
<file path=[Content_Types].xml><?xml version="1.0" encoding="utf-8"?>
<Types xmlns="http://schemas.openxmlformats.org/package/2006/content-types">
  <Default Extension="avi" ContentType="video/x-msvideo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371" r:id="rId2"/>
    <p:sldId id="1012" r:id="rId3"/>
    <p:sldId id="999" r:id="rId4"/>
    <p:sldId id="1000" r:id="rId5"/>
    <p:sldId id="1001" r:id="rId6"/>
    <p:sldId id="985" r:id="rId7"/>
    <p:sldId id="1003" r:id="rId8"/>
    <p:sldId id="1004" r:id="rId9"/>
    <p:sldId id="1011" r:id="rId10"/>
    <p:sldId id="1005" r:id="rId11"/>
    <p:sldId id="1006" r:id="rId12"/>
    <p:sldId id="1007" r:id="rId13"/>
    <p:sldId id="1013" r:id="rId14"/>
    <p:sldId id="1008" r:id="rId15"/>
    <p:sldId id="1009" r:id="rId16"/>
    <p:sldId id="1010" r:id="rId17"/>
  </p:sldIdLst>
  <p:sldSz cx="9144000" cy="6858000" type="screen4x3"/>
  <p:notesSz cx="6950075" cy="9167813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7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990000"/>
    <a:srgbClr val="FFFF99"/>
    <a:srgbClr val="FF0000"/>
    <a:srgbClr val="FFFF66"/>
    <a:srgbClr val="FFFF00"/>
    <a:srgbClr val="FF33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650" y="-84"/>
      </p:cViewPr>
      <p:guideLst>
        <p:guide orient="horz" pos="2887"/>
        <p:guide pos="218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29606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21725"/>
            <a:ext cx="303847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721725"/>
            <a:ext cx="296068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DD998B3-A7B3-4509-8AD6-5983BB4025A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98696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29606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157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703263"/>
            <a:ext cx="4595813" cy="3446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7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360863"/>
            <a:ext cx="5060950" cy="415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57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21725"/>
            <a:ext cx="303847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157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721725"/>
            <a:ext cx="296068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759029F-413D-4A60-AF1A-1C8A9C6A1ED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002766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CA7FFE-0C4A-4971-B715-E178A06D0CDF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2605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299D5-DD67-43CE-8433-ED471A3CD149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619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299D5-DD67-43CE-8433-ED471A3CD149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322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0347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548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6630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8834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1723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2738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6286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8255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9410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4028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997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852680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3.avi"/><Relationship Id="rId1" Type="http://schemas.microsoft.com/office/2007/relationships/media" Target="../media/media3.avi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microsoft.com/office/2007/relationships/media" Target="../media/media2.m4a"/><Relationship Id="rId7" Type="http://schemas.openxmlformats.org/officeDocument/2006/relationships/image" Target="../media/image11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4a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447800"/>
          </a:xfrm>
        </p:spPr>
        <p:txBody>
          <a:bodyPr anchor="ctr"/>
          <a:lstStyle/>
          <a:p>
            <a:r>
              <a:rPr lang="en-GB" altLang="en-US" sz="4000"/>
              <a:t>Catechism </a:t>
            </a:r>
            <a:br>
              <a:rPr lang="en-GB" altLang="en-US" sz="4000"/>
            </a:br>
            <a:r>
              <a:rPr lang="en-GB" altLang="en-US" sz="4000"/>
              <a:t>The Need for Faith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en-GB" altLang="en-US" sz="2800"/>
          </a:p>
          <a:p>
            <a:r>
              <a:rPr lang="en-GB" altLang="en-US" sz="2800"/>
              <a:t>Lesson 3</a:t>
            </a:r>
          </a:p>
          <a:p>
            <a:r>
              <a:rPr lang="en-GB" altLang="en-US" sz="2800"/>
              <a:t>Misery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7" name="Line 5"/>
          <p:cNvSpPr>
            <a:spLocks noChangeShapeType="1"/>
          </p:cNvSpPr>
          <p:nvPr/>
        </p:nvSpPr>
        <p:spPr bwMode="auto">
          <a:xfrm>
            <a:off x="107504" y="2852936"/>
            <a:ext cx="8807896" cy="42664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87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Where on the scale would you put yourself?</a:t>
            </a:r>
          </a:p>
        </p:txBody>
      </p:sp>
      <p:sp>
        <p:nvSpPr>
          <p:cNvPr id="878595" name="Rectangle 3"/>
          <p:cNvSpPr>
            <a:spLocks noGrp="1" noChangeArrowheads="1"/>
          </p:cNvSpPr>
          <p:nvPr>
            <p:ph idx="1"/>
          </p:nvPr>
        </p:nvSpPr>
        <p:spPr>
          <a:xfrm>
            <a:off x="-3090" y="3124200"/>
            <a:ext cx="8915400" cy="1143000"/>
          </a:xfrm>
        </p:spPr>
        <p:txBody>
          <a:bodyPr/>
          <a:lstStyle/>
          <a:p>
            <a:pPr marL="0" indent="0" algn="ctr" defTabSz="792000">
              <a:buFontTx/>
              <a:buNone/>
            </a:pPr>
            <a:r>
              <a:rPr lang="en-US" altLang="en-US" dirty="0">
                <a:solidFill>
                  <a:srgbClr val="00FF00"/>
                </a:solidFill>
              </a:rPr>
              <a:t>0	1 	2	3	4	5	6	7	8	9 	10</a:t>
            </a:r>
          </a:p>
        </p:txBody>
      </p:sp>
      <p:sp>
        <p:nvSpPr>
          <p:cNvPr id="878596" name="Rectangle 4"/>
          <p:cNvSpPr>
            <a:spLocks noChangeArrowheads="1"/>
          </p:cNvSpPr>
          <p:nvPr/>
        </p:nvSpPr>
        <p:spPr bwMode="auto">
          <a:xfrm>
            <a:off x="3175" y="13716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buFontTx/>
              <a:buNone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Totally							    Perfectly</a:t>
            </a:r>
          </a:p>
          <a:p>
            <a:pPr>
              <a:buFontTx/>
              <a:buNone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sinful									good</a:t>
            </a:r>
          </a:p>
        </p:txBody>
      </p:sp>
      <p:pic>
        <p:nvPicPr>
          <p:cNvPr id="8785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267200"/>
            <a:ext cx="4648200" cy="233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algn="l"/>
            <a:r>
              <a:rPr lang="en-GB" altLang="en-US"/>
              <a:t>Bible Study: Matthew 22:34-40</a:t>
            </a:r>
          </a:p>
        </p:txBody>
      </p:sp>
      <p:sp>
        <p:nvSpPr>
          <p:cNvPr id="8796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9144000" cy="2743200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dirty="0"/>
              <a:t>1. A Pharisee who was also a lawyer</a:t>
            </a:r>
          </a:p>
          <a:p>
            <a:pPr>
              <a:buFontTx/>
              <a:buNone/>
            </a:pPr>
            <a:r>
              <a:rPr lang="en-GB" altLang="en-US" dirty="0"/>
              <a:t>2. Which is the great commandment in the law?</a:t>
            </a:r>
          </a:p>
          <a:p>
            <a:pPr>
              <a:buFontTx/>
              <a:buNone/>
            </a:pPr>
            <a:r>
              <a:rPr lang="en-GB" altLang="en-US" dirty="0"/>
              <a:t>3.  Love</a:t>
            </a:r>
          </a:p>
          <a:p>
            <a:pPr>
              <a:buFontTx/>
              <a:buNone/>
            </a:pPr>
            <a:r>
              <a:rPr lang="en-GB" altLang="en-US" dirty="0"/>
              <a:t>4. God and our fellow human beings.</a:t>
            </a:r>
          </a:p>
          <a:p>
            <a:pPr>
              <a:buFontTx/>
              <a:buNone/>
            </a:pPr>
            <a:r>
              <a:rPr lang="en-GB" altLang="en-US" dirty="0"/>
              <a:t>5. Yes they are, because it says love neighbours </a:t>
            </a:r>
            <a:r>
              <a:rPr lang="en-GB" altLang="en-US" i="1" dirty="0"/>
              <a:t>as you love yourself</a:t>
            </a:r>
            <a:r>
              <a:rPr lang="en-GB" altLang="en-US" dirty="0"/>
              <a:t>.</a:t>
            </a:r>
          </a:p>
          <a:p>
            <a:pPr>
              <a:buFontTx/>
              <a:buNone/>
            </a:pPr>
            <a:r>
              <a:rPr lang="en-GB" altLang="en-US" dirty="0"/>
              <a:t>6. The whole Bible</a:t>
            </a:r>
          </a:p>
        </p:txBody>
      </p:sp>
      <p:pic>
        <p:nvPicPr>
          <p:cNvPr id="879620" name="Picture 4" descr="G:\Backup - juni 2009\Mijn afbeeldingen\Liturgy\Liturgie\bijbellez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962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65588"/>
            <a:ext cx="4572000" cy="279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7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7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7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79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79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79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9619" grpId="0" uiExpand="1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Misery</a:t>
            </a:r>
          </a:p>
        </p:txBody>
      </p:sp>
      <p:sp>
        <p:nvSpPr>
          <p:cNvPr id="88064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219200"/>
            <a:ext cx="5638800" cy="5638800"/>
          </a:xfrm>
        </p:spPr>
        <p:txBody>
          <a:bodyPr/>
          <a:lstStyle/>
          <a:p>
            <a:pPr>
              <a:buFontTx/>
              <a:buNone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dirty="0">
                <a:solidFill>
                  <a:srgbClr val="00FF00"/>
                </a:solidFill>
              </a:rPr>
              <a:t>Do you </a:t>
            </a:r>
            <a:r>
              <a:rPr lang="en-US" altLang="en-US" i="1" dirty="0">
                <a:solidFill>
                  <a:srgbClr val="00FF00"/>
                </a:solidFill>
              </a:rPr>
              <a:t>know </a:t>
            </a:r>
            <a:r>
              <a:rPr lang="en-US" altLang="en-US" dirty="0">
                <a:solidFill>
                  <a:srgbClr val="00FF00"/>
                </a:solidFill>
              </a:rPr>
              <a:t>how to live right?</a:t>
            </a:r>
          </a:p>
          <a:p>
            <a:pPr>
              <a:buFontTx/>
              <a:buNone/>
            </a:pPr>
            <a:endParaRPr lang="en-US" altLang="en-US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endParaRPr lang="en-US" altLang="en-US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US" altLang="en-US" dirty="0">
                <a:solidFill>
                  <a:srgbClr val="00FF00"/>
                </a:solidFill>
              </a:rPr>
              <a:t>Do you </a:t>
            </a:r>
            <a:r>
              <a:rPr lang="en-US" altLang="en-US" i="1" dirty="0">
                <a:solidFill>
                  <a:srgbClr val="00FF00"/>
                </a:solidFill>
              </a:rPr>
              <a:t>want </a:t>
            </a:r>
            <a:r>
              <a:rPr lang="en-US" altLang="en-US" dirty="0">
                <a:solidFill>
                  <a:srgbClr val="00FF00"/>
                </a:solidFill>
              </a:rPr>
              <a:t>to live right?</a:t>
            </a:r>
          </a:p>
          <a:p>
            <a:pPr>
              <a:buFontTx/>
              <a:buNone/>
            </a:pPr>
            <a:endParaRPr lang="en-US" altLang="en-US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endParaRPr lang="en-US" altLang="en-US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US" altLang="en-US" i="1" dirty="0">
                <a:solidFill>
                  <a:srgbClr val="00FF00"/>
                </a:solidFill>
              </a:rPr>
              <a:t>Do </a:t>
            </a:r>
            <a:r>
              <a:rPr lang="en-US" altLang="en-US" dirty="0">
                <a:solidFill>
                  <a:srgbClr val="00FF00"/>
                </a:solidFill>
              </a:rPr>
              <a:t>you live right?</a:t>
            </a:r>
          </a:p>
        </p:txBody>
      </p:sp>
      <p:pic>
        <p:nvPicPr>
          <p:cNvPr id="880644" name="Picture 4" descr="C:\Documents and Settings\Karlo Janssen\Mijn documenten\Mijn afbeeldingen\Catechism\head-heart-han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1524000"/>
            <a:ext cx="1482725" cy="420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8000" dirty="0">
                <a:solidFill>
                  <a:srgbClr val="00FF00"/>
                </a:solidFill>
                <a:sym typeface="Wingdings" panose="05000000000000000000" pitchFamily="2" charset="2"/>
              </a:rPr>
              <a:t>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4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Sin leads to misery</a:t>
            </a:r>
          </a:p>
        </p:txBody>
      </p:sp>
      <p:pic>
        <p:nvPicPr>
          <p:cNvPr id="4" name="selfish peoplefunny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9552" y="980728"/>
            <a:ext cx="8424936" cy="538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90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Our Real Misery</a:t>
            </a:r>
          </a:p>
        </p:txBody>
      </p:sp>
      <p:sp>
        <p:nvSpPr>
          <p:cNvPr id="881667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9144000" cy="1524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/>
              <a:t>Our misery is not so much </a:t>
            </a:r>
            <a:r>
              <a:rPr lang="en-US" altLang="en-US" dirty="0">
                <a:solidFill>
                  <a:srgbClr val="00FF00"/>
                </a:solidFill>
              </a:rPr>
              <a:t>the bad things we experience in life.</a:t>
            </a:r>
          </a:p>
          <a:p>
            <a:pPr>
              <a:buFontTx/>
              <a:buNone/>
            </a:pPr>
            <a:r>
              <a:rPr lang="en-US" altLang="en-US" dirty="0"/>
              <a:t>Our misery is </a:t>
            </a:r>
            <a:r>
              <a:rPr lang="en-US" altLang="en-US" dirty="0">
                <a:solidFill>
                  <a:srgbClr val="00FF00"/>
                </a:solidFill>
              </a:rPr>
              <a:t>our lost condition.</a:t>
            </a:r>
          </a:p>
          <a:p>
            <a:pPr>
              <a:buFontTx/>
              <a:buNone/>
            </a:pPr>
            <a:endParaRPr lang="en-US" altLang="en-US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endParaRPr lang="en-US" altLang="en-US" dirty="0"/>
          </a:p>
        </p:txBody>
      </p:sp>
      <p:sp>
        <p:nvSpPr>
          <p:cNvPr id="881668" name="AutoShape 4"/>
          <p:cNvSpPr>
            <a:spLocks noChangeArrowheads="1"/>
          </p:cNvSpPr>
          <p:nvPr/>
        </p:nvSpPr>
        <p:spPr bwMode="auto">
          <a:xfrm>
            <a:off x="0" y="3367088"/>
            <a:ext cx="5867400" cy="588962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3200" dirty="0"/>
              <a:t>I must do good but I don’t</a:t>
            </a:r>
          </a:p>
        </p:txBody>
      </p:sp>
      <p:sp>
        <p:nvSpPr>
          <p:cNvPr id="881669" name="AutoShape 5"/>
          <p:cNvSpPr>
            <a:spLocks noChangeArrowheads="1"/>
          </p:cNvSpPr>
          <p:nvPr/>
        </p:nvSpPr>
        <p:spPr bwMode="auto">
          <a:xfrm>
            <a:off x="0" y="4433888"/>
            <a:ext cx="5867400" cy="588962"/>
          </a:xfrm>
          <a:prstGeom prst="flowChartProcess">
            <a:avLst/>
          </a:prstGeom>
          <a:solidFill>
            <a:srgbClr val="FFFF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3200" dirty="0"/>
              <a:t>I must want to do good but I don’t</a:t>
            </a:r>
          </a:p>
        </p:txBody>
      </p:sp>
      <p:sp>
        <p:nvSpPr>
          <p:cNvPr id="881670" name="AutoShape 6"/>
          <p:cNvSpPr>
            <a:spLocks noChangeArrowheads="1"/>
          </p:cNvSpPr>
          <p:nvPr/>
        </p:nvSpPr>
        <p:spPr bwMode="auto">
          <a:xfrm>
            <a:off x="0" y="5214938"/>
            <a:ext cx="5867400" cy="1076325"/>
          </a:xfrm>
          <a:prstGeom prst="flowChartProcess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3200" dirty="0"/>
              <a:t>I don’t even know of myself what the good is which I must do!</a:t>
            </a:r>
          </a:p>
        </p:txBody>
      </p:sp>
      <p:sp>
        <p:nvSpPr>
          <p:cNvPr id="881671" name="AutoShape 7"/>
          <p:cNvSpPr>
            <a:spLocks noChangeArrowheads="1"/>
          </p:cNvSpPr>
          <p:nvPr/>
        </p:nvSpPr>
        <p:spPr bwMode="auto">
          <a:xfrm>
            <a:off x="5913438" y="3365499"/>
            <a:ext cx="2293938" cy="588963"/>
          </a:xfrm>
          <a:prstGeom prst="flowChartProcess">
            <a:avLst/>
          </a:prstGeom>
          <a:solidFill>
            <a:srgbClr val="FF505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3200" dirty="0">
                <a:solidFill>
                  <a:schemeClr val="tx1"/>
                </a:solidFill>
              </a:rPr>
              <a:t>God is angry</a:t>
            </a:r>
          </a:p>
        </p:txBody>
      </p:sp>
      <p:sp>
        <p:nvSpPr>
          <p:cNvPr id="881672" name="AutoShape 8"/>
          <p:cNvSpPr>
            <a:spLocks noChangeArrowheads="1"/>
          </p:cNvSpPr>
          <p:nvPr/>
        </p:nvSpPr>
        <p:spPr bwMode="auto">
          <a:xfrm>
            <a:off x="5913438" y="4433887"/>
            <a:ext cx="3230562" cy="588963"/>
          </a:xfrm>
          <a:prstGeom prst="flowChartProcess">
            <a:avLst/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3200" dirty="0">
                <a:solidFill>
                  <a:schemeClr val="tx1"/>
                </a:solidFill>
              </a:rPr>
              <a:t>God is more angry</a:t>
            </a:r>
          </a:p>
        </p:txBody>
      </p:sp>
      <p:sp>
        <p:nvSpPr>
          <p:cNvPr id="881673" name="AutoShape 9"/>
          <p:cNvSpPr>
            <a:spLocks noChangeArrowheads="1"/>
          </p:cNvSpPr>
          <p:nvPr/>
        </p:nvSpPr>
        <p:spPr bwMode="auto">
          <a:xfrm>
            <a:off x="5913438" y="5214937"/>
            <a:ext cx="3200400" cy="1076325"/>
          </a:xfrm>
          <a:prstGeom prst="flowChartProcess">
            <a:avLst/>
          </a:prstGeom>
          <a:solidFill>
            <a:srgbClr val="99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3200" dirty="0">
                <a:solidFill>
                  <a:schemeClr val="tx1"/>
                </a:solidFill>
              </a:rPr>
              <a:t>God is absolutely angry</a:t>
            </a:r>
          </a:p>
        </p:txBody>
      </p:sp>
      <p:pic>
        <p:nvPicPr>
          <p:cNvPr id="10" name="Picture 4" descr="C:\Documents and Settings\Karlo Janssen\Mijn documenten\Mijn afbeeldingen\Catechism\head-heart-han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419872" y="2996952"/>
            <a:ext cx="1482725" cy="364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8000" dirty="0">
                <a:solidFill>
                  <a:srgbClr val="00FF00"/>
                </a:solidFill>
                <a:sym typeface="Wingdings" panose="05000000000000000000" pitchFamily="2" charset="2"/>
              </a:rPr>
              <a:t>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668" grpId="0" animBg="1"/>
      <p:bldP spid="881669" grpId="0" animBg="1"/>
      <p:bldP spid="881670" grpId="0" animBg="1"/>
      <p:bldP spid="881671" grpId="0" animBg="1"/>
      <p:bldP spid="881672" grpId="0" animBg="1"/>
      <p:bldP spid="88167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Where are we at</a:t>
            </a:r>
            <a:r>
              <a:rPr lang="nl-NL" altLang="en-US"/>
              <a:t>?</a:t>
            </a:r>
            <a:endParaRPr lang="en-US" altLang="en-US"/>
          </a:p>
        </p:txBody>
      </p:sp>
      <p:sp>
        <p:nvSpPr>
          <p:cNvPr id="882691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9144000" cy="3352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/>
              <a:t>In the Bible</a:t>
            </a:r>
          </a:p>
          <a:p>
            <a:pPr algn="ctr">
              <a:buFontTx/>
              <a:buNone/>
            </a:pPr>
            <a:r>
              <a:rPr lang="en-US" altLang="en-US" dirty="0"/>
              <a:t>Love is </a:t>
            </a:r>
            <a:r>
              <a:rPr lang="en-US" altLang="en-US" b="1" dirty="0">
                <a:solidFill>
                  <a:srgbClr val="00FF00"/>
                </a:solidFill>
              </a:rPr>
              <a:t>other-</a:t>
            </a:r>
            <a:r>
              <a:rPr lang="en-US" altLang="en-US" b="1" dirty="0" err="1">
                <a:solidFill>
                  <a:srgbClr val="00FF00"/>
                </a:solidFill>
              </a:rPr>
              <a:t>centredness</a:t>
            </a:r>
            <a:endParaRPr lang="en-US" altLang="en-US" dirty="0">
              <a:solidFill>
                <a:srgbClr val="00FF00"/>
              </a:solidFill>
            </a:endParaRPr>
          </a:p>
          <a:p>
            <a:pPr algn="ctr">
              <a:buFontTx/>
              <a:buNone/>
            </a:pPr>
            <a:r>
              <a:rPr lang="en-US" altLang="en-US" dirty="0"/>
              <a:t>Hatred is </a:t>
            </a:r>
            <a:r>
              <a:rPr lang="en-US" altLang="en-US" b="1" dirty="0" err="1">
                <a:solidFill>
                  <a:srgbClr val="00FF00"/>
                </a:solidFill>
              </a:rPr>
              <a:t>self-centredness</a:t>
            </a:r>
            <a:endParaRPr lang="en-US" altLang="en-US" dirty="0">
              <a:solidFill>
                <a:srgbClr val="00FF00"/>
              </a:solidFill>
            </a:endParaRPr>
          </a:p>
          <a:p>
            <a:pPr algn="ctr">
              <a:buFontTx/>
              <a:buNone/>
            </a:pPr>
            <a:endParaRPr lang="en-US" altLang="en-US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US" altLang="en-US" dirty="0"/>
              <a:t>After the Fall into Sin </a:t>
            </a:r>
            <a:r>
              <a:rPr lang="en-US" altLang="en-US" dirty="0">
                <a:solidFill>
                  <a:srgbClr val="00FF00"/>
                </a:solidFill>
              </a:rPr>
              <a:t>all human beings by nature love themselves ahead of God and ahead of their </a:t>
            </a:r>
            <a:r>
              <a:rPr lang="en-US" altLang="en-US" dirty="0" err="1">
                <a:solidFill>
                  <a:srgbClr val="00FF00"/>
                </a:solidFill>
              </a:rPr>
              <a:t>neighbours</a:t>
            </a:r>
            <a:r>
              <a:rPr lang="en-US" altLang="en-US" dirty="0">
                <a:solidFill>
                  <a:srgbClr val="00FF00"/>
                </a:solidFill>
              </a:rPr>
              <a:t>.</a:t>
            </a:r>
          </a:p>
          <a:p>
            <a:pPr algn="ctr">
              <a:buFontTx/>
              <a:buNone/>
            </a:pPr>
            <a:endParaRPr lang="en-US" altLang="en-US" dirty="0">
              <a:solidFill>
                <a:srgbClr val="00FF00"/>
              </a:solidFill>
            </a:endParaRPr>
          </a:p>
          <a:p>
            <a:pPr algn="ctr">
              <a:buFontTx/>
              <a:buNone/>
            </a:pPr>
            <a:endParaRPr lang="en-US" altLang="en-US" dirty="0">
              <a:solidFill>
                <a:srgbClr val="00FF00"/>
              </a:solidFill>
            </a:endParaRPr>
          </a:p>
        </p:txBody>
      </p:sp>
      <p:sp>
        <p:nvSpPr>
          <p:cNvPr id="882692" name="Text Box 4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8000" dirty="0">
                <a:solidFill>
                  <a:srgbClr val="00FF00"/>
                </a:solidFill>
                <a:sym typeface="Wingdings" panose="05000000000000000000" pitchFamily="2" charset="2"/>
              </a:rPr>
              <a:t></a:t>
            </a:r>
            <a:endParaRPr lang="en-US" altLang="en-US" dirty="0">
              <a:solidFill>
                <a:schemeClr val="tx1"/>
              </a:solidFill>
            </a:endParaRPr>
          </a:p>
        </p:txBody>
      </p:sp>
      <p:pic>
        <p:nvPicPr>
          <p:cNvPr id="88269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572000"/>
            <a:ext cx="3810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Where on the scale </a:t>
            </a:r>
            <a:r>
              <a:rPr lang="en-US" altLang="en-US" i="1" dirty="0"/>
              <a:t>should</a:t>
            </a:r>
            <a:r>
              <a:rPr lang="en-US" altLang="en-US" dirty="0"/>
              <a:t> you put yourself?</a:t>
            </a:r>
          </a:p>
        </p:txBody>
      </p:sp>
      <p:sp>
        <p:nvSpPr>
          <p:cNvPr id="883717" name="Rectangle 5"/>
          <p:cNvSpPr>
            <a:spLocks noChangeArrowheads="1"/>
          </p:cNvSpPr>
          <p:nvPr/>
        </p:nvSpPr>
        <p:spPr bwMode="auto">
          <a:xfrm>
            <a:off x="3175" y="13716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buFontTx/>
              <a:buNone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Totally							Perfectly</a:t>
            </a:r>
          </a:p>
          <a:p>
            <a:pPr>
              <a:buFontTx/>
              <a:buNone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sinful							good</a:t>
            </a:r>
          </a:p>
        </p:txBody>
      </p:sp>
      <p:pic>
        <p:nvPicPr>
          <p:cNvPr id="8837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267200"/>
            <a:ext cx="4648200" cy="233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5">
            <a:extLst>
              <a:ext uri="{FF2B5EF4-FFF2-40B4-BE49-F238E27FC236}">
                <a16:creationId xmlns:a16="http://schemas.microsoft.com/office/drawing/2014/main" id="{C69C5710-6E61-4630-BE36-343295F58AF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504" y="2852936"/>
            <a:ext cx="8807896" cy="42664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ECA32A7-576F-4F0C-86B0-6F09196881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-3090" y="3124200"/>
            <a:ext cx="8915400" cy="1143000"/>
          </a:xfrm>
        </p:spPr>
        <p:txBody>
          <a:bodyPr/>
          <a:lstStyle/>
          <a:p>
            <a:pPr marL="0" indent="0" algn="ctr" defTabSz="792000">
              <a:buFontTx/>
              <a:buNone/>
            </a:pPr>
            <a:r>
              <a:rPr lang="en-US" altLang="en-US" dirty="0">
                <a:solidFill>
                  <a:srgbClr val="00FF00"/>
                </a:solidFill>
              </a:rPr>
              <a:t>0	1 	2	3	4	5	6	7	8	9 	10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Psalm 51:1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19200"/>
            <a:ext cx="8676456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O gracious God, be merciful to me,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and in your love, your infinite compassion,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blot out my sins, remove all my transgressions.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O God, have mercy. Listen to my plea!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From every taint of evil wash me clean,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and from my guilt and misery relieve me.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For I am deeply conscious of my sin,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and all day long my misdeeds haunt and grieve me.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32660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Misery</a:t>
            </a:r>
          </a:p>
        </p:txBody>
      </p:sp>
      <p:sp>
        <p:nvSpPr>
          <p:cNvPr id="8724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/>
              <a:t>Cancer is a horrible disease. You can’t really tell by yourself that you have it. You may have symptoms - aches and pains of various sorts - but you won’t know what causes them. It’s a disease where, at first you </a:t>
            </a:r>
            <a:r>
              <a:rPr lang="en-US" altLang="en-US"/>
              <a:t>don’t even </a:t>
            </a:r>
            <a:r>
              <a:rPr lang="en-US" altLang="en-US" dirty="0"/>
              <a:t>feel the symptoms.</a:t>
            </a:r>
          </a:p>
          <a:p>
            <a:pPr>
              <a:buFontTx/>
              <a:buNone/>
            </a:pPr>
            <a:r>
              <a:rPr lang="en-US" altLang="en-US" dirty="0"/>
              <a:t>You need a doctor to tell you what’s going on.</a:t>
            </a:r>
          </a:p>
          <a:p>
            <a:pPr>
              <a:buFontTx/>
              <a:buNone/>
            </a:pPr>
            <a:endParaRPr lang="en-US" altLang="en-US" dirty="0"/>
          </a:p>
          <a:p>
            <a:pPr>
              <a:buFontTx/>
              <a:buNone/>
            </a:pPr>
            <a:endParaRPr lang="en-US" altLang="en-US" dirty="0"/>
          </a:p>
        </p:txBody>
      </p:sp>
      <p:pic>
        <p:nvPicPr>
          <p:cNvPr id="8724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359275"/>
            <a:ext cx="2514600" cy="249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Misery</a:t>
            </a:r>
          </a:p>
        </p:txBody>
      </p:sp>
      <p:sp>
        <p:nvSpPr>
          <p:cNvPr id="873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/>
              <a:t>Eternal death is a horrible perspective. You can’t really tell by yourself that you are going there. You may see symptoms - frustrations, loneliness, evil - but you won’t know what causes them. It’s a condition where, at first you don’t even feel the symptoms.</a:t>
            </a:r>
          </a:p>
          <a:p>
            <a:pPr>
              <a:buFontTx/>
              <a:buNone/>
            </a:pPr>
            <a:endParaRPr lang="en-US" altLang="en-US"/>
          </a:p>
          <a:p>
            <a:pPr algn="ctr">
              <a:buFontTx/>
              <a:buNone/>
            </a:pPr>
            <a:r>
              <a:rPr lang="en-US" altLang="en-US" sz="3600">
                <a:solidFill>
                  <a:srgbClr val="FF9933"/>
                </a:solidFill>
              </a:rPr>
              <a:t>You need God to tell you what’s going on.</a:t>
            </a:r>
          </a:p>
          <a:p>
            <a:pPr>
              <a:buFontTx/>
              <a:buNone/>
            </a:pPr>
            <a:endParaRPr lang="en-US" altLang="en-US"/>
          </a:p>
          <a:p>
            <a:pPr>
              <a:buFontTx/>
              <a:buNone/>
            </a:pPr>
            <a:endParaRPr lang="en-US" altLang="en-US"/>
          </a:p>
        </p:txBody>
      </p:sp>
      <p:pic>
        <p:nvPicPr>
          <p:cNvPr id="8734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029200"/>
            <a:ext cx="3048000" cy="164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only way to know</a:t>
            </a:r>
          </a:p>
        </p:txBody>
      </p:sp>
      <p:sp>
        <p:nvSpPr>
          <p:cNvPr id="874499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45720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/>
              <a:t>The only way to truly know what our problem is as human beings</a:t>
            </a:r>
            <a:r>
              <a:rPr lang="en-US" altLang="en-US" dirty="0">
                <a:solidFill>
                  <a:srgbClr val="00FF00"/>
                </a:solidFill>
              </a:rPr>
              <a:t> is to find out from God.</a:t>
            </a:r>
          </a:p>
          <a:p>
            <a:pPr>
              <a:buFontTx/>
              <a:buNone/>
            </a:pPr>
            <a:r>
              <a:rPr lang="en-US" altLang="en-US" dirty="0">
                <a:solidFill>
                  <a:srgbClr val="00FF00"/>
                </a:solidFill>
              </a:rPr>
              <a:t>We need to listen to God.</a:t>
            </a:r>
          </a:p>
          <a:p>
            <a:pPr>
              <a:buFontTx/>
              <a:buNone/>
            </a:pPr>
            <a:r>
              <a:rPr lang="en-US" altLang="en-US" dirty="0">
                <a:solidFill>
                  <a:srgbClr val="00FF00"/>
                </a:solidFill>
              </a:rPr>
              <a:t>God speaks to us in the Bible.</a:t>
            </a:r>
          </a:p>
        </p:txBody>
      </p:sp>
      <p:sp>
        <p:nvSpPr>
          <p:cNvPr id="874500" name="Text Box 4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8000">
                <a:solidFill>
                  <a:srgbClr val="00FF00"/>
                </a:solidFill>
                <a:sym typeface="Wingdings" panose="05000000000000000000" pitchFamily="2" charset="2"/>
              </a:rPr>
              <a:t></a:t>
            </a:r>
            <a:endParaRPr lang="en-US" altLang="en-US">
              <a:solidFill>
                <a:schemeClr val="tx1"/>
              </a:solidFill>
            </a:endParaRPr>
          </a:p>
        </p:txBody>
      </p:sp>
      <p:pic>
        <p:nvPicPr>
          <p:cNvPr id="8745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800600"/>
            <a:ext cx="3048000" cy="164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450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066800"/>
            <a:ext cx="1547813" cy="242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45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362200"/>
            <a:ext cx="1546225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450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8" r="7373" b="4918"/>
          <a:stretch>
            <a:fillRect/>
          </a:stretch>
        </p:blipFill>
        <p:spPr bwMode="auto">
          <a:xfrm>
            <a:off x="7391400" y="1524000"/>
            <a:ext cx="151447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450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200400"/>
            <a:ext cx="2286000" cy="185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4506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105400"/>
            <a:ext cx="20574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4507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095875"/>
            <a:ext cx="23622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4508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48200"/>
            <a:ext cx="2466975" cy="148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4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51C6582">
            <a:hlinkClick r:id="" action="ppaction://media"/>
            <a:extLst>
              <a:ext uri="{FF2B5EF4-FFF2-40B4-BE49-F238E27FC236}">
                <a16:creationId xmlns:a16="http://schemas.microsoft.com/office/drawing/2014/main" id="{FA565ED5-EF74-4E7A-A1AA-2B8C0CCE64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84368" y="4953000"/>
            <a:ext cx="609600" cy="609600"/>
          </a:xfrm>
          <a:prstGeom prst="rect">
            <a:avLst/>
          </a:prstGeom>
        </p:spPr>
      </p:pic>
      <p:pic>
        <p:nvPicPr>
          <p:cNvPr id="858116" name="Picture 4" descr="E:\Catechism\Pictures\Roepie.JPG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886200"/>
            <a:ext cx="1568450" cy="245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9243B7E2">
            <a:hlinkClick r:id="" action="ppaction://media"/>
            <a:extLst>
              <a:ext uri="{FF2B5EF4-FFF2-40B4-BE49-F238E27FC236}">
                <a16:creationId xmlns:a16="http://schemas.microsoft.com/office/drawing/2014/main" id="{05B8A655-F151-4C9E-A8A2-932D8E079BD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1570" y="5734682"/>
            <a:ext cx="609600" cy="609600"/>
          </a:xfrm>
          <a:prstGeom prst="rect">
            <a:avLst/>
          </a:prstGeom>
        </p:spPr>
      </p:pic>
      <p:pic>
        <p:nvPicPr>
          <p:cNvPr id="858114" name="Picture 2" descr="G:\Backup - juni 2009\Catechism\Pictures\Vragi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52925"/>
            <a:ext cx="251460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8115" name="AutoShape 3"/>
          <p:cNvSpPr>
            <a:spLocks noChangeArrowheads="1"/>
          </p:cNvSpPr>
          <p:nvPr/>
        </p:nvSpPr>
        <p:spPr bwMode="auto">
          <a:xfrm>
            <a:off x="1676400" y="1600200"/>
            <a:ext cx="3048000" cy="1931988"/>
          </a:xfrm>
          <a:prstGeom prst="wedgeEllipseCallout">
            <a:avLst>
              <a:gd name="adj1" fmla="val -50157"/>
              <a:gd name="adj2" fmla="val 138662"/>
            </a:avLst>
          </a:prstGeom>
          <a:solidFill>
            <a:schemeClr val="tx1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2800" dirty="0">
                <a:latin typeface="Comic Sans MS" panose="030F0702030302020204" pitchFamily="66" charset="0"/>
              </a:rPr>
              <a:t>From where do we know our misery</a:t>
            </a:r>
            <a:r>
              <a:rPr lang="nl-NL" altLang="en-US" sz="2800" dirty="0">
                <a:latin typeface="Comic Sans MS" panose="030F0702030302020204" pitchFamily="66" charset="0"/>
              </a:rPr>
              <a:t>?</a:t>
            </a:r>
            <a:endParaRPr lang="en-US" altLang="en-US" sz="4400" dirty="0"/>
          </a:p>
        </p:txBody>
      </p:sp>
      <p:sp>
        <p:nvSpPr>
          <p:cNvPr id="858117" name="AutoShape 5"/>
          <p:cNvSpPr>
            <a:spLocks noChangeArrowheads="1"/>
          </p:cNvSpPr>
          <p:nvPr/>
        </p:nvSpPr>
        <p:spPr bwMode="auto">
          <a:xfrm>
            <a:off x="2362200" y="304800"/>
            <a:ext cx="4876800" cy="1327150"/>
          </a:xfrm>
          <a:prstGeom prst="wedgeEllipseCallout">
            <a:avLst>
              <a:gd name="adj1" fmla="val 52671"/>
              <a:gd name="adj2" fmla="val 317583"/>
            </a:avLst>
          </a:prstGeom>
          <a:solidFill>
            <a:schemeClr val="tx1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2800">
                <a:latin typeface="Comic Sans MS" panose="030F0702030302020204" pitchFamily="66" charset="0"/>
              </a:rPr>
              <a:t>From the law of God, the Bible.</a:t>
            </a:r>
            <a:endParaRPr lang="en-US" altLang="en-US"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8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5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2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9268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30488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58115" grpId="0" animBg="1"/>
      <p:bldP spid="858117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Like a mirror</a:t>
            </a:r>
          </a:p>
        </p:txBody>
      </p:sp>
      <p:sp>
        <p:nvSpPr>
          <p:cNvPr id="876547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54864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/>
              <a:t>The law of God is </a:t>
            </a:r>
            <a:r>
              <a:rPr lang="en-US" altLang="en-US" dirty="0">
                <a:solidFill>
                  <a:srgbClr val="00FF00"/>
                </a:solidFill>
              </a:rPr>
              <a:t>like a mirror.</a:t>
            </a:r>
          </a:p>
          <a:p>
            <a:pPr>
              <a:buFontTx/>
              <a:buNone/>
            </a:pPr>
            <a:endParaRPr lang="en-US" altLang="en-US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US" altLang="en-US" dirty="0"/>
              <a:t>You look in </a:t>
            </a:r>
            <a:r>
              <a:rPr lang="en-US" altLang="en-US" dirty="0">
                <a:solidFill>
                  <a:srgbClr val="00FF00"/>
                </a:solidFill>
              </a:rPr>
              <a:t>a mirror </a:t>
            </a:r>
            <a:r>
              <a:rPr lang="en-US" altLang="en-US" dirty="0"/>
              <a:t>and</a:t>
            </a:r>
            <a:r>
              <a:rPr lang="en-US" altLang="en-US" dirty="0">
                <a:solidFill>
                  <a:srgbClr val="00FF00"/>
                </a:solidFill>
              </a:rPr>
              <a:t> discover what you look like.</a:t>
            </a:r>
          </a:p>
          <a:p>
            <a:pPr>
              <a:buFontTx/>
              <a:buNone/>
            </a:pPr>
            <a:endParaRPr lang="en-US" altLang="en-US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US" altLang="en-US" dirty="0"/>
              <a:t>You look into </a:t>
            </a:r>
            <a:r>
              <a:rPr lang="en-US" altLang="en-US" dirty="0">
                <a:solidFill>
                  <a:srgbClr val="00FF00"/>
                </a:solidFill>
              </a:rPr>
              <a:t>God’s law </a:t>
            </a:r>
            <a:r>
              <a:rPr lang="en-US" altLang="en-US" dirty="0"/>
              <a:t>and</a:t>
            </a:r>
            <a:r>
              <a:rPr lang="en-US" altLang="en-US" dirty="0">
                <a:solidFill>
                  <a:srgbClr val="00FF00"/>
                </a:solidFill>
              </a:rPr>
              <a:t> discover what your life is like.</a:t>
            </a:r>
          </a:p>
        </p:txBody>
      </p:sp>
      <p:pic>
        <p:nvPicPr>
          <p:cNvPr id="876548" name="Picture 4" descr="E:\Catechism\2005-2006 - Hoek\Ik Geloof 1\04 - spieg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828800"/>
            <a:ext cx="2944813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6549" name="Text Box 5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8000">
                <a:solidFill>
                  <a:srgbClr val="00FF00"/>
                </a:solidFill>
                <a:sym typeface="Wingdings" panose="05000000000000000000" pitchFamily="2" charset="2"/>
              </a:rPr>
              <a:t></a:t>
            </a:r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Like a mirror</a:t>
            </a:r>
          </a:p>
        </p:txBody>
      </p:sp>
      <p:sp>
        <p:nvSpPr>
          <p:cNvPr id="877571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5486400" cy="2971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/>
              <a:t>If you consider yourself ugly, you don’t enjoy looking in a mirror.</a:t>
            </a:r>
          </a:p>
          <a:p>
            <a:pPr>
              <a:buFontTx/>
              <a:buNone/>
            </a:pPr>
            <a:r>
              <a:rPr lang="en-US" altLang="en-US" dirty="0"/>
              <a:t>You’ll avoid it as much as you can.</a:t>
            </a:r>
          </a:p>
          <a:p>
            <a:pPr>
              <a:buFontTx/>
              <a:buNone/>
            </a:pPr>
            <a:r>
              <a:rPr lang="en-US" altLang="en-US" dirty="0"/>
              <a:t>You may even hate mirrors!</a:t>
            </a:r>
          </a:p>
        </p:txBody>
      </p:sp>
      <p:pic>
        <p:nvPicPr>
          <p:cNvPr id="877572" name="Picture 4" descr="E:\Catechism\2005-2006 - Hoek\Ik Geloof 1\04 - spieg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828800"/>
            <a:ext cx="2944813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75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67200"/>
            <a:ext cx="218440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75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279900"/>
            <a:ext cx="2514600" cy="215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Like a mirror</a:t>
            </a:r>
          </a:p>
        </p:txBody>
      </p:sp>
      <p:sp>
        <p:nvSpPr>
          <p:cNvPr id="885763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59436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/>
              <a:t>Because we are sinful</a:t>
            </a:r>
            <a:r>
              <a:rPr lang="en-US" altLang="en-US" dirty="0">
                <a:solidFill>
                  <a:srgbClr val="00FF00"/>
                </a:solidFill>
              </a:rPr>
              <a:t> we don’t like the law. </a:t>
            </a:r>
          </a:p>
          <a:p>
            <a:pPr>
              <a:buFontTx/>
              <a:buNone/>
            </a:pPr>
            <a:r>
              <a:rPr lang="en-US" altLang="en-US" dirty="0"/>
              <a:t>It</a:t>
            </a:r>
            <a:r>
              <a:rPr lang="en-US" altLang="en-US" dirty="0">
                <a:solidFill>
                  <a:srgbClr val="00FF00"/>
                </a:solidFill>
              </a:rPr>
              <a:t> reminds us of our sin.</a:t>
            </a:r>
          </a:p>
          <a:p>
            <a:pPr>
              <a:buFontTx/>
              <a:buNone/>
            </a:pPr>
            <a:r>
              <a:rPr lang="en-US" altLang="en-US" dirty="0"/>
              <a:t>But</a:t>
            </a:r>
            <a:r>
              <a:rPr lang="en-US" altLang="en-US" dirty="0">
                <a:solidFill>
                  <a:srgbClr val="00FF00"/>
                </a:solidFill>
              </a:rPr>
              <a:t> without the law, we wouldn’t even know we are sinners.</a:t>
            </a:r>
          </a:p>
          <a:p>
            <a:pPr algn="ctr">
              <a:buFontTx/>
              <a:buNone/>
            </a:pPr>
            <a:r>
              <a:rPr lang="en-US" altLang="en-US" dirty="0"/>
              <a:t>But praise God!</a:t>
            </a:r>
          </a:p>
          <a:p>
            <a:pPr>
              <a:buFontTx/>
              <a:buNone/>
            </a:pPr>
            <a:r>
              <a:rPr lang="en-US" altLang="en-US" dirty="0"/>
              <a:t>We can go </a:t>
            </a:r>
            <a:r>
              <a:rPr lang="en-US" altLang="en-US" dirty="0">
                <a:solidFill>
                  <a:srgbClr val="00FF00"/>
                </a:solidFill>
              </a:rPr>
              <a:t>from ugly to handsome.</a:t>
            </a:r>
          </a:p>
          <a:p>
            <a:pPr>
              <a:buFontTx/>
              <a:buNone/>
            </a:pPr>
            <a:endParaRPr lang="en-US" altLang="en-US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endParaRPr lang="en-US" altLang="en-US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endParaRPr lang="en-US" altLang="en-US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US" altLang="en-US" dirty="0"/>
              <a:t>We can go </a:t>
            </a:r>
            <a:r>
              <a:rPr lang="en-US" altLang="en-US" dirty="0">
                <a:solidFill>
                  <a:srgbClr val="00FF00"/>
                </a:solidFill>
              </a:rPr>
              <a:t>from sinner to saint!</a:t>
            </a:r>
          </a:p>
        </p:txBody>
      </p:sp>
      <p:pic>
        <p:nvPicPr>
          <p:cNvPr id="885764" name="Picture 4" descr="E:\Catechism\2005-2006 - Hoek\Ik Geloof 1\04 - spieg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828800"/>
            <a:ext cx="2944813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5765" name="Text Box 5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8000">
                <a:solidFill>
                  <a:srgbClr val="00FF00"/>
                </a:solidFill>
                <a:sym typeface="Wingdings" panose="05000000000000000000" pitchFamily="2" charset="2"/>
              </a:rPr>
              <a:t></a:t>
            </a:r>
            <a:endParaRPr lang="en-US" altLang="en-US">
              <a:solidFill>
                <a:schemeClr val="tx1"/>
              </a:solidFill>
            </a:endParaRPr>
          </a:p>
        </p:txBody>
      </p:sp>
      <p:pic>
        <p:nvPicPr>
          <p:cNvPr id="88576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69160"/>
            <a:ext cx="1371600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576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902498"/>
            <a:ext cx="15240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 8">
      <a:dk1>
        <a:srgbClr val="C0C0C0"/>
      </a:dk1>
      <a:lt1>
        <a:srgbClr val="FFFFFF"/>
      </a:lt1>
      <a:dk2>
        <a:srgbClr val="000000"/>
      </a:dk2>
      <a:lt2>
        <a:srgbClr val="FFFFFF"/>
      </a:lt2>
      <a:accent1>
        <a:srgbClr val="00CC99"/>
      </a:accent1>
      <a:accent2>
        <a:srgbClr val="3333CC"/>
      </a:accent2>
      <a:accent3>
        <a:srgbClr val="AAAAA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10372</TotalTime>
  <Words>685</Words>
  <Application>Microsoft Office PowerPoint</Application>
  <PresentationFormat>On-screen Show (4:3)</PresentationFormat>
  <Paragraphs>95</Paragraphs>
  <Slides>16</Slides>
  <Notes>3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Comic Sans MS</vt:lpstr>
      <vt:lpstr>Times New Roman</vt:lpstr>
      <vt:lpstr>1_Office Theme</vt:lpstr>
      <vt:lpstr>Catechism  The Need for Faith</vt:lpstr>
      <vt:lpstr>Psalm 51:1</vt:lpstr>
      <vt:lpstr>Misery</vt:lpstr>
      <vt:lpstr>Misery</vt:lpstr>
      <vt:lpstr>The only way to know</vt:lpstr>
      <vt:lpstr>PowerPoint Presentation</vt:lpstr>
      <vt:lpstr>Like a mirror</vt:lpstr>
      <vt:lpstr>Like a mirror</vt:lpstr>
      <vt:lpstr>Like a mirror</vt:lpstr>
      <vt:lpstr>Where on the scale would you put yourself?</vt:lpstr>
      <vt:lpstr>Bible Study: Matthew 22:34-40</vt:lpstr>
      <vt:lpstr>Misery</vt:lpstr>
      <vt:lpstr>Sin leads to misery</vt:lpstr>
      <vt:lpstr>Our Real Misery</vt:lpstr>
      <vt:lpstr>Where are we at?</vt:lpstr>
      <vt:lpstr>Where on the scale should you put yourself?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Hoe gedraagt een christen zich?</dc:title>
  <dc:creator>Roelf Janssen</dc:creator>
  <cp:lastModifiedBy>Roelf Janssen</cp:lastModifiedBy>
  <cp:revision>254</cp:revision>
  <cp:lastPrinted>2010-02-18T18:14:08Z</cp:lastPrinted>
  <dcterms:created xsi:type="dcterms:W3CDTF">2008-08-14T09:20:46Z</dcterms:created>
  <dcterms:modified xsi:type="dcterms:W3CDTF">2023-09-19T13:52:52Z</dcterms:modified>
</cp:coreProperties>
</file>