
<file path=[Content_Types].xml><?xml version="1.0" encoding="utf-8"?>
<Types xmlns="http://schemas.openxmlformats.org/package/2006/content-types">
  <Default Extension="avi" ContentType="video/x-msvideo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71" r:id="rId2"/>
    <p:sldId id="1016" r:id="rId3"/>
    <p:sldId id="999" r:id="rId4"/>
    <p:sldId id="1000" r:id="rId5"/>
    <p:sldId id="1019" r:id="rId6"/>
    <p:sldId id="985" r:id="rId7"/>
    <p:sldId id="1021" r:id="rId8"/>
    <p:sldId id="1004" r:id="rId9"/>
    <p:sldId id="1022" r:id="rId10"/>
    <p:sldId id="1024" r:id="rId11"/>
    <p:sldId id="1013" r:id="rId12"/>
    <p:sldId id="1007" r:id="rId13"/>
    <p:sldId id="1009" r:id="rId14"/>
    <p:sldId id="1025" r:id="rId15"/>
    <p:sldId id="1012" r:id="rId16"/>
    <p:sldId id="1014" r:id="rId17"/>
    <p:sldId id="1017" r:id="rId18"/>
  </p:sldIdLst>
  <p:sldSz cx="9144000" cy="6858000" type="screen4x3"/>
  <p:notesSz cx="6950075" cy="916781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7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0000"/>
    <a:srgbClr val="FFFF99"/>
    <a:srgbClr val="FF0000"/>
    <a:srgbClr val="FFFF66"/>
    <a:srgbClr val="FFFF00"/>
    <a:srgbClr val="FF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887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8410329-91E2-48CB-94E5-8BCEE40EB0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738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29606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703263"/>
            <a:ext cx="4595813" cy="3446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60863"/>
            <a:ext cx="50609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30384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21725"/>
            <a:ext cx="2960687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17299D5-DD67-43CE-8433-ED471A3CD1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088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8FF515-558A-4036-AF79-B424D91475AC}" type="slidenum">
              <a:rPr lang="en-GB"/>
              <a:pPr/>
              <a:t>1</a:t>
            </a:fld>
            <a:endParaRPr lang="en-GB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17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99D5-DD67-43CE-8433-ED471A3CD14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331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99D5-DD67-43CE-8433-ED471A3CD149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66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99D5-DD67-43CE-8433-ED471A3CD14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995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99D5-DD67-43CE-8433-ED471A3CD14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89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99D5-DD67-43CE-8433-ED471A3CD14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978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99D5-DD67-43CE-8433-ED471A3CD14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860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99D5-DD67-43CE-8433-ED471A3CD14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254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99D5-DD67-43CE-8433-ED471A3CD14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974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99D5-DD67-43CE-8433-ED471A3CD14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784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299D5-DD67-43CE-8433-ED471A3CD14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95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677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6817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351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06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329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526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1629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46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53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257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793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80386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media" Target="../media/media2.m4a"/><Relationship Id="rId7" Type="http://schemas.openxmlformats.org/officeDocument/2006/relationships/image" Target="../media/image1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447800"/>
          </a:xfrm>
        </p:spPr>
        <p:txBody>
          <a:bodyPr/>
          <a:lstStyle/>
          <a:p>
            <a:r>
              <a:rPr lang="en-GB"/>
              <a:t>Catechism </a:t>
            </a:r>
            <a:br>
              <a:rPr lang="en-GB"/>
            </a:br>
            <a:r>
              <a:rPr lang="en-GB"/>
              <a:t>The Need for Faith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Lesson 3 – LD 2</a:t>
            </a:r>
          </a:p>
          <a:p>
            <a:r>
              <a:rPr lang="en-GB" dirty="0"/>
              <a:t>Misery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597" name="Line 5"/>
          <p:cNvSpPr>
            <a:spLocks noChangeShapeType="1"/>
          </p:cNvSpPr>
          <p:nvPr/>
        </p:nvSpPr>
        <p:spPr bwMode="auto">
          <a:xfrm>
            <a:off x="107504" y="2852936"/>
            <a:ext cx="8807896" cy="42664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87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Where on the scale would you put yourself by nature?</a:t>
            </a:r>
          </a:p>
        </p:txBody>
      </p:sp>
      <p:sp>
        <p:nvSpPr>
          <p:cNvPr id="878596" name="Rectangle 4"/>
          <p:cNvSpPr>
            <a:spLocks noChangeArrowheads="1"/>
          </p:cNvSpPr>
          <p:nvPr/>
        </p:nvSpPr>
        <p:spPr bwMode="auto">
          <a:xfrm>
            <a:off x="3175" y="1371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Totally							    Perfectly</a:t>
            </a:r>
          </a:p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sinful									good</a:t>
            </a:r>
          </a:p>
        </p:txBody>
      </p:sp>
      <p:pic>
        <p:nvPicPr>
          <p:cNvPr id="8785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00"/>
            <a:ext cx="46482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20C093-8040-4A62-99EF-E8F08EBF5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4AAB8E0-A074-4B22-BFAD-CDA9A8E5C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90" y="312420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92000">
              <a:buFontTx/>
              <a:buNone/>
            </a:pPr>
            <a:r>
              <a:rPr lang="en-US" altLang="en-US" dirty="0">
                <a:solidFill>
                  <a:srgbClr val="00FF00"/>
                </a:solidFill>
              </a:rPr>
              <a:t>0	1	2	3	4	5	6	7	8	9	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/>
            <a:r>
              <a:rPr lang="en-GB"/>
              <a:t>Bible Study: Ephesians 2:1-3</a:t>
            </a:r>
          </a:p>
        </p:txBody>
      </p:sp>
      <p:sp>
        <p:nvSpPr>
          <p:cNvPr id="8878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91440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1. Dead in their trespasses and sins</a:t>
            </a:r>
          </a:p>
          <a:p>
            <a:pPr>
              <a:buFontTx/>
              <a:buNone/>
            </a:pPr>
            <a:r>
              <a:rPr lang="en-GB" dirty="0"/>
              <a:t>2. When they followed Satan and the ways of the world</a:t>
            </a:r>
          </a:p>
          <a:p>
            <a:pPr>
              <a:buFontTx/>
              <a:buNone/>
            </a:pPr>
            <a:r>
              <a:rPr lang="en-GB" dirty="0"/>
              <a:t>3. We all (the Jews too!)</a:t>
            </a:r>
          </a:p>
          <a:p>
            <a:pPr>
              <a:buFontTx/>
              <a:buNone/>
            </a:pPr>
            <a:r>
              <a:rPr lang="en-GB" dirty="0"/>
              <a:t>4. Children of wrath</a:t>
            </a:r>
          </a:p>
        </p:txBody>
      </p:sp>
      <p:pic>
        <p:nvPicPr>
          <p:cNvPr id="887814" name="Picture 6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78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3810000"/>
            <a:ext cx="239871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78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29163"/>
            <a:ext cx="403860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Misery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idx="1"/>
          </p:nvPr>
        </p:nvSpPr>
        <p:spPr>
          <a:xfrm>
            <a:off x="3275856" y="1219200"/>
            <a:ext cx="5638800" cy="5638800"/>
          </a:xfrm>
        </p:spPr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Do you </a:t>
            </a:r>
            <a:r>
              <a:rPr lang="en-US" i="1" dirty="0"/>
              <a:t>know </a:t>
            </a:r>
            <a:r>
              <a:rPr lang="en-US" dirty="0"/>
              <a:t>how to live right?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Do you </a:t>
            </a:r>
            <a:r>
              <a:rPr lang="en-US" i="1" dirty="0"/>
              <a:t>want </a:t>
            </a:r>
            <a:r>
              <a:rPr lang="en-US" dirty="0"/>
              <a:t>to live right?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i="1" dirty="0"/>
              <a:t>Do </a:t>
            </a:r>
            <a:r>
              <a:rPr lang="en-US" dirty="0"/>
              <a:t>you live right?</a:t>
            </a:r>
          </a:p>
        </p:txBody>
      </p:sp>
      <p:pic>
        <p:nvPicPr>
          <p:cNvPr id="880644" name="Picture 4" descr="C:\Documents and Settings\Karlo Janssen\Mijn documenten\Mijn afbeeldingen\Catechism\head-heart-han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9632" y="1524000"/>
            <a:ext cx="14827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Where are we at</a:t>
            </a:r>
            <a:r>
              <a:rPr lang="nl-NL"/>
              <a:t>?</a:t>
            </a:r>
            <a:endParaRPr lang="en-US"/>
          </a:p>
        </p:txBody>
      </p:sp>
      <p:sp>
        <p:nvSpPr>
          <p:cNvPr id="8826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3352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In the Bible</a:t>
            </a:r>
          </a:p>
          <a:p>
            <a:pPr algn="ctr"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Love is </a:t>
            </a:r>
            <a:r>
              <a:rPr lang="en-US" b="1" dirty="0">
                <a:solidFill>
                  <a:srgbClr val="00FF00"/>
                </a:solidFill>
              </a:rPr>
              <a:t>other-centredness</a:t>
            </a:r>
            <a:endParaRPr lang="en-US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Hatred is </a:t>
            </a:r>
            <a:r>
              <a:rPr lang="en-US" b="1" dirty="0" err="1">
                <a:solidFill>
                  <a:srgbClr val="00FF00"/>
                </a:solidFill>
              </a:rPr>
              <a:t>self-centredness</a:t>
            </a:r>
            <a:endParaRPr lang="en-US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endParaRPr 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US" dirty="0">
                <a:solidFill>
                  <a:srgbClr val="00FF00"/>
                </a:solidFill>
              </a:rPr>
              <a:t>After the Plunge into Sin, all human beings by nature love themselves ahead of God and ahead of their </a:t>
            </a:r>
            <a:r>
              <a:rPr lang="en-US" dirty="0" err="1">
                <a:solidFill>
                  <a:srgbClr val="00FF00"/>
                </a:solidFill>
              </a:rPr>
              <a:t>neighbours</a:t>
            </a:r>
            <a:r>
              <a:rPr lang="en-US" dirty="0">
                <a:solidFill>
                  <a:srgbClr val="00FF00"/>
                </a:solidFill>
              </a:rPr>
              <a:t>.</a:t>
            </a:r>
          </a:p>
          <a:p>
            <a:pPr algn="ctr">
              <a:buFontTx/>
              <a:buNone/>
            </a:pPr>
            <a:endParaRPr lang="en-US" dirty="0">
              <a:solidFill>
                <a:srgbClr val="00FF00"/>
              </a:solidFill>
            </a:endParaRPr>
          </a:p>
          <a:p>
            <a:pPr algn="ctr">
              <a:buFontTx/>
              <a:buNone/>
            </a:pP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882692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8826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0"/>
            <a:ext cx="3810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Where on the scale </a:t>
            </a:r>
            <a:r>
              <a:rPr lang="en-US" altLang="en-US" i="1" dirty="0"/>
              <a:t>should</a:t>
            </a:r>
            <a:r>
              <a:rPr lang="en-US" altLang="en-US" dirty="0"/>
              <a:t> you put yourself by nature?</a:t>
            </a:r>
          </a:p>
        </p:txBody>
      </p:sp>
      <p:sp>
        <p:nvSpPr>
          <p:cNvPr id="883717" name="Rectangle 5"/>
          <p:cNvSpPr>
            <a:spLocks noChangeArrowheads="1"/>
          </p:cNvSpPr>
          <p:nvPr/>
        </p:nvSpPr>
        <p:spPr bwMode="auto">
          <a:xfrm>
            <a:off x="3175" y="1371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Totally						</a:t>
            </a:r>
            <a:r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t>	    Perfectly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sinful									good</a:t>
            </a:r>
          </a:p>
        </p:txBody>
      </p:sp>
      <p:pic>
        <p:nvPicPr>
          <p:cNvPr id="8837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67200"/>
            <a:ext cx="46482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5">
            <a:extLst>
              <a:ext uri="{FF2B5EF4-FFF2-40B4-BE49-F238E27FC236}">
                <a16:creationId xmlns:a16="http://schemas.microsoft.com/office/drawing/2014/main" id="{C69C5710-6E61-4630-BE36-343295F58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04" y="2852936"/>
            <a:ext cx="8807896" cy="42664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E36B793-D298-4F28-AD6A-9F0C3EE23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90" y="3124200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92000">
              <a:buFontTx/>
              <a:buNone/>
            </a:pPr>
            <a:r>
              <a:rPr lang="en-US" altLang="en-US" dirty="0">
                <a:solidFill>
                  <a:srgbClr val="00FF00"/>
                </a:solidFill>
              </a:rPr>
              <a:t>0	1	2	3	4	5	6	7	8	9	10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good, how bad?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idx="1"/>
          </p:nvPr>
        </p:nvSpPr>
        <p:spPr>
          <a:xfrm>
            <a:off x="1899930" y="1143000"/>
            <a:ext cx="5484713" cy="570690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People are basically good. They </a:t>
            </a:r>
            <a:r>
              <a:rPr lang="en-GB" i="1" dirty="0">
                <a:solidFill>
                  <a:srgbClr val="00FF00"/>
                </a:solidFill>
              </a:rPr>
              <a:t>become </a:t>
            </a:r>
            <a:r>
              <a:rPr lang="en-GB" dirty="0">
                <a:solidFill>
                  <a:srgbClr val="00FF00"/>
                </a:solidFill>
              </a:rPr>
              <a:t>bad by following bad examples.</a:t>
            </a: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People are basically an equal mixture of good and bad. </a:t>
            </a:r>
            <a:br>
              <a:rPr lang="en-GB" dirty="0">
                <a:solidFill>
                  <a:srgbClr val="00FF00"/>
                </a:solidFill>
              </a:rPr>
            </a:br>
            <a:r>
              <a:rPr lang="en-GB" dirty="0">
                <a:solidFill>
                  <a:srgbClr val="00FF00"/>
                </a:solidFill>
              </a:rPr>
              <a:t>Life is about the </a:t>
            </a:r>
            <a:r>
              <a:rPr lang="en-GB" i="1" dirty="0">
                <a:solidFill>
                  <a:srgbClr val="00FF00"/>
                </a:solidFill>
              </a:rPr>
              <a:t>balance</a:t>
            </a:r>
            <a:r>
              <a:rPr lang="en-GB" dirty="0">
                <a:solidFill>
                  <a:srgbClr val="00FF00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People are basically quite bad. But they can still </a:t>
            </a:r>
            <a:r>
              <a:rPr lang="en-GB" i="1" dirty="0">
                <a:solidFill>
                  <a:srgbClr val="00FF00"/>
                </a:solidFill>
              </a:rPr>
              <a:t>want </a:t>
            </a:r>
            <a:r>
              <a:rPr lang="en-GB" dirty="0">
                <a:solidFill>
                  <a:srgbClr val="00FF00"/>
                </a:solidFill>
              </a:rPr>
              <a:t>to believe in God.</a:t>
            </a: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People are basically totally depraved, no good in them at all.</a:t>
            </a:r>
          </a:p>
        </p:txBody>
      </p:sp>
      <p:pic>
        <p:nvPicPr>
          <p:cNvPr id="8867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22" y="982216"/>
            <a:ext cx="1576387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678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528" y="2173582"/>
            <a:ext cx="15811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679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6" y="3573016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679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44" y="4684418"/>
            <a:ext cx="120491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6793" name="Text Box 9"/>
          <p:cNvSpPr txBox="1">
            <a:spLocks noChangeArrowheads="1"/>
          </p:cNvSpPr>
          <p:nvPr/>
        </p:nvSpPr>
        <p:spPr bwMode="auto">
          <a:xfrm>
            <a:off x="7693025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86794" name="Rectangle 10"/>
          <p:cNvSpPr>
            <a:spLocks noChangeArrowheads="1"/>
          </p:cNvSpPr>
          <p:nvPr/>
        </p:nvSpPr>
        <p:spPr bwMode="auto">
          <a:xfrm>
            <a:off x="181272" y="2729482"/>
            <a:ext cx="1716088" cy="4667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i="1" dirty="0" err="1">
                <a:solidFill>
                  <a:schemeClr val="tx1"/>
                </a:solidFill>
              </a:rPr>
              <a:t>Pelagianism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86795" name="Rectangle 11"/>
          <p:cNvSpPr>
            <a:spLocks noChangeArrowheads="1"/>
          </p:cNvSpPr>
          <p:nvPr/>
        </p:nvSpPr>
        <p:spPr bwMode="auto">
          <a:xfrm>
            <a:off x="7521644" y="3771684"/>
            <a:ext cx="1160801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GB" i="1" dirty="0">
                <a:solidFill>
                  <a:schemeClr val="tx1"/>
                </a:solidFill>
              </a:rPr>
              <a:t>Daoism</a:t>
            </a:r>
          </a:p>
        </p:txBody>
      </p:sp>
      <p:sp>
        <p:nvSpPr>
          <p:cNvPr id="886796" name="Rectangle 12"/>
          <p:cNvSpPr>
            <a:spLocks noChangeArrowheads="1"/>
          </p:cNvSpPr>
          <p:nvPr/>
        </p:nvSpPr>
        <p:spPr bwMode="auto">
          <a:xfrm>
            <a:off x="52005" y="5249416"/>
            <a:ext cx="1768475" cy="4667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i="1" dirty="0">
                <a:solidFill>
                  <a:schemeClr val="tx1"/>
                </a:solidFill>
              </a:rPr>
              <a:t>Arminianism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86797" name="Rectangle 13"/>
          <p:cNvSpPr>
            <a:spLocks noChangeArrowheads="1"/>
          </p:cNvSpPr>
          <p:nvPr/>
        </p:nvSpPr>
        <p:spPr bwMode="auto">
          <a:xfrm>
            <a:off x="7409725" y="6360818"/>
            <a:ext cx="1428750" cy="4667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i="1" dirty="0">
                <a:solidFill>
                  <a:schemeClr val="tx1"/>
                </a:solidFill>
              </a:rPr>
              <a:t>Calvinism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Canons of Dort III/IV:1-3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1. Man deprived himself of all God’s gifts and became wicked and perverse in every way.</a:t>
            </a:r>
          </a:p>
          <a:p>
            <a:pPr>
              <a:buFontTx/>
              <a:buNone/>
            </a:pPr>
            <a:r>
              <a:rPr lang="en-GB" dirty="0"/>
              <a:t>2. By the propagation of a perverted nature.</a:t>
            </a:r>
          </a:p>
          <a:p>
            <a:pPr>
              <a:buFontTx/>
              <a:buNone/>
            </a:pPr>
            <a:r>
              <a:rPr lang="en-GB" dirty="0"/>
              <a:t>3. Totally unable to do any good and inclined to all evil.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Sin leads to misery</a:t>
            </a:r>
          </a:p>
        </p:txBody>
      </p:sp>
      <p:pic>
        <p:nvPicPr>
          <p:cNvPr id="4" name="selfish peoplefunny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980728"/>
            <a:ext cx="8424936" cy="538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7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Psalm 51:1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19200"/>
            <a:ext cx="8676456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 gracious God, be merciful to me,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 in your love, your infinite compassion,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blot out my sins, remove all my transgressions.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 God, have mercy. Listen to my plea!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From every taint of evil wash me clean,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 from my guilt and misery relieve me.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For I am deeply conscious of my sin,</a:t>
            </a:r>
            <a:endParaRPr lang="en-CA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and all day long my misdeeds haunt and grieve me.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339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Misery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Cancer is a horrible disease. You can’t really tell by yourself that you have it. You may have symptoms - aches and pains of various sorts - but you won’t know what causes them. It’s a disease where, at first you don’t even feel the symptoms.</a:t>
            </a:r>
          </a:p>
          <a:p>
            <a:pPr>
              <a:buFontTx/>
              <a:buNone/>
            </a:pPr>
            <a:r>
              <a:rPr lang="en-US" dirty="0"/>
              <a:t>You need a doctor to tell you what’s going on.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8724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52558"/>
            <a:ext cx="2514600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2457" name="Picture 9" descr="http://photos1.fotosearch.com/bthumb/UNM/UNM157/u180367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85" y="4352558"/>
            <a:ext cx="2673305" cy="24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Misery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Eternal death is a horrible perspective. You can’t really tell by yourself that you are going there. You may see symptoms - frustrations, loneliness, evil - but you won’t know what causes them. It’s a condition where, at first you don’t even feel the symptoms.</a:t>
            </a:r>
          </a:p>
          <a:p>
            <a:pPr>
              <a:buFontTx/>
              <a:buNone/>
            </a:pPr>
            <a:endParaRPr lang="en-US"/>
          </a:p>
          <a:p>
            <a:pPr algn="ctr">
              <a:buFontTx/>
              <a:buNone/>
            </a:pPr>
            <a:r>
              <a:rPr lang="en-US" sz="3600">
                <a:solidFill>
                  <a:srgbClr val="FF9933"/>
                </a:solidFill>
              </a:rPr>
              <a:t>You need God to tell you what’s going on.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pic>
        <p:nvPicPr>
          <p:cNvPr id="8734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29200"/>
            <a:ext cx="3048000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only way to know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4572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The only way to truly know what our problem is as human beings</a:t>
            </a:r>
            <a:r>
              <a:rPr lang="en-US" altLang="en-US" dirty="0">
                <a:solidFill>
                  <a:srgbClr val="00FF00"/>
                </a:solidFill>
              </a:rPr>
              <a:t> is to find out from God.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rgbClr val="00FF00"/>
                </a:solidFill>
              </a:rPr>
              <a:t>We need to listen to God.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rgbClr val="00FF00"/>
                </a:solidFill>
              </a:rPr>
              <a:t>God speaks to us in the Bible.</a:t>
            </a:r>
          </a:p>
        </p:txBody>
      </p:sp>
      <p:sp>
        <p:nvSpPr>
          <p:cNvPr id="874500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8745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0600"/>
            <a:ext cx="3048000" cy="16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45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6800"/>
            <a:ext cx="1547813" cy="24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45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362200"/>
            <a:ext cx="154622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45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" r="7373" b="4918"/>
          <a:stretch>
            <a:fillRect/>
          </a:stretch>
        </p:blipFill>
        <p:spPr bwMode="auto">
          <a:xfrm>
            <a:off x="7391400" y="1524000"/>
            <a:ext cx="15144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45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00400"/>
            <a:ext cx="228600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4506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05400"/>
            <a:ext cx="2057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4507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95875"/>
            <a:ext cx="23622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45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48200"/>
            <a:ext cx="2466975" cy="148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50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8116" name="Picture 4" descr="E:\Catechism\Pictures\Roepie.JPG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86200"/>
            <a:ext cx="1568450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E51C6582">
            <a:hlinkClick r:id="" action="ppaction://media"/>
            <a:extLst>
              <a:ext uri="{FF2B5EF4-FFF2-40B4-BE49-F238E27FC236}">
                <a16:creationId xmlns:a16="http://schemas.microsoft.com/office/drawing/2014/main" id="{FA565ED5-EF74-4E7A-A1AA-2B8C0CCE64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7495" y="5354691"/>
            <a:ext cx="609600" cy="609600"/>
          </a:xfrm>
          <a:prstGeom prst="rect">
            <a:avLst/>
          </a:prstGeom>
        </p:spPr>
      </p:pic>
      <p:pic>
        <p:nvPicPr>
          <p:cNvPr id="3" name="9243B7E2">
            <a:hlinkClick r:id="" action="ppaction://media"/>
            <a:extLst>
              <a:ext uri="{FF2B5EF4-FFF2-40B4-BE49-F238E27FC236}">
                <a16:creationId xmlns:a16="http://schemas.microsoft.com/office/drawing/2014/main" id="{05B8A655-F151-4C9E-A8A2-932D8E079BD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0825" y="5670550"/>
            <a:ext cx="609600" cy="609600"/>
          </a:xfrm>
          <a:prstGeom prst="rect">
            <a:avLst/>
          </a:prstGeom>
        </p:spPr>
      </p:pic>
      <p:pic>
        <p:nvPicPr>
          <p:cNvPr id="858114" name="Picture 2" descr="G:\Backup - juni 2009\Catechism\Pictures\Vragi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922713"/>
            <a:ext cx="25146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8115" name="AutoShape 3"/>
          <p:cNvSpPr>
            <a:spLocks noChangeArrowheads="1"/>
          </p:cNvSpPr>
          <p:nvPr/>
        </p:nvSpPr>
        <p:spPr bwMode="auto">
          <a:xfrm>
            <a:off x="1676400" y="1600200"/>
            <a:ext cx="3048000" cy="1931988"/>
          </a:xfrm>
          <a:prstGeom prst="wedgeEllipseCallout">
            <a:avLst>
              <a:gd name="adj1" fmla="val -50157"/>
              <a:gd name="adj2" fmla="val 138662"/>
            </a:avLst>
          </a:prstGeom>
          <a:solidFill>
            <a:schemeClr val="tx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800" dirty="0">
                <a:latin typeface="Comic Sans MS" panose="030F0702030302020204" pitchFamily="66" charset="0"/>
              </a:rPr>
              <a:t>From where do we know our misery</a:t>
            </a:r>
            <a:r>
              <a:rPr lang="nl-NL" altLang="en-US" sz="2800" dirty="0">
                <a:latin typeface="Comic Sans MS" panose="030F0702030302020204" pitchFamily="66" charset="0"/>
              </a:rPr>
              <a:t>?</a:t>
            </a:r>
            <a:endParaRPr lang="en-US" altLang="en-US" sz="4400" dirty="0"/>
          </a:p>
        </p:txBody>
      </p:sp>
      <p:sp>
        <p:nvSpPr>
          <p:cNvPr id="858117" name="AutoShape 5"/>
          <p:cNvSpPr>
            <a:spLocks noChangeArrowheads="1"/>
          </p:cNvSpPr>
          <p:nvPr/>
        </p:nvSpPr>
        <p:spPr bwMode="auto">
          <a:xfrm>
            <a:off x="2362200" y="304800"/>
            <a:ext cx="4876800" cy="1327150"/>
          </a:xfrm>
          <a:prstGeom prst="wedgeEllipseCallout">
            <a:avLst>
              <a:gd name="adj1" fmla="val 52671"/>
              <a:gd name="adj2" fmla="val 317583"/>
            </a:avLst>
          </a:prstGeom>
          <a:solidFill>
            <a:schemeClr val="tx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800">
                <a:latin typeface="Comic Sans MS" panose="030F0702030302020204" pitchFamily="66" charset="0"/>
              </a:rPr>
              <a:t>From the law of God, the Bible.</a:t>
            </a:r>
            <a:endParaRPr lang="en-US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8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5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5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61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2561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58115" grpId="0" animBg="1"/>
      <p:bldP spid="85811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Like a mirror</a:t>
            </a:r>
          </a:p>
        </p:txBody>
      </p:sp>
      <p:sp>
        <p:nvSpPr>
          <p:cNvPr id="8765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5486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The law of God is </a:t>
            </a:r>
            <a:r>
              <a:rPr lang="en-US" altLang="en-US" dirty="0">
                <a:solidFill>
                  <a:srgbClr val="00FF00"/>
                </a:solidFill>
              </a:rPr>
              <a:t>like a mirror.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US" altLang="en-US" dirty="0"/>
              <a:t>You look in </a:t>
            </a:r>
            <a:r>
              <a:rPr lang="en-US" altLang="en-US" dirty="0">
                <a:solidFill>
                  <a:srgbClr val="00FF00"/>
                </a:solidFill>
              </a:rPr>
              <a:t>a mirror </a:t>
            </a:r>
            <a:r>
              <a:rPr lang="en-US" altLang="en-US" dirty="0"/>
              <a:t>and</a:t>
            </a:r>
            <a:r>
              <a:rPr lang="en-US" altLang="en-US" dirty="0">
                <a:solidFill>
                  <a:srgbClr val="00FF00"/>
                </a:solidFill>
              </a:rPr>
              <a:t> discover what you look like.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US" altLang="en-US" dirty="0"/>
              <a:t>You look into </a:t>
            </a:r>
            <a:r>
              <a:rPr lang="en-US" altLang="en-US" dirty="0">
                <a:solidFill>
                  <a:srgbClr val="00FF00"/>
                </a:solidFill>
              </a:rPr>
              <a:t>God’s law </a:t>
            </a:r>
            <a:r>
              <a:rPr lang="en-US" altLang="en-US" dirty="0"/>
              <a:t>and</a:t>
            </a:r>
            <a:r>
              <a:rPr lang="en-US" altLang="en-US" dirty="0">
                <a:solidFill>
                  <a:srgbClr val="00FF00"/>
                </a:solidFill>
              </a:rPr>
              <a:t> discover how your life is.</a:t>
            </a:r>
          </a:p>
        </p:txBody>
      </p:sp>
      <p:pic>
        <p:nvPicPr>
          <p:cNvPr id="876548" name="Picture 4" descr="E:\Catechism\2005-2006 - Hoek\Ik Geloof 1\04 - spieg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94481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6549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38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Like a mirror</a:t>
            </a:r>
          </a:p>
        </p:txBody>
      </p:sp>
      <p:sp>
        <p:nvSpPr>
          <p:cNvPr id="8775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5486400" cy="29718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If you consider yourself ugly, you don’t enjoy looking in a mirror.</a:t>
            </a:r>
          </a:p>
          <a:p>
            <a:pPr>
              <a:buFontTx/>
              <a:buNone/>
            </a:pPr>
            <a:r>
              <a:rPr lang="en-US"/>
              <a:t>You’ll avoid it as much as you can.</a:t>
            </a:r>
          </a:p>
          <a:p>
            <a:pPr>
              <a:buFontTx/>
              <a:buNone/>
            </a:pPr>
            <a:r>
              <a:rPr lang="en-US"/>
              <a:t>You may even hate mirrors!</a:t>
            </a:r>
          </a:p>
        </p:txBody>
      </p:sp>
      <p:pic>
        <p:nvPicPr>
          <p:cNvPr id="877572" name="Picture 4" descr="E:\Catechism\2005-2006 - Hoek\Ik Geloof 1\04 - spieg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94481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75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184400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75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79900"/>
            <a:ext cx="2514600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Like a mirror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59436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Because we are sinful</a:t>
            </a:r>
            <a:r>
              <a:rPr lang="en-US" altLang="en-US" dirty="0">
                <a:solidFill>
                  <a:srgbClr val="00FF00"/>
                </a:solidFill>
              </a:rPr>
              <a:t> we don’t like the law. </a:t>
            </a:r>
          </a:p>
          <a:p>
            <a:pPr>
              <a:buFontTx/>
              <a:buNone/>
            </a:pPr>
            <a:r>
              <a:rPr lang="en-US" altLang="en-US" dirty="0"/>
              <a:t>It</a:t>
            </a:r>
            <a:r>
              <a:rPr lang="en-US" altLang="en-US" dirty="0">
                <a:solidFill>
                  <a:srgbClr val="00FF00"/>
                </a:solidFill>
              </a:rPr>
              <a:t> reminds us of our sin.</a:t>
            </a:r>
          </a:p>
          <a:p>
            <a:pPr>
              <a:buFontTx/>
              <a:buNone/>
            </a:pPr>
            <a:r>
              <a:rPr lang="en-US" altLang="en-US" dirty="0"/>
              <a:t>But</a:t>
            </a:r>
            <a:r>
              <a:rPr lang="en-US" altLang="en-US" dirty="0">
                <a:solidFill>
                  <a:srgbClr val="00FF00"/>
                </a:solidFill>
              </a:rPr>
              <a:t> without the law, we wouldn’t even know we are sinners.</a:t>
            </a:r>
          </a:p>
          <a:p>
            <a:pPr algn="ctr">
              <a:buFontTx/>
              <a:buNone/>
            </a:pPr>
            <a:r>
              <a:rPr lang="en-US" altLang="en-US" dirty="0"/>
              <a:t>But praise God!</a:t>
            </a:r>
          </a:p>
          <a:p>
            <a:pPr>
              <a:buFontTx/>
              <a:buNone/>
            </a:pPr>
            <a:r>
              <a:rPr lang="en-US" altLang="en-US" dirty="0"/>
              <a:t>We can go </a:t>
            </a:r>
            <a:r>
              <a:rPr lang="en-US" altLang="en-US" dirty="0">
                <a:solidFill>
                  <a:srgbClr val="00FF00"/>
                </a:solidFill>
              </a:rPr>
              <a:t>from ugly to handsome.</a:t>
            </a: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endParaRPr lang="en-US" altLang="en-US" dirty="0">
              <a:solidFill>
                <a:srgbClr val="00FF00"/>
              </a:solidFill>
            </a:endParaRPr>
          </a:p>
          <a:p>
            <a:pPr>
              <a:buFontTx/>
              <a:buNone/>
            </a:pPr>
            <a:r>
              <a:rPr lang="en-US" altLang="en-US" dirty="0"/>
              <a:t>We can go </a:t>
            </a:r>
            <a:r>
              <a:rPr lang="en-US" altLang="en-US" dirty="0">
                <a:solidFill>
                  <a:srgbClr val="00FF00"/>
                </a:solidFill>
              </a:rPr>
              <a:t>from sinner to saint!</a:t>
            </a:r>
          </a:p>
        </p:txBody>
      </p:sp>
      <p:pic>
        <p:nvPicPr>
          <p:cNvPr id="885764" name="Picture 4" descr="E:\Catechism\2005-2006 - Hoek\Ik Geloof 1\04 - spieg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294481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5765" name="Text Box 5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8000">
                <a:solidFill>
                  <a:srgbClr val="00FF00"/>
                </a:solidFill>
                <a:sym typeface="Wingdings" panose="05000000000000000000" pitchFamily="2" charset="2"/>
              </a:rPr>
              <a:t>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88576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9160"/>
            <a:ext cx="1371600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576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02498"/>
            <a:ext cx="1524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10437</TotalTime>
  <Words>737</Words>
  <Application>Microsoft Office PowerPoint</Application>
  <PresentationFormat>On-screen Show (4:3)</PresentationFormat>
  <Paragraphs>104</Paragraphs>
  <Slides>17</Slides>
  <Notes>11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Times New Roman</vt:lpstr>
      <vt:lpstr>1_Office Theme</vt:lpstr>
      <vt:lpstr>Catechism  The Need for Faith</vt:lpstr>
      <vt:lpstr>Psalm 51:1</vt:lpstr>
      <vt:lpstr>Misery</vt:lpstr>
      <vt:lpstr>Misery</vt:lpstr>
      <vt:lpstr>The only way to know</vt:lpstr>
      <vt:lpstr>PowerPoint Presentation</vt:lpstr>
      <vt:lpstr>Like a mirror</vt:lpstr>
      <vt:lpstr>Like a mirror</vt:lpstr>
      <vt:lpstr>Like a mirror</vt:lpstr>
      <vt:lpstr>Where on the scale would you put yourself by nature?</vt:lpstr>
      <vt:lpstr>Bible Study: Ephesians 2:1-3</vt:lpstr>
      <vt:lpstr>Misery</vt:lpstr>
      <vt:lpstr>Where are we at?</vt:lpstr>
      <vt:lpstr>Where on the scale should you put yourself by nature?</vt:lpstr>
      <vt:lpstr>How good, how bad?</vt:lpstr>
      <vt:lpstr>Canons of Dort III/IV:1-3</vt:lpstr>
      <vt:lpstr>Sin leads to misery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259</cp:revision>
  <cp:lastPrinted>2010-09-28T23:51:39Z</cp:lastPrinted>
  <dcterms:created xsi:type="dcterms:W3CDTF">2008-08-14T09:20:46Z</dcterms:created>
  <dcterms:modified xsi:type="dcterms:W3CDTF">2021-09-22T03:56:28Z</dcterms:modified>
</cp:coreProperties>
</file>