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71" r:id="rId2"/>
    <p:sldId id="1037" r:id="rId3"/>
    <p:sldId id="998" r:id="rId4"/>
    <p:sldId id="999" r:id="rId5"/>
    <p:sldId id="1000" r:id="rId6"/>
    <p:sldId id="1038" r:id="rId7"/>
    <p:sldId id="1001" r:id="rId8"/>
    <p:sldId id="1002" r:id="rId9"/>
    <p:sldId id="1003" r:id="rId10"/>
    <p:sldId id="1004" r:id="rId11"/>
    <p:sldId id="1005" r:id="rId12"/>
    <p:sldId id="1006" r:id="rId13"/>
    <p:sldId id="1007" r:id="rId14"/>
  </p:sldIdLst>
  <p:sldSz cx="9144000" cy="6858000" type="screen4x3"/>
  <p:notesSz cx="6950075" cy="916781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7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6600FF"/>
    <a:srgbClr val="99CCFF"/>
    <a:srgbClr val="993300"/>
    <a:srgbClr val="FFFF00"/>
    <a:srgbClr val="29292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887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E27E8D5-BBCC-4879-BA64-7DD1EF0873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01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703263"/>
            <a:ext cx="4595813" cy="344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60863"/>
            <a:ext cx="5060950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3D3DEBE-72D2-4FEC-BFB1-673D0B35A7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463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9D010-D5C8-46C4-824A-5B405952B6E2}" type="slidenum">
              <a:rPr lang="en-GB"/>
              <a:pPr/>
              <a:t>1</a:t>
            </a:fld>
            <a:endParaRPr lang="en-GB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By U5K0 - Own work, CC BY-SA 4.0, https://commons.wikimedia.org/w/index.php?curid=36129151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09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09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301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14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FEA1B-CF6B-403E-9E2D-ACF8C0F03BD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34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77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01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185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7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Begin by asking how one might do apologetics.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90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39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3DEBE-72D2-4FEC-BFB1-673D0B35A71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70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862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82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6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5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83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80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82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13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70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58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52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18561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GB" dirty="0"/>
              <a:t>Catechism </a:t>
            </a:r>
            <a:br>
              <a:rPr lang="en-GB" dirty="0"/>
            </a:br>
            <a:endParaRPr lang="en-GB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Apologetics; Existence of God</a:t>
            </a:r>
          </a:p>
          <a:p>
            <a:r>
              <a:rPr lang="en-GB" dirty="0"/>
              <a:t>Lesson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Philosophical &amp; </a:t>
            </a:r>
            <a:r>
              <a:rPr lang="en-CA" dirty="0" err="1"/>
              <a:t>Presuppositionalism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philosophical approach </a:t>
            </a:r>
            <a:r>
              <a:rPr lang="en-CA" dirty="0">
                <a:solidFill>
                  <a:srgbClr val="00FF00"/>
                </a:solidFill>
              </a:rPr>
              <a:t>seeks to 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prove your faith true/most probable.</a:t>
            </a:r>
          </a:p>
          <a:p>
            <a:pPr marL="0" indent="0">
              <a:buNone/>
            </a:pPr>
            <a:r>
              <a:rPr lang="en-CA" dirty="0" err="1"/>
              <a:t>Presuppositionalism</a:t>
            </a:r>
            <a:r>
              <a:rPr lang="en-CA" dirty="0">
                <a:solidFill>
                  <a:srgbClr val="00FF00"/>
                </a:solidFill>
              </a:rPr>
              <a:t> seeks to 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convince another that his faith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makes no sense and yours does.</a:t>
            </a:r>
          </a:p>
          <a:p>
            <a:pPr marL="0" indent="0">
              <a:buNone/>
            </a:pPr>
            <a:r>
              <a:rPr lang="en-CA" dirty="0"/>
              <a:t>Method: </a:t>
            </a:r>
            <a:r>
              <a:rPr lang="en-CA" dirty="0">
                <a:solidFill>
                  <a:srgbClr val="00FF00"/>
                </a:solidFill>
              </a:rPr>
              <a:t>use reasoning.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6" descr="http://www.cs.odu.edu/~gpd/develop/old/images/clipart/Politicians/debate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98179"/>
            <a:ext cx="257500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veritasdomain.files.wordpress.com/2010/12/41ncwjd9jl-_sl500_aa300_.jpg?w=5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0" r="15907"/>
          <a:stretch/>
        </p:blipFill>
        <p:spPr bwMode="auto">
          <a:xfrm>
            <a:off x="1115616" y="4381613"/>
            <a:ext cx="1554433" cy="229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2.bp.blogspot.com/_ULYS62ugM98/SfojdsrPjgI/AAAAAAAADxU/V1z69q4rHvE/s320/logic+gordon+clar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81613"/>
            <a:ext cx="1449317" cy="229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photo.goodreads.com/books/1298136692l/719385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697" y="4381613"/>
            <a:ext cx="1385134" cy="210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69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err="1"/>
              <a:t>Presuppositionalism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Drawbacks:</a:t>
            </a:r>
          </a:p>
          <a:p>
            <a:pPr marL="0" indent="0">
              <a:buNone/>
            </a:pPr>
            <a:r>
              <a:rPr lang="en-CA" dirty="0"/>
              <a:t>- reasoning is circular</a:t>
            </a:r>
          </a:p>
          <a:p>
            <a:pPr marL="0" indent="0">
              <a:buNone/>
            </a:pPr>
            <a:r>
              <a:rPr lang="en-CA" dirty="0"/>
              <a:t>- some Biblical truths are beyond reason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6" descr="http://www.cs.odu.edu/~gpd/develop/old/images/clipart/Politicians/debate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6672"/>
            <a:ext cx="257500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atheistmemebase.com/wp-content/uploads/2012/03/314-Circular-Reasoning-bible-truth-evidenc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5" t="2472" r="4631" b="8717"/>
          <a:stretch/>
        </p:blipFill>
        <p:spPr bwMode="auto">
          <a:xfrm>
            <a:off x="398584" y="3223845"/>
            <a:ext cx="3001107" cy="297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sfodan.files.wordpress.com/2012/06/trinit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60126"/>
            <a:ext cx="28575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5185209" y="3223845"/>
            <a:ext cx="3215258" cy="2996609"/>
          </a:xfrm>
          <a:prstGeom prst="ellipse">
            <a:avLst/>
          </a:prstGeom>
          <a:solidFill>
            <a:srgbClr val="FF0000">
              <a:alpha val="50196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39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?</a:t>
            </a:r>
            <a:endParaRPr kumimoji="0" lang="en-CA" sz="4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Fideism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Fideism</a:t>
            </a:r>
            <a:r>
              <a:rPr lang="en-CA" dirty="0">
                <a:solidFill>
                  <a:srgbClr val="00FF00"/>
                </a:solidFill>
              </a:rPr>
              <a:t> is accepting you can’t prove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your faith; all you can do is describe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it.</a:t>
            </a:r>
          </a:p>
          <a:p>
            <a:pPr marL="0" indent="0">
              <a:buNone/>
            </a:pPr>
            <a:r>
              <a:rPr lang="en-CA" dirty="0"/>
              <a:t>Method:</a:t>
            </a:r>
            <a:r>
              <a:rPr lang="en-CA" dirty="0">
                <a:solidFill>
                  <a:srgbClr val="00FF00"/>
                </a:solidFill>
              </a:rPr>
              <a:t> describe your faith and invite others in.</a:t>
            </a:r>
          </a:p>
        </p:txBody>
      </p:sp>
      <p:pic>
        <p:nvPicPr>
          <p:cNvPr id="4" name="Picture 10" descr="http://www.gospelgifs.com/menu_pages/imgs/chapel/bibl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03" y="66305"/>
            <a:ext cx="2916324" cy="2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thefreedomcouple.com/wp-content/uploads/2012/03/i-belie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67795"/>
            <a:ext cx="2808312" cy="284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bestclipartblog.com/clipart-pics/church-clip-art-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15868"/>
            <a:ext cx="3011066" cy="28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828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Fideism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Drawbacks:</a:t>
            </a:r>
          </a:p>
          <a:p>
            <a:pPr marL="0" indent="0">
              <a:buNone/>
            </a:pPr>
            <a:r>
              <a:rPr lang="en-CA" dirty="0"/>
              <a:t>- implies relativism: you can believe</a:t>
            </a:r>
            <a:br>
              <a:rPr lang="en-CA" dirty="0"/>
            </a:br>
            <a:r>
              <a:rPr lang="en-CA" dirty="0"/>
              <a:t>whatever you want (faith in </a:t>
            </a:r>
            <a:r>
              <a:rPr lang="en-CA" i="1" dirty="0"/>
              <a:t>faith</a:t>
            </a:r>
            <a:r>
              <a:rPr lang="en-CA" dirty="0"/>
              <a:t>)</a:t>
            </a:r>
          </a:p>
          <a:p>
            <a:pPr marL="0" indent="0">
              <a:buNone/>
            </a:pPr>
            <a:r>
              <a:rPr lang="en-CA" dirty="0"/>
              <a:t>- won’t convince anyone</a:t>
            </a:r>
          </a:p>
        </p:txBody>
      </p:sp>
      <p:pic>
        <p:nvPicPr>
          <p:cNvPr id="4" name="Picture 10" descr="http://www.gospelgifs.com/menu_pages/imgs/chapel/bibl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03" y="66305"/>
            <a:ext cx="2916324" cy="2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thefreedomcouple.com/wp-content/uploads/2012/03/i-believ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67795"/>
            <a:ext cx="2808312" cy="284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bestclipartblog.com/clipart-pics/church-clip-art-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15868"/>
            <a:ext cx="3011066" cy="28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77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Psalm 14:1,2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1.The </a:t>
            </a:r>
            <a:r>
              <a:rPr lang="en-US" i="1" dirty="0">
                <a:solidFill>
                  <a:schemeClr val="tx1"/>
                </a:solidFill>
              </a:rPr>
              <a:t>fool says</a:t>
            </a:r>
            <a:r>
              <a:rPr lang="en-US" dirty="0">
                <a:solidFill>
                  <a:schemeClr val="tx1"/>
                </a:solidFill>
              </a:rPr>
              <a:t> in his </a:t>
            </a:r>
            <a:r>
              <a:rPr lang="en-US" i="1" dirty="0">
                <a:solidFill>
                  <a:schemeClr val="tx1"/>
                </a:solidFill>
              </a:rPr>
              <a:t>heart, “There is no</a:t>
            </a:r>
            <a:r>
              <a:rPr lang="en-US" dirty="0">
                <a:solidFill>
                  <a:schemeClr val="tx1"/>
                </a:solidFill>
              </a:rPr>
              <a:t> God.”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They </a:t>
            </a:r>
            <a:r>
              <a:rPr lang="en-US" i="1" dirty="0">
                <a:solidFill>
                  <a:schemeClr val="tx1"/>
                </a:solidFill>
              </a:rPr>
              <a:t>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cor</a:t>
            </a:r>
            <a:r>
              <a:rPr lang="en-US" dirty="0">
                <a:solidFill>
                  <a:schemeClr val="tx1"/>
                </a:solidFill>
              </a:rPr>
              <a:t>rupt, their </a:t>
            </a:r>
            <a:r>
              <a:rPr lang="en-US" i="1" dirty="0">
                <a:solidFill>
                  <a:schemeClr val="tx1"/>
                </a:solidFill>
              </a:rPr>
              <a:t>horrid deeds they</a:t>
            </a:r>
            <a:r>
              <a:rPr lang="en-US" dirty="0">
                <a:solidFill>
                  <a:schemeClr val="tx1"/>
                </a:solidFill>
              </a:rPr>
              <a:t> cherish;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not </a:t>
            </a:r>
            <a:r>
              <a:rPr lang="en-US" i="1" dirty="0">
                <a:solidFill>
                  <a:schemeClr val="tx1"/>
                </a:solidFill>
              </a:rPr>
              <a:t>one of them does good, while just men</a:t>
            </a:r>
            <a:r>
              <a:rPr lang="en-US" dirty="0">
                <a:solidFill>
                  <a:schemeClr val="tx1"/>
                </a:solidFill>
              </a:rPr>
              <a:t> perish.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None </a:t>
            </a:r>
            <a:r>
              <a:rPr lang="en-US" i="1" dirty="0">
                <a:solidFill>
                  <a:schemeClr val="tx1"/>
                </a:solidFill>
              </a:rPr>
              <a:t>calls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up</a:t>
            </a:r>
            <a:r>
              <a:rPr lang="en-US" dirty="0">
                <a:solidFill>
                  <a:schemeClr val="tx1"/>
                </a:solidFill>
              </a:rPr>
              <a:t>on the </a:t>
            </a:r>
            <a:r>
              <a:rPr lang="en-US" i="1" cap="small" dirty="0">
                <a:solidFill>
                  <a:schemeClr val="tx1"/>
                </a:solidFill>
              </a:rPr>
              <a:t>Lord</a:t>
            </a:r>
            <a:r>
              <a:rPr lang="en-US" i="1" dirty="0">
                <a:solidFill>
                  <a:schemeClr val="tx1"/>
                </a:solidFill>
              </a:rPr>
              <a:t>, none sings his</a:t>
            </a:r>
            <a:r>
              <a:rPr lang="en-US" dirty="0">
                <a:solidFill>
                  <a:schemeClr val="tx1"/>
                </a:solidFill>
              </a:rPr>
              <a:t> laud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i="1" dirty="0">
                <a:solidFill>
                  <a:schemeClr val="tx1"/>
                </a:solidFill>
              </a:rPr>
              <a:t>fears his</a:t>
            </a:r>
            <a:r>
              <a:rPr lang="en-US" dirty="0">
                <a:solidFill>
                  <a:schemeClr val="tx1"/>
                </a:solidFill>
              </a:rPr>
              <a:t> rod.</a:t>
            </a:r>
          </a:p>
          <a:p>
            <a:pPr marL="0" indent="0">
              <a:buNone/>
            </a:pPr>
            <a:endParaRPr lang="en-CA" sz="105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2. The </a:t>
            </a:r>
            <a:r>
              <a:rPr lang="en-US" i="1" cap="small" dirty="0">
                <a:solidFill>
                  <a:schemeClr val="tx1"/>
                </a:solidFill>
              </a:rPr>
              <a:t>Lord</a:t>
            </a:r>
            <a:r>
              <a:rPr lang="en-US" i="1" dirty="0">
                <a:solidFill>
                  <a:schemeClr val="tx1"/>
                </a:solidFill>
              </a:rPr>
              <a:t> looks</a:t>
            </a:r>
            <a:r>
              <a:rPr lang="en-US" dirty="0">
                <a:solidFill>
                  <a:schemeClr val="tx1"/>
                </a:solidFill>
              </a:rPr>
              <a:t> down from </a:t>
            </a:r>
            <a:r>
              <a:rPr lang="en-US" i="1" dirty="0">
                <a:solidFill>
                  <a:schemeClr val="tx1"/>
                </a:solidFill>
              </a:rPr>
              <a:t>heaven’s holy</a:t>
            </a:r>
            <a:r>
              <a:rPr lang="en-US" dirty="0">
                <a:solidFill>
                  <a:schemeClr val="tx1"/>
                </a:solidFill>
              </a:rPr>
              <a:t> throne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to </a:t>
            </a:r>
            <a:r>
              <a:rPr lang="en-US" i="1" dirty="0">
                <a:solidFill>
                  <a:schemeClr val="tx1"/>
                </a:solidFill>
              </a:rPr>
              <a:t>see if</a:t>
            </a:r>
            <a:r>
              <a:rPr lang="en-US" dirty="0">
                <a:solidFill>
                  <a:schemeClr val="tx1"/>
                </a:solidFill>
              </a:rPr>
              <a:t> any</a:t>
            </a:r>
            <a:r>
              <a:rPr lang="en-US" i="1" dirty="0">
                <a:solidFill>
                  <a:schemeClr val="tx1"/>
                </a:solidFill>
              </a:rPr>
              <a:t>one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has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under</a:t>
            </a:r>
            <a:r>
              <a:rPr lang="en-US" dirty="0">
                <a:solidFill>
                  <a:schemeClr val="tx1"/>
                </a:solidFill>
              </a:rPr>
              <a:t>standing.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Not </a:t>
            </a:r>
            <a:r>
              <a:rPr lang="en-US" i="1" dirty="0">
                <a:solidFill>
                  <a:schemeClr val="tx1"/>
                </a:solidFill>
              </a:rPr>
              <a:t>one seeks God, but wickedness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chemeClr val="tx1"/>
                </a:solidFill>
              </a:rPr>
              <a:t>tending,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the </a:t>
            </a:r>
            <a:r>
              <a:rPr lang="en-US" i="1" dirty="0">
                <a:solidFill>
                  <a:schemeClr val="tx1"/>
                </a:solidFill>
              </a:rPr>
              <a:t>sons of</a:t>
            </a:r>
            <a:r>
              <a:rPr lang="en-US" dirty="0">
                <a:solidFill>
                  <a:schemeClr val="tx1"/>
                </a:solidFill>
              </a:rPr>
              <a:t> men, to </a:t>
            </a:r>
            <a:r>
              <a:rPr lang="en-US" i="1" dirty="0">
                <a:solidFill>
                  <a:schemeClr val="tx1"/>
                </a:solidFill>
              </a:rPr>
              <a:t>sin and evil</a:t>
            </a:r>
            <a:r>
              <a:rPr lang="en-US" dirty="0">
                <a:solidFill>
                  <a:schemeClr val="tx1"/>
                </a:solidFill>
              </a:rPr>
              <a:t> prone,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his </a:t>
            </a:r>
            <a:r>
              <a:rPr lang="en-US" i="1" dirty="0">
                <a:solidFill>
                  <a:schemeClr val="tx1"/>
                </a:solidFill>
              </a:rPr>
              <a:t>law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dis</a:t>
            </a:r>
            <a:r>
              <a:rPr lang="en-US" dirty="0">
                <a:solidFill>
                  <a:schemeClr val="tx1"/>
                </a:solidFill>
              </a:rPr>
              <a:t>own.</a:t>
            </a:r>
            <a:endParaRPr lang="en-CA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93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Bible Study: Acts 17 &amp; 1Cor 1&amp;2</a:t>
            </a:r>
          </a:p>
        </p:txBody>
      </p:sp>
      <p:pic>
        <p:nvPicPr>
          <p:cNvPr id="8194" name="Picture 2" descr="http://blog.twoagespilgrims.com/wp-content/uploads/2008/06/raphael_areopag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6963087" cy="558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72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Bible Study: Acts 17 &amp; 1Cor 1&amp;2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1. The city was full of idols</a:t>
            </a:r>
          </a:p>
          <a:p>
            <a:pPr marL="0" indent="0">
              <a:buNone/>
            </a:pPr>
            <a:r>
              <a:rPr lang="en-CA" dirty="0"/>
              <a:t>2. He reasoned with Jews, devout people (Greeks who believe in Yahweh) and whoever happened to be in the marketplace.</a:t>
            </a:r>
          </a:p>
          <a:p>
            <a:pPr marL="0" indent="0">
              <a:buNone/>
            </a:pPr>
            <a:r>
              <a:rPr lang="en-CA" dirty="0"/>
              <a:t>3. Talking about and listening to the latest ideas </a:t>
            </a:r>
          </a:p>
          <a:p>
            <a:pPr marL="0" indent="0">
              <a:buNone/>
            </a:pPr>
            <a:r>
              <a:rPr lang="en-CA" i="1" dirty="0"/>
              <a:t>		(this was before the Internet…)</a:t>
            </a:r>
          </a:p>
          <a:p>
            <a:pPr marL="0" indent="0">
              <a:buNone/>
            </a:pPr>
            <a:r>
              <a:rPr lang="en-CA" dirty="0"/>
              <a:t>4. To present his teaching</a:t>
            </a:r>
          </a:p>
          <a:p>
            <a:pPr marL="0" indent="0">
              <a:buNone/>
            </a:pPr>
            <a:r>
              <a:rPr lang="en-CA" dirty="0"/>
              <a:t>5. He was prepared to do so.</a:t>
            </a:r>
          </a:p>
          <a:p>
            <a:pPr marL="0" indent="0">
              <a:buNone/>
            </a:pPr>
            <a:r>
              <a:rPr lang="en-CA" dirty="0"/>
              <a:t>6. He began with their situation, and tried to expand their horizon. He chose a non-confrontational approach to have them change their mind.</a:t>
            </a:r>
          </a:p>
        </p:txBody>
      </p:sp>
      <p:pic>
        <p:nvPicPr>
          <p:cNvPr id="4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54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Bible Study: Acts 17 &amp; 1Cor 1&amp;2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7. When he mentioned the resurrection of the dead</a:t>
            </a:r>
          </a:p>
          <a:p>
            <a:pPr marL="0" indent="0">
              <a:buNone/>
            </a:pPr>
            <a:r>
              <a:rPr lang="en-CA" dirty="0"/>
              <a:t>8. Because Greeks believe that the body is a </a:t>
            </a:r>
            <a:br>
              <a:rPr lang="en-CA" dirty="0"/>
            </a:br>
            <a:r>
              <a:rPr lang="en-CA" dirty="0"/>
              <a:t>prison of the spirit, true life is spiritual. So a resurrection of the dead is ridiculous…</a:t>
            </a:r>
          </a:p>
          <a:p>
            <a:pPr marL="0" indent="0">
              <a:buNone/>
            </a:pPr>
            <a:r>
              <a:rPr lang="en-CA" dirty="0"/>
              <a:t>9. Because it doesn’t make human sense (victory through dying) and seems very weak (death).</a:t>
            </a:r>
          </a:p>
          <a:p>
            <a:pPr marL="0" indent="0">
              <a:buNone/>
            </a:pPr>
            <a:r>
              <a:rPr lang="en-CA" dirty="0"/>
              <a:t>10. Wisdom. Something that makes sense and is appealing.</a:t>
            </a:r>
          </a:p>
          <a:p>
            <a:pPr marL="0" indent="0">
              <a:buNone/>
            </a:pPr>
            <a:r>
              <a:rPr lang="en-CA" dirty="0"/>
              <a:t>11. In the Lord.</a:t>
            </a:r>
          </a:p>
          <a:p>
            <a:pPr marL="0" indent="0">
              <a:buNone/>
            </a:pPr>
            <a:r>
              <a:rPr lang="en-CA" dirty="0"/>
              <a:t>12. Lofty speech or superior wisdom</a:t>
            </a:r>
          </a:p>
          <a:p>
            <a:pPr marL="0" indent="0">
              <a:buNone/>
            </a:pPr>
            <a:r>
              <a:rPr lang="en-CA" dirty="0"/>
              <a:t>13. In weakness, in fear and much trembling.</a:t>
            </a:r>
          </a:p>
        </p:txBody>
      </p:sp>
      <p:pic>
        <p:nvPicPr>
          <p:cNvPr id="4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5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/>
              <a:t>Bible Study: Acts 17 &amp; 1Cor 1&amp;2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14. We are to be non-confrontational, stand our ground, go by God’s standards, and boast in God.</a:t>
            </a:r>
          </a:p>
        </p:txBody>
      </p:sp>
      <p:pic>
        <p:nvPicPr>
          <p:cNvPr id="4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blog.twoagespilgrims.com/wp-content/uploads/2008/06/raphael_areopag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5400600" cy="433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8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Three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820472" cy="5638800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</a:t>
            </a:r>
            <a:r>
              <a:rPr lang="en-CA" dirty="0" err="1"/>
              <a:t>Evidentialism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Philosophical &amp; </a:t>
            </a:r>
            <a:r>
              <a:rPr lang="en-CA" dirty="0" err="1"/>
              <a:t>Presuppositionalism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			Fideism</a:t>
            </a:r>
          </a:p>
        </p:txBody>
      </p:sp>
      <p:pic>
        <p:nvPicPr>
          <p:cNvPr id="2052" name="Picture 4" descr="http://archaeology.mrdonn.org/banner_archaeology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868" y="1052737"/>
            <a:ext cx="381339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s.odu.edu/~gpd/develop/old/images/clipart/Politicians/debate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4" y="2636912"/>
            <a:ext cx="257500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gospelgifs.com/menu_pages/imgs/chapel/bible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194" y="3933056"/>
            <a:ext cx="2916324" cy="214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75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err="1"/>
              <a:t>Evidentialism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err="1"/>
              <a:t>Evidentialism</a:t>
            </a:r>
            <a:r>
              <a:rPr lang="en-CA" dirty="0"/>
              <a:t> </a:t>
            </a:r>
            <a:r>
              <a:rPr lang="en-CA" dirty="0">
                <a:solidFill>
                  <a:srgbClr val="00FF00"/>
                </a:solidFill>
              </a:rPr>
              <a:t>seeks to </a:t>
            </a:r>
            <a:r>
              <a:rPr lang="en-CA" i="1" dirty="0">
                <a:solidFill>
                  <a:srgbClr val="00FF00"/>
                </a:solidFill>
              </a:rPr>
              <a:t>prove</a:t>
            </a:r>
            <a:br>
              <a:rPr lang="en-CA" dirty="0">
                <a:solidFill>
                  <a:srgbClr val="00FF00"/>
                </a:solidFill>
              </a:rPr>
            </a:br>
            <a:r>
              <a:rPr lang="en-CA" dirty="0">
                <a:solidFill>
                  <a:srgbClr val="00FF00"/>
                </a:solidFill>
              </a:rPr>
              <a:t>that your faith is correct.</a:t>
            </a:r>
          </a:p>
          <a:p>
            <a:pPr marL="0" indent="0">
              <a:buNone/>
            </a:pPr>
            <a:r>
              <a:rPr lang="en-CA" dirty="0"/>
              <a:t>Method: </a:t>
            </a:r>
            <a:r>
              <a:rPr lang="en-CA" dirty="0">
                <a:solidFill>
                  <a:srgbClr val="00FF00"/>
                </a:solidFill>
              </a:rPr>
              <a:t>use means acceptable to the opponent.</a:t>
            </a:r>
          </a:p>
          <a:p>
            <a:pPr marL="0" indent="0">
              <a:buNone/>
            </a:pPr>
            <a:r>
              <a:rPr lang="en-CA" dirty="0"/>
              <a:t>Common forms:</a:t>
            </a:r>
          </a:p>
          <a:p>
            <a:pPr marL="0" indent="0">
              <a:buNone/>
            </a:pPr>
            <a:r>
              <a:rPr lang="en-CA" dirty="0"/>
              <a:t>	- archaeological evidence for Bible history</a:t>
            </a:r>
          </a:p>
          <a:p>
            <a:pPr marL="0" indent="0">
              <a:buNone/>
            </a:pPr>
            <a:r>
              <a:rPr lang="en-CA" dirty="0"/>
              <a:t>	- scientific proof for Bible doctrine</a:t>
            </a:r>
          </a:p>
        </p:txBody>
      </p:sp>
      <p:pic>
        <p:nvPicPr>
          <p:cNvPr id="4" name="Picture 4" descr="http://archaeology.mrdonn.org/banner_archaeology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3260"/>
            <a:ext cx="381339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poster.4teachers.org/imgFilePoster/3847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50902"/>
            <a:ext cx="3552329" cy="218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nswersingenesis.org/assets/images/articles/nab/opposing-view-din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62575"/>
            <a:ext cx="3510558" cy="218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29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err="1"/>
              <a:t>Evidentialism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Drawbacks:</a:t>
            </a:r>
          </a:p>
          <a:p>
            <a:pPr marL="0" indent="0">
              <a:buNone/>
            </a:pPr>
            <a:r>
              <a:rPr lang="en-CA" dirty="0"/>
              <a:t>- not everything has been proven</a:t>
            </a:r>
          </a:p>
          <a:p>
            <a:pPr marL="0" indent="0">
              <a:buNone/>
            </a:pPr>
            <a:r>
              <a:rPr lang="en-CA" dirty="0"/>
              <a:t>- not everything can be proven (miracles)</a:t>
            </a:r>
          </a:p>
          <a:p>
            <a:pPr marL="0" indent="0">
              <a:buNone/>
            </a:pPr>
            <a:r>
              <a:rPr lang="en-CA" dirty="0"/>
              <a:t>- overstating one’s case (fundamentalism)</a:t>
            </a:r>
          </a:p>
        </p:txBody>
      </p:sp>
      <p:pic>
        <p:nvPicPr>
          <p:cNvPr id="4" name="Picture 4" descr="http://archaeology.mrdonn.org/banner_archaeology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83260"/>
            <a:ext cx="381339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poster.4teachers.org/imgFilePoster/3847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50902"/>
            <a:ext cx="3552329" cy="218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nswersingenesis.org/assets/images/articles/nab/opposing-view-din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62575"/>
            <a:ext cx="3510558" cy="218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16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10348</TotalTime>
  <Words>588</Words>
  <Application>Microsoft Office PowerPoint</Application>
  <PresentationFormat>On-screen Show (4:3)</PresentationFormat>
  <Paragraphs>85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1_Office Theme</vt:lpstr>
      <vt:lpstr>Catechism  </vt:lpstr>
      <vt:lpstr>Psalm 14:1,2</vt:lpstr>
      <vt:lpstr>Bible Study: Acts 17 &amp; 1Cor 1&amp;2</vt:lpstr>
      <vt:lpstr>Bible Study: Acts 17 &amp; 1Cor 1&amp;2</vt:lpstr>
      <vt:lpstr>Bible Study: Acts 17 &amp; 1Cor 1&amp;2</vt:lpstr>
      <vt:lpstr>Bible Study: Acts 17 &amp; 1Cor 1&amp;2</vt:lpstr>
      <vt:lpstr>Three Approaches</vt:lpstr>
      <vt:lpstr>Evidentialism</vt:lpstr>
      <vt:lpstr>Evidentialism</vt:lpstr>
      <vt:lpstr>Philosophical &amp; Presuppositionalism</vt:lpstr>
      <vt:lpstr>Presuppositionalism</vt:lpstr>
      <vt:lpstr>Fideism</vt:lpstr>
      <vt:lpstr>Fideism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267</cp:revision>
  <cp:lastPrinted>2016-09-01T00:01:43Z</cp:lastPrinted>
  <dcterms:created xsi:type="dcterms:W3CDTF">2008-08-14T09:20:46Z</dcterms:created>
  <dcterms:modified xsi:type="dcterms:W3CDTF">2023-09-13T19:29:09Z</dcterms:modified>
</cp:coreProperties>
</file>