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371" r:id="rId2"/>
    <p:sldId id="1039" r:id="rId3"/>
    <p:sldId id="1001" r:id="rId4"/>
    <p:sldId id="1009" r:id="rId5"/>
    <p:sldId id="1011" r:id="rId6"/>
    <p:sldId id="1012" r:id="rId7"/>
    <p:sldId id="1013" r:id="rId8"/>
    <p:sldId id="1049" r:id="rId9"/>
    <p:sldId id="1043" r:id="rId10"/>
    <p:sldId id="1044" r:id="rId11"/>
    <p:sldId id="1021" r:id="rId12"/>
    <p:sldId id="1045" r:id="rId13"/>
    <p:sldId id="1046" r:id="rId14"/>
    <p:sldId id="1047" r:id="rId15"/>
    <p:sldId id="1019" r:id="rId16"/>
    <p:sldId id="1020" r:id="rId17"/>
    <p:sldId id="1048" r:id="rId18"/>
    <p:sldId id="1023" r:id="rId19"/>
    <p:sldId id="1024" r:id="rId20"/>
  </p:sldIdLst>
  <p:sldSz cx="9144000" cy="6858000" type="screen4x3"/>
  <p:notesSz cx="6950075" cy="9167813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7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0000"/>
    <a:srgbClr val="6600FF"/>
    <a:srgbClr val="99CCFF"/>
    <a:srgbClr val="993300"/>
    <a:srgbClr val="FFFF00"/>
    <a:srgbClr val="29292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66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650" y="-84"/>
      </p:cViewPr>
      <p:guideLst>
        <p:guide orient="horz" pos="2887"/>
        <p:guide pos="218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E27E8D5-BBCC-4879-BA64-7DD1EF0873D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014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703263"/>
            <a:ext cx="4595813" cy="3446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360863"/>
            <a:ext cx="5060950" cy="415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3D3DEBE-72D2-4FEC-BFB1-673D0B35A71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463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89D010-D5C8-46C4-824A-5B405952B6E2}" type="slidenum">
              <a:rPr lang="en-GB"/>
              <a:pPr/>
              <a:t>1</a:t>
            </a:fld>
            <a:endParaRPr lang="en-GB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EA1B-CF6B-403E-9E2D-ACF8C0F03BDF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555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EA1B-CF6B-403E-9E2D-ACF8C0F03BDF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841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EA1B-CF6B-403E-9E2D-ACF8C0F03BDF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1830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5:29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A5924-4717-4842-B4E1-BECCB3972333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177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EA1B-CF6B-403E-9E2D-ACF8C0F03BDF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265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EA1B-CF6B-403E-9E2D-ACF8C0F03BDF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4947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EA1B-CF6B-403E-9E2D-ACF8C0F03BDF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6635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A5924-4717-4842-B4E1-BECCB3972333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7013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EA1B-CF6B-403E-9E2D-ACF8C0F03BDF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2061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EA1B-CF6B-403E-9E2D-ACF8C0F03BDF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238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A5924-4717-4842-B4E1-BECCB3972333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248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Begin by asking how one might do apologetics.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3DEBE-72D2-4FEC-BFB1-673D0B35A712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190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3DEBE-72D2-4FEC-BFB1-673D0B35A712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273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Source: Wikipedia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EA1B-CF6B-403E-9E2D-ACF8C0F03BDF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404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EA1B-CF6B-403E-9E2D-ACF8C0F03BDF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922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EA1B-CF6B-403E-9E2D-ACF8C0F03BDF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15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EA1B-CF6B-403E-9E2D-ACF8C0F03BDF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33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1FEA1B-CF6B-403E-9E2D-ACF8C0F03BDF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747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1549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5428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6848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0961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2208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2305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6373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1456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448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01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1392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460027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media" Target="../media/media2.m4a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Relationship Id="rId9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447800"/>
          </a:xfrm>
        </p:spPr>
        <p:txBody>
          <a:bodyPr/>
          <a:lstStyle/>
          <a:p>
            <a:r>
              <a:rPr lang="en-GB" dirty="0"/>
              <a:t>Catechism </a:t>
            </a:r>
            <a:br>
              <a:rPr lang="en-GB" dirty="0"/>
            </a:br>
            <a:endParaRPr lang="en-GB" dirty="0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Existence of God </a:t>
            </a:r>
          </a:p>
          <a:p>
            <a:r>
              <a:rPr lang="en-GB"/>
              <a:t>Lesson </a:t>
            </a:r>
            <a:r>
              <a:rPr lang="en-GB" dirty="0"/>
              <a:t>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Philosophical approach</a:t>
            </a:r>
          </a:p>
        </p:txBody>
      </p:sp>
      <p:sp>
        <p:nvSpPr>
          <p:cNvPr id="869379" name="Rectangle 3"/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>
                <a:solidFill>
                  <a:srgbClr val="00FF00"/>
                </a:solidFill>
              </a:rPr>
              <a:t>Common </a:t>
            </a:r>
            <a:r>
              <a:rPr lang="en-US" dirty="0"/>
              <a:t>starting point: </a:t>
            </a:r>
            <a:r>
              <a:rPr lang="en-US" dirty="0">
                <a:solidFill>
                  <a:srgbClr val="00FF00"/>
                </a:solidFill>
              </a:rPr>
              <a:t>thought as a source of knowledge.</a:t>
            </a:r>
          </a:p>
          <a:p>
            <a:pPr>
              <a:buFontTx/>
              <a:buNone/>
            </a:pPr>
            <a:r>
              <a:rPr lang="en-US" dirty="0">
                <a:solidFill>
                  <a:srgbClr val="00FF00"/>
                </a:solidFill>
              </a:rPr>
              <a:t>Common </a:t>
            </a:r>
            <a:r>
              <a:rPr lang="en-US" dirty="0"/>
              <a:t>methodology: </a:t>
            </a:r>
            <a:r>
              <a:rPr lang="en-US" dirty="0">
                <a:solidFill>
                  <a:srgbClr val="00FF00"/>
                </a:solidFill>
              </a:rPr>
              <a:t>the use of logic as a means to knowledge.</a:t>
            </a:r>
          </a:p>
          <a:p>
            <a:pPr>
              <a:buFontTx/>
              <a:buNone/>
            </a:pPr>
            <a:endParaRPr 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US" dirty="0"/>
              <a:t>Basic Arguments:</a:t>
            </a:r>
          </a:p>
          <a:p>
            <a:pPr lvl="1">
              <a:buFontTx/>
              <a:buNone/>
            </a:pPr>
            <a:r>
              <a:rPr lang="en-US" dirty="0"/>
              <a:t>For: I can think of God, therefore God exists</a:t>
            </a:r>
          </a:p>
          <a:p>
            <a:pPr lvl="1">
              <a:buFontTx/>
              <a:buNone/>
            </a:pPr>
            <a:r>
              <a:rPr lang="en-US" dirty="0"/>
              <a:t>Against: I can fantasize, therefore God does not exist</a:t>
            </a:r>
          </a:p>
          <a:p>
            <a:pPr lvl="1">
              <a:buFontTx/>
              <a:buNone/>
            </a:pPr>
            <a:endParaRPr lang="en-US" dirty="0"/>
          </a:p>
          <a:p>
            <a:pPr lvl="1"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dirty="0"/>
              <a:t>		   Atheist Bertrand Russell</a:t>
            </a:r>
            <a:endParaRPr lang="nl-NL" dirty="0"/>
          </a:p>
          <a:p>
            <a:pPr>
              <a:buFontTx/>
              <a:buNone/>
            </a:pPr>
            <a:r>
              <a:rPr lang="nl-NL" dirty="0"/>
              <a:t>						Theist Alvin Plantinga           .</a:t>
            </a:r>
          </a:p>
          <a:p>
            <a:pPr>
              <a:buFontTx/>
              <a:buNone/>
            </a:pPr>
            <a:r>
              <a:rPr lang="nl-NL" dirty="0"/>
              <a:t>		</a:t>
            </a:r>
          </a:p>
        </p:txBody>
      </p:sp>
      <p:pic>
        <p:nvPicPr>
          <p:cNvPr id="86938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5181600"/>
            <a:ext cx="12573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938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0175"/>
            <a:ext cx="1254125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913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67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30" y="0"/>
            <a:ext cx="9148112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1861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Presuppositional Approach</a:t>
            </a:r>
          </a:p>
        </p:txBody>
      </p:sp>
      <p:sp>
        <p:nvSpPr>
          <p:cNvPr id="8744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Using the presuppositions of the opposition, </a:t>
            </a:r>
            <a:r>
              <a:rPr lang="en-US" dirty="0">
                <a:solidFill>
                  <a:srgbClr val="00FF00"/>
                </a:solidFill>
              </a:rPr>
              <a:t>prove their position untenable </a:t>
            </a:r>
            <a:r>
              <a:rPr lang="en-US" dirty="0"/>
              <a:t>(=not able to be held)</a:t>
            </a:r>
          </a:p>
          <a:p>
            <a:pPr>
              <a:buFontTx/>
              <a:buNone/>
            </a:pPr>
            <a:r>
              <a:rPr lang="en-US" dirty="0"/>
              <a:t>Then come with your own presuppositions, </a:t>
            </a:r>
            <a:r>
              <a:rPr lang="en-US" dirty="0">
                <a:solidFill>
                  <a:srgbClr val="00FF00"/>
                </a:solidFill>
              </a:rPr>
              <a:t>and prove your position tenable </a:t>
            </a:r>
            <a:r>
              <a:rPr lang="en-US" dirty="0"/>
              <a:t>(=able to be held)</a:t>
            </a:r>
            <a:endParaRPr lang="en-US" dirty="0">
              <a:solidFill>
                <a:srgbClr val="00FF00"/>
              </a:solidFill>
            </a:endParaRPr>
          </a:p>
          <a:p>
            <a:pPr>
              <a:buNone/>
            </a:pPr>
            <a:r>
              <a:rPr lang="en-US" dirty="0"/>
              <a:t>Conclusion: </a:t>
            </a:r>
            <a:r>
              <a:rPr lang="en-US" i="1" dirty="0"/>
              <a:t>It is more likely that there is a God than that there is no God.</a:t>
            </a: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dirty="0"/>
              <a:t>Today this approach </a:t>
            </a:r>
            <a:br>
              <a:rPr lang="en-US" dirty="0"/>
            </a:br>
            <a:r>
              <a:rPr lang="en-US" dirty="0"/>
              <a:t>is popularized, </a:t>
            </a:r>
            <a:br>
              <a:rPr lang="en-US" dirty="0"/>
            </a:br>
            <a:r>
              <a:rPr lang="en-US" dirty="0"/>
              <a:t>among others, </a:t>
            </a:r>
            <a:br>
              <a:rPr lang="en-US" dirty="0"/>
            </a:br>
            <a:r>
              <a:rPr lang="en-US" dirty="0"/>
              <a:t>by Rev. Tim Keller. </a:t>
            </a: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endParaRPr lang="en-US" dirty="0"/>
          </a:p>
        </p:txBody>
      </p:sp>
      <p:pic>
        <p:nvPicPr>
          <p:cNvPr id="8745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256956"/>
            <a:ext cx="2448644" cy="244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45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5" y="4218367"/>
            <a:ext cx="1835696" cy="263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8035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Reason for God</a:t>
            </a:r>
          </a:p>
        </p:txBody>
      </p:sp>
      <p:pic>
        <p:nvPicPr>
          <p:cNvPr id="5" name="The Reason for God Belief in an Age of Skepticis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9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7073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69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Philosophy and Presuppositionalism</a:t>
            </a:r>
          </a:p>
        </p:txBody>
      </p:sp>
      <p:sp>
        <p:nvSpPr>
          <p:cNvPr id="882691" name="Rectangle 1027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9036496" cy="56388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/>
              <a:t>Philosophy focuses on the </a:t>
            </a:r>
            <a:r>
              <a:rPr lang="en-US" i="1" dirty="0"/>
              <a:t>truth</a:t>
            </a:r>
            <a:r>
              <a:rPr lang="en-US" dirty="0"/>
              <a:t> of a </a:t>
            </a:r>
            <a:br>
              <a:rPr lang="en-US" dirty="0"/>
            </a:br>
            <a:r>
              <a:rPr lang="en-US" dirty="0"/>
              <a:t>proposition. Is it true or false?</a:t>
            </a: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dirty="0" err="1"/>
              <a:t>Presuppositionalism</a:t>
            </a:r>
            <a:r>
              <a:rPr lang="en-US" dirty="0"/>
              <a:t> is more refined, as it</a:t>
            </a:r>
            <a:br>
              <a:rPr lang="en-US" dirty="0"/>
            </a:br>
            <a:r>
              <a:rPr lang="en-US" dirty="0"/>
              <a:t>focuses on the </a:t>
            </a:r>
            <a:r>
              <a:rPr lang="en-US" i="1" dirty="0"/>
              <a:t>probability </a:t>
            </a:r>
            <a:r>
              <a:rPr lang="en-US" dirty="0"/>
              <a:t>of a </a:t>
            </a:r>
            <a:br>
              <a:rPr lang="en-US" dirty="0"/>
            </a:br>
            <a:r>
              <a:rPr lang="en-US" dirty="0"/>
              <a:t>proposition. What is the </a:t>
            </a:r>
            <a:r>
              <a:rPr lang="en-US" i="1" dirty="0"/>
              <a:t>likelihood </a:t>
            </a:r>
            <a:r>
              <a:rPr lang="en-US" dirty="0"/>
              <a:t>of it </a:t>
            </a:r>
            <a:br>
              <a:rPr lang="en-US" dirty="0"/>
            </a:br>
            <a:r>
              <a:rPr lang="en-US" dirty="0"/>
              <a:t>being true or false?</a:t>
            </a:r>
          </a:p>
          <a:p>
            <a:pPr>
              <a:buFontTx/>
              <a:buNone/>
            </a:pPr>
            <a:endParaRPr lang="en-US" dirty="0"/>
          </a:p>
          <a:p>
            <a:pPr algn="ctr">
              <a:buFontTx/>
              <a:buNone/>
            </a:pPr>
            <a:r>
              <a:rPr lang="en-US" dirty="0">
                <a:solidFill>
                  <a:srgbClr val="FFC000"/>
                </a:solidFill>
              </a:rPr>
              <a:t>Which do you figure works better and why?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rgbClr val="FFC000"/>
                </a:solidFill>
              </a:rPr>
              <a:t>Jot down some thoughts and we’ll discuss</a:t>
            </a: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endParaRPr lang="en-US" dirty="0"/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50" y="1066800"/>
            <a:ext cx="194945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4834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Scientific Approach</a:t>
            </a:r>
          </a:p>
        </p:txBody>
      </p:sp>
      <p:sp>
        <p:nvSpPr>
          <p:cNvPr id="870403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6948264" cy="56388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>
                <a:solidFill>
                  <a:srgbClr val="00FF00"/>
                </a:solidFill>
              </a:rPr>
              <a:t>Common </a:t>
            </a:r>
            <a:r>
              <a:rPr lang="en-US" dirty="0"/>
              <a:t>starting point: </a:t>
            </a:r>
            <a:r>
              <a:rPr lang="en-US" dirty="0">
                <a:solidFill>
                  <a:srgbClr val="00FF00"/>
                </a:solidFill>
              </a:rPr>
              <a:t>observations lead to truth</a:t>
            </a:r>
          </a:p>
          <a:p>
            <a:pPr>
              <a:buFontTx/>
              <a:buNone/>
            </a:pPr>
            <a:r>
              <a:rPr lang="en-US" dirty="0">
                <a:solidFill>
                  <a:srgbClr val="00FF00"/>
                </a:solidFill>
              </a:rPr>
              <a:t>Common </a:t>
            </a:r>
            <a:r>
              <a:rPr lang="en-US" dirty="0"/>
              <a:t>methodology:</a:t>
            </a:r>
            <a:r>
              <a:rPr lang="en-US" dirty="0">
                <a:solidFill>
                  <a:srgbClr val="00FF00"/>
                </a:solidFill>
              </a:rPr>
              <a:t> use the senses</a:t>
            </a:r>
          </a:p>
          <a:p>
            <a:pPr>
              <a:buFontTx/>
              <a:buNone/>
            </a:pPr>
            <a:r>
              <a:rPr lang="en-US" dirty="0"/>
              <a:t>Generally, scientists will seek to prove or disprove scientific data in Scripture.</a:t>
            </a: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dirty="0"/>
              <a:t>The most famous atheist scientists are Stephen Hawking and Richard Dawkins</a:t>
            </a:r>
          </a:p>
          <a:p>
            <a:pPr>
              <a:buFontTx/>
              <a:buNone/>
            </a:pPr>
            <a:endParaRPr lang="nl-NL" dirty="0"/>
          </a:p>
          <a:p>
            <a:pPr algn="r">
              <a:buFontTx/>
              <a:buNone/>
            </a:pPr>
            <a:r>
              <a:rPr lang="nl-NL" dirty="0"/>
              <a:t>Among theists is Dr. John Byl</a:t>
            </a:r>
            <a:endParaRPr lang="en-US" dirty="0"/>
          </a:p>
        </p:txBody>
      </p:sp>
      <p:pic>
        <p:nvPicPr>
          <p:cNvPr id="8704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700808"/>
            <a:ext cx="2438400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0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449888"/>
            <a:ext cx="1419225" cy="14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0" t="6356" r="32237" b="51623"/>
          <a:stretch/>
        </p:blipFill>
        <p:spPr bwMode="auto">
          <a:xfrm>
            <a:off x="7192107" y="3501008"/>
            <a:ext cx="1466118" cy="166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1355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Faith Approach</a:t>
            </a:r>
          </a:p>
        </p:txBody>
      </p:sp>
      <p:sp>
        <p:nvSpPr>
          <p:cNvPr id="875523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6934200" cy="56388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/>
              <a:t>There are two variants:</a:t>
            </a:r>
          </a:p>
          <a:p>
            <a:pPr lvl="1">
              <a:buFontTx/>
              <a:buNone/>
            </a:pPr>
            <a:r>
              <a:rPr lang="en-US" dirty="0"/>
              <a:t>Dualism: A distinction is made between </a:t>
            </a:r>
            <a:r>
              <a:rPr lang="en-US" dirty="0">
                <a:solidFill>
                  <a:srgbClr val="00FF00"/>
                </a:solidFill>
              </a:rPr>
              <a:t>the physical and the metaphysical. </a:t>
            </a:r>
            <a:br>
              <a:rPr lang="en-US" dirty="0">
                <a:solidFill>
                  <a:srgbClr val="00FF00"/>
                </a:solidFill>
              </a:rPr>
            </a:br>
            <a:r>
              <a:rPr lang="en-US" dirty="0"/>
              <a:t>There are </a:t>
            </a:r>
            <a:r>
              <a:rPr lang="en-US" dirty="0">
                <a:solidFill>
                  <a:srgbClr val="00FF00"/>
                </a:solidFill>
              </a:rPr>
              <a:t>two truths: the observable and the spiritual.</a:t>
            </a:r>
          </a:p>
          <a:p>
            <a:pPr lvl="1" algn="r">
              <a:buFontTx/>
              <a:buNone/>
            </a:pPr>
            <a:r>
              <a:rPr lang="en-US" dirty="0"/>
              <a:t>	</a:t>
            </a:r>
            <a:r>
              <a:rPr lang="en-US" dirty="0" err="1"/>
              <a:t>Blaise</a:t>
            </a:r>
            <a:r>
              <a:rPr lang="en-US" dirty="0"/>
              <a:t> Pascal</a:t>
            </a:r>
            <a:r>
              <a:rPr lang="nl-NL" dirty="0"/>
              <a:t>:</a:t>
            </a:r>
            <a:endParaRPr lang="en-US" dirty="0"/>
          </a:p>
          <a:p>
            <a:pPr lvl="1">
              <a:buFontTx/>
              <a:buNone/>
            </a:pPr>
            <a:endParaRPr lang="en-US" dirty="0"/>
          </a:p>
          <a:p>
            <a:pPr lvl="1">
              <a:buFontTx/>
              <a:buNone/>
            </a:pPr>
            <a:r>
              <a:rPr lang="en-US" dirty="0"/>
              <a:t>Monism: The claims of philosophy and science are</a:t>
            </a:r>
            <a:r>
              <a:rPr lang="en-US" dirty="0">
                <a:solidFill>
                  <a:srgbClr val="00FF00"/>
                </a:solidFill>
              </a:rPr>
              <a:t> ignored. Truth is only known via divine revelation. </a:t>
            </a:r>
          </a:p>
          <a:p>
            <a:pPr lvl="1">
              <a:buFontTx/>
              <a:buNone/>
            </a:pPr>
            <a:endParaRPr lang="en-US" dirty="0"/>
          </a:p>
          <a:p>
            <a:pPr lvl="1" algn="r">
              <a:buFontTx/>
              <a:buNone/>
            </a:pPr>
            <a:r>
              <a:rPr lang="en-US" dirty="0"/>
              <a:t>Geo-centrism:</a:t>
            </a:r>
          </a:p>
        </p:txBody>
      </p:sp>
      <p:pic>
        <p:nvPicPr>
          <p:cNvPr id="8755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57200"/>
            <a:ext cx="22860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55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388" y="4495800"/>
            <a:ext cx="1725612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55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209800"/>
            <a:ext cx="1789113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681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552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 mixture of approaches…</a:t>
            </a:r>
          </a:p>
        </p:txBody>
      </p:sp>
      <p:pic>
        <p:nvPicPr>
          <p:cNvPr id="3" name="GOD IS RE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37" y="112617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5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58537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Scientific &amp; Faith Approaches</a:t>
            </a:r>
          </a:p>
        </p:txBody>
      </p:sp>
      <p:pic>
        <p:nvPicPr>
          <p:cNvPr id="8816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371600"/>
            <a:ext cx="233680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16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19200"/>
            <a:ext cx="1752600" cy="15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1673" name="AutoShape 9"/>
          <p:cNvSpPr>
            <a:spLocks noChangeArrowheads="1"/>
          </p:cNvSpPr>
          <p:nvPr/>
        </p:nvSpPr>
        <p:spPr bwMode="auto">
          <a:xfrm>
            <a:off x="6400800" y="1066800"/>
            <a:ext cx="2057400" cy="1905000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pic>
        <p:nvPicPr>
          <p:cNvPr id="881678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429000"/>
            <a:ext cx="233680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1679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276600"/>
            <a:ext cx="1752600" cy="15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1680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34000"/>
            <a:ext cx="233680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1681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181600"/>
            <a:ext cx="1752600" cy="15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1682" name="AutoShape 18"/>
          <p:cNvSpPr>
            <a:spLocks noChangeArrowheads="1"/>
          </p:cNvSpPr>
          <p:nvPr/>
        </p:nvSpPr>
        <p:spPr bwMode="auto">
          <a:xfrm>
            <a:off x="3962400" y="4953000"/>
            <a:ext cx="2057400" cy="1905000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881683" name="Text Box 19"/>
          <p:cNvSpPr txBox="1">
            <a:spLocks noChangeArrowheads="1"/>
          </p:cNvSpPr>
          <p:nvPr/>
        </p:nvSpPr>
        <p:spPr bwMode="auto">
          <a:xfrm>
            <a:off x="211052" y="1433682"/>
            <a:ext cx="3119380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en-US" sz="320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Evolutionism</a:t>
            </a:r>
          </a:p>
          <a:p>
            <a:pPr algn="l"/>
            <a:endParaRPr lang="en-US" sz="3200" dirty="0">
              <a:solidFill>
                <a:srgbClr val="00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Theistic Evolution</a:t>
            </a:r>
          </a:p>
          <a:p>
            <a:pPr algn="l"/>
            <a:r>
              <a:rPr lang="en-US" sz="320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Intelligent Design</a:t>
            </a:r>
          </a:p>
          <a:p>
            <a:pPr algn="l"/>
            <a:endParaRPr lang="en-US" sz="3200" dirty="0">
              <a:solidFill>
                <a:srgbClr val="00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Creationism</a:t>
            </a:r>
          </a:p>
          <a:p>
            <a:pPr algn="l"/>
            <a:endParaRPr lang="en-US" sz="3200" dirty="0">
              <a:solidFill>
                <a:srgbClr val="00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Geo-centrism</a:t>
            </a:r>
          </a:p>
          <a:p>
            <a:pPr algn="l"/>
            <a:endParaRPr lang="en-US" sz="3200" dirty="0">
              <a:solidFill>
                <a:srgbClr val="00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dirty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Flat Earth Society</a:t>
            </a:r>
          </a:p>
        </p:txBody>
      </p:sp>
    </p:spTree>
    <p:extLst>
      <p:ext uri="{BB962C8B-B14F-4D97-AF65-F5344CB8AC3E}">
        <p14:creationId xmlns:p14="http://schemas.microsoft.com/office/powerpoint/2010/main" val="3569462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Evidentialism</a:t>
            </a:r>
            <a:r>
              <a:rPr lang="en-CA" dirty="0"/>
              <a:t> and Fideism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3217912"/>
          </a:xfrm>
        </p:spPr>
        <p:txBody>
          <a:bodyPr/>
          <a:lstStyle/>
          <a:p>
            <a:pPr marL="0" indent="0">
              <a:buNone/>
            </a:pPr>
            <a:r>
              <a:rPr lang="en-CA" dirty="0">
                <a:solidFill>
                  <a:srgbClr val="FF6600"/>
                </a:solidFill>
              </a:rPr>
              <a:t>What flaws do you find with </a:t>
            </a:r>
            <a:r>
              <a:rPr lang="en-CA" dirty="0" err="1">
                <a:solidFill>
                  <a:srgbClr val="FF6600"/>
                </a:solidFill>
              </a:rPr>
              <a:t>evidentialism</a:t>
            </a:r>
            <a:r>
              <a:rPr lang="en-CA" dirty="0">
                <a:solidFill>
                  <a:srgbClr val="FF6600"/>
                </a:solidFill>
              </a:rPr>
              <a:t>?</a:t>
            </a:r>
          </a:p>
          <a:p>
            <a:pPr marL="0" indent="0">
              <a:buNone/>
            </a:pPr>
            <a:r>
              <a:rPr lang="en-CA" dirty="0">
                <a:solidFill>
                  <a:srgbClr val="FF6600"/>
                </a:solidFill>
              </a:rPr>
              <a:t>What flaws do you find with fideism?</a:t>
            </a:r>
          </a:p>
          <a:p>
            <a:pPr marL="0" indent="0" algn="ctr">
              <a:buNone/>
            </a:pPr>
            <a:endParaRPr lang="en-CA" dirty="0"/>
          </a:p>
          <a:p>
            <a:pPr marL="0" indent="0" algn="ctr">
              <a:buNone/>
            </a:pPr>
            <a:r>
              <a:rPr lang="en-CA" dirty="0"/>
              <a:t>Jot down some thoughts and we’ll discuss.</a:t>
            </a:r>
          </a:p>
        </p:txBody>
      </p:sp>
      <p:pic>
        <p:nvPicPr>
          <p:cNvPr id="6" name="Picture 10" descr="http://www.gospelgifs.com/menu_pages/imgs/chapel/bible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81128"/>
            <a:ext cx="2916324" cy="2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answersingenesis.org/assets/images/articles/nab/opposing-view-din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81128"/>
            <a:ext cx="3439365" cy="2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787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Psalm 96:1,3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624" y="1219200"/>
            <a:ext cx="7956376" cy="56388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Sing to the </a:t>
            </a:r>
            <a:r>
              <a:rPr lang="en-US" cap="small" dirty="0">
                <a:solidFill>
                  <a:schemeClr val="tx1"/>
                </a:solidFill>
              </a:rPr>
              <a:t>Lord</a:t>
            </a:r>
            <a:r>
              <a:rPr lang="en-US" dirty="0">
                <a:solidFill>
                  <a:schemeClr val="tx1"/>
                </a:solidFill>
              </a:rPr>
              <a:t> with exultation.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O sing a new song, all creation.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Sing to the </a:t>
            </a:r>
            <a:r>
              <a:rPr lang="en-US" cap="small" dirty="0">
                <a:solidFill>
                  <a:schemeClr val="tx1"/>
                </a:solidFill>
              </a:rPr>
              <a:t>Lord</a:t>
            </a:r>
            <a:r>
              <a:rPr lang="en-US" dirty="0">
                <a:solidFill>
                  <a:schemeClr val="tx1"/>
                </a:solidFill>
              </a:rPr>
              <a:t> and bless his name.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Day after day with joy proclaim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the wondrous deeds of his salvation.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100" dirty="0">
                <a:solidFill>
                  <a:schemeClr val="tx1"/>
                </a:solidFill>
              </a:rPr>
              <a:t>	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All gods revered by other nations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are merely idols, man’s creation.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Our God made all the </a:t>
            </a:r>
            <a:r>
              <a:rPr lang="en-US" dirty="0" err="1">
                <a:solidFill>
                  <a:schemeClr val="tx1"/>
                </a:solidFill>
              </a:rPr>
              <a:t>heav’ns</a:t>
            </a:r>
            <a:r>
              <a:rPr lang="en-US" dirty="0">
                <a:solidFill>
                  <a:schemeClr val="tx1"/>
                </a:solidFill>
              </a:rPr>
              <a:t>’ extent,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and glory dwells within his tent.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Before him kneel in adoration.</a:t>
            </a:r>
            <a:endParaRPr lang="en-CA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72726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Three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8820472" cy="5638800"/>
          </a:xfrm>
        </p:spPr>
        <p:txBody>
          <a:bodyPr/>
          <a:lstStyle/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		</a:t>
            </a:r>
            <a:r>
              <a:rPr lang="en-CA" dirty="0" err="1"/>
              <a:t>Evidentialism</a:t>
            </a: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			Philosophical &amp; </a:t>
            </a:r>
            <a:r>
              <a:rPr lang="en-CA" dirty="0" err="1"/>
              <a:t>Presuppositionalism</a:t>
            </a: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				Fideism</a:t>
            </a:r>
          </a:p>
        </p:txBody>
      </p:sp>
      <p:pic>
        <p:nvPicPr>
          <p:cNvPr id="2052" name="Picture 4" descr="http://archaeology.mrdonn.org/banner_archaeology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868" y="1052737"/>
            <a:ext cx="3813391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cs.odu.edu/~gpd/develop/old/images/clipart/Politicians/debate0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4" y="2636912"/>
            <a:ext cx="257500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gospelgifs.com/menu_pages/imgs/chapel/bible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194" y="3933056"/>
            <a:ext cx="2916324" cy="2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754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Useful or not?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>
                <a:solidFill>
                  <a:srgbClr val="00FF00"/>
                </a:solidFill>
              </a:rPr>
              <a:t>It is unwise to </a:t>
            </a:r>
            <a:r>
              <a:rPr lang="en-CA">
                <a:solidFill>
                  <a:srgbClr val="00FF00"/>
                </a:solidFill>
              </a:rPr>
              <a:t>make just one </a:t>
            </a:r>
            <a:r>
              <a:rPr lang="en-CA" dirty="0">
                <a:solidFill>
                  <a:srgbClr val="00FF00"/>
                </a:solidFill>
              </a:rPr>
              <a:t>approach your only approach.</a:t>
            </a:r>
          </a:p>
          <a:p>
            <a:pPr marL="0" indent="0">
              <a:buNone/>
            </a:pPr>
            <a:r>
              <a:rPr lang="en-CA" dirty="0">
                <a:solidFill>
                  <a:srgbClr val="00FF00"/>
                </a:solidFill>
              </a:rPr>
              <a:t>The approach that works best will depend on the issue, the situation, and the opponent.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In coming lessons we’ll see the various apologetic approaches at work.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Picture 4" descr="http://archaeology.mrdonn.org/banner_archaeology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5" y="4837658"/>
            <a:ext cx="3072646" cy="156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ww.cs.odu.edu/~gpd/develop/old/images/clipart/Politicians/debate0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821835"/>
            <a:ext cx="2074815" cy="156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www.gospelgifs.com/menu_pages/imgs/chapel/bible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853483"/>
            <a:ext cx="2088308" cy="153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327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0BE0C4-7FC3-45F1-9029-44CB7CEDE9DE}"/>
              </a:ext>
            </a:extLst>
          </p:cNvPr>
          <p:cNvSpPr/>
          <p:nvPr/>
        </p:nvSpPr>
        <p:spPr bwMode="auto">
          <a:xfrm>
            <a:off x="323528" y="1052736"/>
            <a:ext cx="4021460" cy="4410772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88576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Belief in the existence of a divine being</a:t>
            </a:r>
            <a:endParaRPr lang="en-US"/>
          </a:p>
        </p:txBody>
      </p:sp>
      <p:sp>
        <p:nvSpPr>
          <p:cNvPr id="885765" name="Text Box 1029"/>
          <p:cNvSpPr txBox="1">
            <a:spLocks noChangeArrowheads="1"/>
          </p:cNvSpPr>
          <p:nvPr/>
        </p:nvSpPr>
        <p:spPr bwMode="auto">
          <a:xfrm>
            <a:off x="670419" y="5985302"/>
            <a:ext cx="37391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 North America – 2010-2012</a:t>
            </a:r>
          </a:p>
          <a:p>
            <a:r>
              <a:rPr lang="en-US" dirty="0">
                <a:solidFill>
                  <a:schemeClr val="tx1"/>
                </a:solidFill>
              </a:rPr>
              <a:t>Light = atheist / not religious</a:t>
            </a:r>
          </a:p>
        </p:txBody>
      </p:sp>
      <p:sp>
        <p:nvSpPr>
          <p:cNvPr id="885766" name="Text Box 1030"/>
          <p:cNvSpPr txBox="1">
            <a:spLocks noChangeArrowheads="1"/>
          </p:cNvSpPr>
          <p:nvPr/>
        </p:nvSpPr>
        <p:spPr bwMode="auto">
          <a:xfrm>
            <a:off x="5174604" y="5985302"/>
            <a:ext cx="371287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Europe – 2010</a:t>
            </a:r>
          </a:p>
          <a:p>
            <a:r>
              <a:rPr lang="en-US" dirty="0">
                <a:solidFill>
                  <a:schemeClr val="tx1"/>
                </a:solidFill>
              </a:rPr>
              <a:t>Dark = atheist / not religious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D547E1F-EC01-4B7F-92BB-6E1B9297A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5104"/>
            <a:ext cx="3744416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undefined">
            <a:extLst>
              <a:ext uri="{FF2B5EF4-FFF2-40B4-BE49-F238E27FC236}">
                <a16:creationId xmlns:a16="http://schemas.microsoft.com/office/drawing/2014/main" id="{16141D85-1647-7ECC-6670-B8C48E1E3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418" y="1570484"/>
            <a:ext cx="4062062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212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Views on the existence of God</a:t>
            </a:r>
          </a:p>
        </p:txBody>
      </p:sp>
      <p:sp>
        <p:nvSpPr>
          <p:cNvPr id="868355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4169"/>
            <a:ext cx="9144000" cy="5638800"/>
          </a:xfrm>
        </p:spPr>
        <p:txBody>
          <a:bodyPr/>
          <a:lstStyle/>
          <a:p>
            <a:pPr>
              <a:buNone/>
            </a:pPr>
            <a:r>
              <a:rPr lang="en-US" dirty="0"/>
              <a:t>Theism: </a:t>
            </a:r>
            <a:r>
              <a:rPr lang="en-US" dirty="0">
                <a:solidFill>
                  <a:srgbClr val="00FF00"/>
                </a:solidFill>
              </a:rPr>
              <a:t>Yes, there’s something out there</a:t>
            </a:r>
          </a:p>
          <a:p>
            <a:pPr>
              <a:buNone/>
            </a:pPr>
            <a:endParaRPr 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US" dirty="0"/>
              <a:t>Atheism: </a:t>
            </a:r>
            <a:r>
              <a:rPr lang="en-US" dirty="0">
                <a:solidFill>
                  <a:srgbClr val="00FF00"/>
                </a:solidFill>
              </a:rPr>
              <a:t>No, God does not ex</a:t>
            </a:r>
            <a:r>
              <a:rPr lang="nl-NL" dirty="0">
                <a:solidFill>
                  <a:srgbClr val="00FF00"/>
                </a:solidFill>
              </a:rPr>
              <a:t>ist</a:t>
            </a:r>
          </a:p>
          <a:p>
            <a:pPr>
              <a:buFontTx/>
              <a:buNone/>
            </a:pPr>
            <a:endParaRPr 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US" dirty="0"/>
              <a:t>Agnosticism: </a:t>
            </a:r>
            <a:r>
              <a:rPr lang="en-US" dirty="0">
                <a:solidFill>
                  <a:srgbClr val="00FF00"/>
                </a:solidFill>
              </a:rPr>
              <a:t>Maybe, we cannot know whether God exists</a:t>
            </a:r>
          </a:p>
          <a:p>
            <a:pPr>
              <a:buFontTx/>
              <a:buNone/>
            </a:pPr>
            <a:endParaRPr lang="en-US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US" dirty="0" err="1"/>
              <a:t>Apatheism</a:t>
            </a:r>
            <a:r>
              <a:rPr lang="en-US" dirty="0"/>
              <a:t>: </a:t>
            </a:r>
            <a:r>
              <a:rPr lang="en-US" dirty="0">
                <a:solidFill>
                  <a:srgbClr val="00FF00"/>
                </a:solidFill>
              </a:rPr>
              <a:t>It’s not important.</a:t>
            </a:r>
          </a:p>
        </p:txBody>
      </p:sp>
    </p:spTree>
    <p:extLst>
      <p:ext uri="{BB962C8B-B14F-4D97-AF65-F5344CB8AC3E}">
        <p14:creationId xmlns:p14="http://schemas.microsoft.com/office/powerpoint/2010/main" val="302089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835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An e-mail – summer 2012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400" dirty="0">
                <a:solidFill>
                  <a:schemeClr val="tx1"/>
                </a:solidFill>
              </a:rPr>
              <a:t>Hi I'm a former church going Christian. But I have many questions that I haven't been able to find answers to so far, so I thought I should ask some of the churches I have attended some of my questions. I want both sides of the argument before I make my decision. Just a little background on me, I used to attend a Can RC church for around the first 20 years of my life. Since then I have gone off to explore the world, I am in the military and have seen some messed up stuff that doesn't make sense if there was a God. Also God doesn't seem to be logical or stand up to any rational logic. I don't have any fancy degrees, but I am very open minded and a logical thinker, and think I am pretty smart. </a:t>
            </a:r>
            <a:r>
              <a:rPr lang="en-CA" sz="2400" dirty="0">
                <a:solidFill>
                  <a:srgbClr val="FFC000"/>
                </a:solidFill>
              </a:rPr>
              <a:t>1. The biggest question I have: Is there a God? If so prove it. </a:t>
            </a:r>
          </a:p>
          <a:p>
            <a:endParaRPr lang="en-CA" sz="2400" dirty="0">
              <a:solidFill>
                <a:srgbClr val="FFC000"/>
              </a:solidFill>
            </a:endParaRPr>
          </a:p>
          <a:p>
            <a:pPr marL="0" indent="0" algn="ctr">
              <a:buNone/>
            </a:pPr>
            <a:r>
              <a:rPr lang="en-CA" sz="2400" i="1" dirty="0"/>
              <a:t>What’s a good response?</a:t>
            </a:r>
          </a:p>
        </p:txBody>
      </p:sp>
    </p:spTree>
    <p:extLst>
      <p:ext uri="{BB962C8B-B14F-4D97-AF65-F5344CB8AC3E}">
        <p14:creationId xmlns:p14="http://schemas.microsoft.com/office/powerpoint/2010/main" val="3921805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4FD1D62">
            <a:hlinkClick r:id="" action="ppaction://media"/>
            <a:extLst>
              <a:ext uri="{FF2B5EF4-FFF2-40B4-BE49-F238E27FC236}">
                <a16:creationId xmlns:a16="http://schemas.microsoft.com/office/drawing/2014/main" id="{E75CB535-67DB-46FF-880C-9363919FB4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1640" y="5275706"/>
            <a:ext cx="609600" cy="609600"/>
          </a:xfrm>
          <a:prstGeom prst="rect">
            <a:avLst/>
          </a:prstGeom>
        </p:spPr>
      </p:pic>
      <p:pic>
        <p:nvPicPr>
          <p:cNvPr id="2" name="00CD029A">
            <a:hlinkClick r:id="" action="ppaction://media"/>
            <a:extLst>
              <a:ext uri="{FF2B5EF4-FFF2-40B4-BE49-F238E27FC236}">
                <a16:creationId xmlns:a16="http://schemas.microsoft.com/office/drawing/2014/main" id="{95EA8A38-DCE3-485E-9C14-E73D250977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91435" y="4357635"/>
            <a:ext cx="609600" cy="609600"/>
          </a:xfrm>
          <a:prstGeom prst="rect">
            <a:avLst/>
          </a:prstGeom>
        </p:spPr>
      </p:pic>
      <p:sp>
        <p:nvSpPr>
          <p:cNvPr id="86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Proving the existence of God</a:t>
            </a:r>
          </a:p>
        </p:txBody>
      </p:sp>
      <p:pic>
        <p:nvPicPr>
          <p:cNvPr id="866315" name="Picture 11" descr="G:\Backup - juni 2009\Catechism\Pictures\Vragi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35" y="4211637"/>
            <a:ext cx="251460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6316" name="AutoShape 12"/>
          <p:cNvSpPr>
            <a:spLocks noChangeArrowheads="1"/>
          </p:cNvSpPr>
          <p:nvPr/>
        </p:nvSpPr>
        <p:spPr bwMode="auto">
          <a:xfrm>
            <a:off x="153988" y="1436688"/>
            <a:ext cx="3883025" cy="1931987"/>
          </a:xfrm>
          <a:prstGeom prst="wedgeEllipseCallout">
            <a:avLst>
              <a:gd name="adj1" fmla="val -13694"/>
              <a:gd name="adj2" fmla="val 147866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How can I prove that God exists?</a:t>
            </a:r>
            <a:endParaRPr lang="en-US" sz="4400" dirty="0"/>
          </a:p>
        </p:txBody>
      </p:sp>
      <p:pic>
        <p:nvPicPr>
          <p:cNvPr id="866319" name="Picture 15" descr="G:\Backup - juni 2009\Catechism\Pictures\Roepi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419600"/>
            <a:ext cx="1460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6320" name="AutoShape 16"/>
          <p:cNvSpPr>
            <a:spLocks noChangeArrowheads="1"/>
          </p:cNvSpPr>
          <p:nvPr/>
        </p:nvSpPr>
        <p:spPr bwMode="auto">
          <a:xfrm>
            <a:off x="4343400" y="1170672"/>
            <a:ext cx="4800600" cy="1341656"/>
          </a:xfrm>
          <a:prstGeom prst="wedgeEllipseCallout">
            <a:avLst>
              <a:gd name="adj1" fmla="val 17991"/>
              <a:gd name="adj2" fmla="val 209449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2800" dirty="0">
                <a:latin typeface="Comic Sans MS" pitchFamily="66" charset="0"/>
              </a:rPr>
              <a:t>Maybe we should first ask:   </a:t>
            </a:r>
            <a:r>
              <a:rPr lang="en-US" sz="2800" i="1" dirty="0">
                <a:latin typeface="Comic Sans MS" pitchFamily="66" charset="0"/>
              </a:rPr>
              <a:t>can we</a:t>
            </a:r>
            <a:r>
              <a:rPr lang="en-US" sz="2800" dirty="0">
                <a:latin typeface="Comic Sans MS" pitchFamily="66" charset="0"/>
              </a:rPr>
              <a:t>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2369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9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6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Abs val="15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6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05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39024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66316" grpId="0" animBg="1"/>
      <p:bldP spid="866320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47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Proving the existence of God</a:t>
            </a:r>
          </a:p>
        </p:txBody>
      </p:sp>
      <p:sp>
        <p:nvSpPr>
          <p:cNvPr id="873475" name="Rectangle 1027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6400800" cy="56388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/>
              <a:t>Philosophical approach: </a:t>
            </a:r>
          </a:p>
          <a:p>
            <a:pPr lvl="1">
              <a:buFontTx/>
              <a:buNone/>
            </a:pPr>
            <a:r>
              <a:rPr lang="en-US" dirty="0"/>
              <a:t>use reasoning, common starting point</a:t>
            </a:r>
          </a:p>
          <a:p>
            <a:pPr lvl="1"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dirty="0" err="1"/>
              <a:t>Presuppositional</a:t>
            </a:r>
            <a:r>
              <a:rPr lang="en-US" dirty="0"/>
              <a:t> approach: </a:t>
            </a:r>
          </a:p>
          <a:p>
            <a:pPr lvl="1">
              <a:buFontTx/>
              <a:buNone/>
            </a:pPr>
            <a:r>
              <a:rPr lang="en-US" dirty="0"/>
              <a:t>use reasoning, different starting points</a:t>
            </a:r>
          </a:p>
          <a:p>
            <a:pPr lvl="1"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dirty="0"/>
              <a:t>Scientific approach</a:t>
            </a:r>
          </a:p>
          <a:p>
            <a:pPr lvl="1">
              <a:buFontTx/>
              <a:buNone/>
            </a:pPr>
            <a:r>
              <a:rPr lang="en-US" dirty="0"/>
              <a:t>use senses, common starting point</a:t>
            </a:r>
          </a:p>
          <a:p>
            <a:pPr lvl="1"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dirty="0"/>
              <a:t>Faith approach</a:t>
            </a:r>
          </a:p>
          <a:p>
            <a:pPr lvl="1">
              <a:buFontTx/>
              <a:buNone/>
            </a:pPr>
            <a:r>
              <a:rPr lang="en-US" dirty="0"/>
              <a:t>use senses, different starting points</a:t>
            </a:r>
          </a:p>
        </p:txBody>
      </p:sp>
      <p:pic>
        <p:nvPicPr>
          <p:cNvPr id="873476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50" y="1066800"/>
            <a:ext cx="194945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3479" name="Picture 10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334000"/>
            <a:ext cx="24384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3478" name="Picture 10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886200"/>
            <a:ext cx="1828800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931505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 8">
      <a:dk1>
        <a:srgbClr val="C0C0C0"/>
      </a:dk1>
      <a:lt1>
        <a:srgbClr val="FFFFFF"/>
      </a:lt1>
      <a:dk2>
        <a:srgbClr val="000000"/>
      </a:dk2>
      <a:lt2>
        <a:srgbClr val="FFFFFF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10492</TotalTime>
  <Words>854</Words>
  <Application>Microsoft Office PowerPoint</Application>
  <PresentationFormat>On-screen Show (4:3)</PresentationFormat>
  <Paragraphs>142</Paragraphs>
  <Slides>19</Slides>
  <Notes>19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Comic Sans MS</vt:lpstr>
      <vt:lpstr>Times New Roman</vt:lpstr>
      <vt:lpstr>1_Office Theme</vt:lpstr>
      <vt:lpstr>Catechism  </vt:lpstr>
      <vt:lpstr>Psalm 96:1,3</vt:lpstr>
      <vt:lpstr>Three Approaches</vt:lpstr>
      <vt:lpstr>Useful or not?</vt:lpstr>
      <vt:lpstr>Belief in the existence of a divine being</vt:lpstr>
      <vt:lpstr>Views on the existence of God</vt:lpstr>
      <vt:lpstr>An e-mail – summer 2012</vt:lpstr>
      <vt:lpstr>Proving the existence of God</vt:lpstr>
      <vt:lpstr>Proving the existence of God</vt:lpstr>
      <vt:lpstr>Philosophical approach</vt:lpstr>
      <vt:lpstr>PowerPoint Presentation</vt:lpstr>
      <vt:lpstr>Presuppositional Approach</vt:lpstr>
      <vt:lpstr>The Reason for God</vt:lpstr>
      <vt:lpstr>Philosophy and Presuppositionalism</vt:lpstr>
      <vt:lpstr>Scientific Approach</vt:lpstr>
      <vt:lpstr>Faith Approach</vt:lpstr>
      <vt:lpstr>A mixture of approaches…</vt:lpstr>
      <vt:lpstr>Scientific &amp; Faith Approaches</vt:lpstr>
      <vt:lpstr>Evidentialism and Fideism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gedraagt een christen zich?</dc:title>
  <dc:creator>Roelf Janssen</dc:creator>
  <cp:lastModifiedBy>Roelf Janssen</cp:lastModifiedBy>
  <cp:revision>273</cp:revision>
  <cp:lastPrinted>2016-09-01T00:01:43Z</cp:lastPrinted>
  <dcterms:created xsi:type="dcterms:W3CDTF">2008-08-14T09:20:46Z</dcterms:created>
  <dcterms:modified xsi:type="dcterms:W3CDTF">2023-09-19T14:01:08Z</dcterms:modified>
</cp:coreProperties>
</file>