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7"/>
  </p:notesMasterIdLst>
  <p:handoutMasterIdLst>
    <p:handoutMasterId r:id="rId18"/>
  </p:handoutMasterIdLst>
  <p:sldIdLst>
    <p:sldId id="371" r:id="rId2"/>
    <p:sldId id="1039" r:id="rId3"/>
    <p:sldId id="1042" r:id="rId4"/>
    <p:sldId id="1040" r:id="rId5"/>
    <p:sldId id="1025" r:id="rId6"/>
    <p:sldId id="1026" r:id="rId7"/>
    <p:sldId id="1027" r:id="rId8"/>
    <p:sldId id="1028" r:id="rId9"/>
    <p:sldId id="1029" r:id="rId10"/>
    <p:sldId id="1030" r:id="rId11"/>
    <p:sldId id="1031" r:id="rId12"/>
    <p:sldId id="1033" r:id="rId13"/>
    <p:sldId id="1035" r:id="rId14"/>
    <p:sldId id="1036" r:id="rId15"/>
    <p:sldId id="1038" r:id="rId16"/>
  </p:sldIdLst>
  <p:sldSz cx="9144000" cy="6858000" type="screen4x3"/>
  <p:notesSz cx="6950075" cy="9167813"/>
  <p:defaultTextStyle>
    <a:defPPr>
      <a:defRPr lang="en-GB"/>
    </a:defPPr>
    <a:lvl1pPr algn="ctr" rtl="0" eaLnBrk="0" fontAlgn="base" hangingPunct="0">
      <a:spcBef>
        <a:spcPct val="0"/>
      </a:spcBef>
      <a:spcAft>
        <a:spcPct val="0"/>
      </a:spcAft>
      <a:defRPr sz="2400" kern="1200">
        <a:solidFill>
          <a:schemeClr val="bg1"/>
        </a:solidFill>
        <a:latin typeface="Times New Roman"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charset="0"/>
        <a:ea typeface="+mn-ea"/>
        <a:cs typeface="+mn-cs"/>
      </a:defRPr>
    </a:lvl5pPr>
    <a:lvl6pPr marL="2286000" algn="l" defTabSz="914400" rtl="0" eaLnBrk="1" latinLnBrk="0" hangingPunct="1">
      <a:defRPr sz="2400" kern="1200">
        <a:solidFill>
          <a:schemeClr val="bg1"/>
        </a:solidFill>
        <a:latin typeface="Times New Roman" charset="0"/>
        <a:ea typeface="+mn-ea"/>
        <a:cs typeface="+mn-cs"/>
      </a:defRPr>
    </a:lvl6pPr>
    <a:lvl7pPr marL="2743200" algn="l" defTabSz="914400" rtl="0" eaLnBrk="1" latinLnBrk="0" hangingPunct="1">
      <a:defRPr sz="2400" kern="1200">
        <a:solidFill>
          <a:schemeClr val="bg1"/>
        </a:solidFill>
        <a:latin typeface="Times New Roman" charset="0"/>
        <a:ea typeface="+mn-ea"/>
        <a:cs typeface="+mn-cs"/>
      </a:defRPr>
    </a:lvl7pPr>
    <a:lvl8pPr marL="3200400" algn="l" defTabSz="914400" rtl="0" eaLnBrk="1" latinLnBrk="0" hangingPunct="1">
      <a:defRPr sz="2400" kern="1200">
        <a:solidFill>
          <a:schemeClr val="bg1"/>
        </a:solidFill>
        <a:latin typeface="Times New Roman" charset="0"/>
        <a:ea typeface="+mn-ea"/>
        <a:cs typeface="+mn-cs"/>
      </a:defRPr>
    </a:lvl8pPr>
    <a:lvl9pPr marL="3657600" algn="l" defTabSz="914400" rtl="0" eaLnBrk="1" latinLnBrk="0" hangingPunct="1">
      <a:defRPr sz="2400" kern="1200">
        <a:solidFill>
          <a:schemeClr val="bg1"/>
        </a:solidFill>
        <a:latin typeface="Times New Roman"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7">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FF0000"/>
    <a:srgbClr val="6600FF"/>
    <a:srgbClr val="99CCFF"/>
    <a:srgbClr val="993300"/>
    <a:srgbClr val="FFFF00"/>
    <a:srgbClr val="292929"/>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0"/>
    </p:cViewPr>
  </p:sorterViewPr>
  <p:notesViewPr>
    <p:cSldViewPr>
      <p:cViewPr varScale="1">
        <p:scale>
          <a:sx n="56" d="100"/>
          <a:sy n="56" d="100"/>
        </p:scale>
        <p:origin x="-1650" y="-84"/>
      </p:cViewPr>
      <p:guideLst>
        <p:guide orient="horz" pos="2887"/>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0531" name="Rectangle 3"/>
          <p:cNvSpPr>
            <a:spLocks noGrp="1" noChangeArrowheads="1"/>
          </p:cNvSpPr>
          <p:nvPr>
            <p:ph type="dt" sz="quarter"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0532" name="Rectangle 4"/>
          <p:cNvSpPr>
            <a:spLocks noGrp="1" noChangeArrowheads="1"/>
          </p:cNvSpPr>
          <p:nvPr>
            <p:ph type="ftr" sz="quarter" idx="2"/>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0533" name="Rectangle 5"/>
          <p:cNvSpPr>
            <a:spLocks noGrp="1" noChangeArrowheads="1"/>
          </p:cNvSpPr>
          <p:nvPr>
            <p:ph type="sldNum" sz="quarter" idx="3"/>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5E27E8D5-BBCC-4879-BA64-7DD1EF0873DD}" type="slidenum">
              <a:rPr lang="en-GB"/>
              <a:pPr/>
              <a:t>‹#›</a:t>
            </a:fld>
            <a:endParaRPr lang="en-GB"/>
          </a:p>
        </p:txBody>
      </p:sp>
    </p:spTree>
    <p:extLst>
      <p:ext uri="{BB962C8B-B14F-4D97-AF65-F5344CB8AC3E}">
        <p14:creationId xmlns:p14="http://schemas.microsoft.com/office/powerpoint/2010/main" val="2194014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3038475"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a:solidFill>
                  <a:schemeClr val="tx1"/>
                </a:solidFill>
              </a:defRPr>
            </a:lvl1pPr>
          </a:lstStyle>
          <a:p>
            <a:endParaRPr lang="en-GB"/>
          </a:p>
        </p:txBody>
      </p:sp>
      <p:sp>
        <p:nvSpPr>
          <p:cNvPr id="157699" name="Rectangle 3"/>
          <p:cNvSpPr>
            <a:spLocks noGrp="1" noChangeArrowheads="1"/>
          </p:cNvSpPr>
          <p:nvPr>
            <p:ph type="dt" idx="1"/>
          </p:nvPr>
        </p:nvSpPr>
        <p:spPr bwMode="auto">
          <a:xfrm>
            <a:off x="3970338" y="0"/>
            <a:ext cx="2960687"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a:solidFill>
                  <a:schemeClr val="tx1"/>
                </a:solidFill>
              </a:defRPr>
            </a:lvl1pPr>
          </a:lstStyle>
          <a:p>
            <a:endParaRPr lang="en-GB"/>
          </a:p>
        </p:txBody>
      </p:sp>
      <p:sp>
        <p:nvSpPr>
          <p:cNvPr id="157700" name="Rectangle 4"/>
          <p:cNvSpPr>
            <a:spLocks noGrp="1" noRot="1" noChangeAspect="1" noChangeArrowheads="1" noTextEdit="1"/>
          </p:cNvSpPr>
          <p:nvPr>
            <p:ph type="sldImg" idx="2"/>
          </p:nvPr>
        </p:nvSpPr>
        <p:spPr bwMode="auto">
          <a:xfrm>
            <a:off x="1168400" y="703263"/>
            <a:ext cx="4595813" cy="344646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935038" y="4360863"/>
            <a:ext cx="5060950" cy="415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7702" name="Rectangle 6"/>
          <p:cNvSpPr>
            <a:spLocks noGrp="1" noChangeArrowheads="1"/>
          </p:cNvSpPr>
          <p:nvPr>
            <p:ph type="ftr" sz="quarter" idx="4"/>
          </p:nvPr>
        </p:nvSpPr>
        <p:spPr bwMode="auto">
          <a:xfrm>
            <a:off x="0" y="8721725"/>
            <a:ext cx="3038475"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a:solidFill>
                  <a:schemeClr val="tx1"/>
                </a:solidFill>
              </a:defRPr>
            </a:lvl1pPr>
          </a:lstStyle>
          <a:p>
            <a:endParaRPr lang="en-GB"/>
          </a:p>
        </p:txBody>
      </p:sp>
      <p:sp>
        <p:nvSpPr>
          <p:cNvPr id="157703" name="Rectangle 7"/>
          <p:cNvSpPr>
            <a:spLocks noGrp="1" noChangeArrowheads="1"/>
          </p:cNvSpPr>
          <p:nvPr>
            <p:ph type="sldNum" sz="quarter" idx="5"/>
          </p:nvPr>
        </p:nvSpPr>
        <p:spPr bwMode="auto">
          <a:xfrm>
            <a:off x="3970338" y="8721725"/>
            <a:ext cx="2960687" cy="422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a:solidFill>
                  <a:schemeClr val="tx1"/>
                </a:solidFill>
              </a:defRPr>
            </a:lvl1pPr>
          </a:lstStyle>
          <a:p>
            <a:fld id="{33D3DEBE-72D2-4FEC-BFB1-673D0B35A712}" type="slidenum">
              <a:rPr lang="en-GB"/>
              <a:pPr/>
              <a:t>‹#›</a:t>
            </a:fld>
            <a:endParaRPr lang="en-GB"/>
          </a:p>
        </p:txBody>
      </p:sp>
    </p:spTree>
    <p:extLst>
      <p:ext uri="{BB962C8B-B14F-4D97-AF65-F5344CB8AC3E}">
        <p14:creationId xmlns:p14="http://schemas.microsoft.com/office/powerpoint/2010/main" val="4157463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889D010-D5C8-46C4-824A-5B405952B6E2}" type="slidenum">
              <a:rPr lang="en-GB"/>
              <a:pPr/>
              <a:t>1</a:t>
            </a:fld>
            <a:endParaRPr lang="en-GB"/>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10</a:t>
            </a:fld>
            <a:endParaRPr lang="en-GB"/>
          </a:p>
        </p:txBody>
      </p:sp>
    </p:spTree>
    <p:extLst>
      <p:ext uri="{BB962C8B-B14F-4D97-AF65-F5344CB8AC3E}">
        <p14:creationId xmlns:p14="http://schemas.microsoft.com/office/powerpoint/2010/main" val="3316579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11</a:t>
            </a:fld>
            <a:endParaRPr lang="en-GB"/>
          </a:p>
        </p:txBody>
      </p:sp>
    </p:spTree>
    <p:extLst>
      <p:ext uri="{BB962C8B-B14F-4D97-AF65-F5344CB8AC3E}">
        <p14:creationId xmlns:p14="http://schemas.microsoft.com/office/powerpoint/2010/main" val="1074316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12</a:t>
            </a:fld>
            <a:endParaRPr lang="en-GB"/>
          </a:p>
        </p:txBody>
      </p:sp>
    </p:spTree>
    <p:extLst>
      <p:ext uri="{BB962C8B-B14F-4D97-AF65-F5344CB8AC3E}">
        <p14:creationId xmlns:p14="http://schemas.microsoft.com/office/powerpoint/2010/main" val="3677210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51FEA1B-CF6B-403E-9E2D-ACF8C0F03BDF}" type="slidenum">
              <a:rPr lang="en-GB" smtClean="0"/>
              <a:pPr/>
              <a:t>13</a:t>
            </a:fld>
            <a:endParaRPr lang="en-GB"/>
          </a:p>
        </p:txBody>
      </p:sp>
    </p:spTree>
    <p:extLst>
      <p:ext uri="{BB962C8B-B14F-4D97-AF65-F5344CB8AC3E}">
        <p14:creationId xmlns:p14="http://schemas.microsoft.com/office/powerpoint/2010/main" val="4002758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14</a:t>
            </a:fld>
            <a:endParaRPr lang="en-GB"/>
          </a:p>
        </p:txBody>
      </p:sp>
    </p:spTree>
    <p:extLst>
      <p:ext uri="{BB962C8B-B14F-4D97-AF65-F5344CB8AC3E}">
        <p14:creationId xmlns:p14="http://schemas.microsoft.com/office/powerpoint/2010/main" val="313897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15</a:t>
            </a:fld>
            <a:endParaRPr lang="en-GB"/>
          </a:p>
        </p:txBody>
      </p:sp>
    </p:spTree>
    <p:extLst>
      <p:ext uri="{BB962C8B-B14F-4D97-AF65-F5344CB8AC3E}">
        <p14:creationId xmlns:p14="http://schemas.microsoft.com/office/powerpoint/2010/main" val="1636546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2</a:t>
            </a:fld>
            <a:endParaRPr lang="en-GB"/>
          </a:p>
        </p:txBody>
      </p:sp>
    </p:spTree>
    <p:extLst>
      <p:ext uri="{BB962C8B-B14F-4D97-AF65-F5344CB8AC3E}">
        <p14:creationId xmlns:p14="http://schemas.microsoft.com/office/powerpoint/2010/main" val="212024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B51FEA1B-CF6B-403E-9E2D-ACF8C0F03BDF}" type="slidenum">
              <a:rPr lang="en-GB" smtClean="0"/>
              <a:pPr/>
              <a:t>3</a:t>
            </a:fld>
            <a:endParaRPr lang="en-GB"/>
          </a:p>
        </p:txBody>
      </p:sp>
    </p:spTree>
    <p:extLst>
      <p:ext uri="{BB962C8B-B14F-4D97-AF65-F5344CB8AC3E}">
        <p14:creationId xmlns:p14="http://schemas.microsoft.com/office/powerpoint/2010/main" val="406533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4</a:t>
            </a:fld>
            <a:endParaRPr lang="en-GB"/>
          </a:p>
        </p:txBody>
      </p:sp>
    </p:spTree>
    <p:extLst>
      <p:ext uri="{BB962C8B-B14F-4D97-AF65-F5344CB8AC3E}">
        <p14:creationId xmlns:p14="http://schemas.microsoft.com/office/powerpoint/2010/main" val="2657785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5</a:t>
            </a:fld>
            <a:endParaRPr lang="en-GB"/>
          </a:p>
        </p:txBody>
      </p:sp>
    </p:spTree>
    <p:extLst>
      <p:ext uri="{BB962C8B-B14F-4D97-AF65-F5344CB8AC3E}">
        <p14:creationId xmlns:p14="http://schemas.microsoft.com/office/powerpoint/2010/main" val="208172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6</a:t>
            </a:fld>
            <a:endParaRPr lang="en-GB"/>
          </a:p>
        </p:txBody>
      </p:sp>
    </p:spTree>
    <p:extLst>
      <p:ext uri="{BB962C8B-B14F-4D97-AF65-F5344CB8AC3E}">
        <p14:creationId xmlns:p14="http://schemas.microsoft.com/office/powerpoint/2010/main" val="7609232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7</a:t>
            </a:fld>
            <a:endParaRPr lang="en-GB"/>
          </a:p>
        </p:txBody>
      </p:sp>
    </p:spTree>
    <p:extLst>
      <p:ext uri="{BB962C8B-B14F-4D97-AF65-F5344CB8AC3E}">
        <p14:creationId xmlns:p14="http://schemas.microsoft.com/office/powerpoint/2010/main" val="1152584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8</a:t>
            </a:fld>
            <a:endParaRPr lang="en-GB"/>
          </a:p>
        </p:txBody>
      </p:sp>
    </p:spTree>
    <p:extLst>
      <p:ext uri="{BB962C8B-B14F-4D97-AF65-F5344CB8AC3E}">
        <p14:creationId xmlns:p14="http://schemas.microsoft.com/office/powerpoint/2010/main" val="3648736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fld id="{803A5924-4717-4842-B4E1-BECCB3972333}" type="slidenum">
              <a:rPr lang="en-GB" smtClean="0"/>
              <a:pPr/>
              <a:t>9</a:t>
            </a:fld>
            <a:endParaRPr lang="en-GB"/>
          </a:p>
        </p:txBody>
      </p:sp>
    </p:spTree>
    <p:extLst>
      <p:ext uri="{BB962C8B-B14F-4D97-AF65-F5344CB8AC3E}">
        <p14:creationId xmlns:p14="http://schemas.microsoft.com/office/powerpoint/2010/main" val="87238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846885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90626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80276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12042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91751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84608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84444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827037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68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4291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18505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376543866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9.m4a"/><Relationship Id="rId7" Type="http://schemas.openxmlformats.org/officeDocument/2006/relationships/image" Target="../media/image1.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audio" Target="../media/media9.m4a"/><Relationship Id="rId9" Type="http://schemas.openxmlformats.org/officeDocument/2006/relationships/image" Target="../media/image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2.m4a"/><Relationship Id="rId7" Type="http://schemas.openxmlformats.org/officeDocument/2006/relationships/image" Target="../media/image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audio" Target="../media/media2.m4a"/><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microsoft.com/office/2007/relationships/media" Target="../media/media4.m4a"/><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audio" Target="../media/media4.m4a"/><Relationship Id="rId9" Type="http://schemas.openxmlformats.org/officeDocument/2006/relationships/image" Target="../media/image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2.jpeg"/><Relationship Id="rId3" Type="http://schemas.microsoft.com/office/2007/relationships/media" Target="../media/media7.m4a"/><Relationship Id="rId7" Type="http://schemas.openxmlformats.org/officeDocument/2006/relationships/image" Target="../media/image1.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7.m4a"/><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endParaRPr lang="en-GB" dirty="0"/>
          </a:p>
        </p:txBody>
      </p:sp>
      <p:sp>
        <p:nvSpPr>
          <p:cNvPr id="126979" name="Rectangle 3"/>
          <p:cNvSpPr>
            <a:spLocks noGrp="1" noChangeArrowheads="1"/>
          </p:cNvSpPr>
          <p:nvPr>
            <p:ph type="subTitle" idx="1"/>
          </p:nvPr>
        </p:nvSpPr>
        <p:spPr/>
        <p:txBody>
          <a:bodyPr/>
          <a:lstStyle/>
          <a:p>
            <a:r>
              <a:rPr lang="en-GB" dirty="0"/>
              <a:t>Existence of God (</a:t>
            </a:r>
            <a:r>
              <a:rPr lang="en-GB" dirty="0" err="1"/>
              <a:t>ctd</a:t>
            </a:r>
            <a:r>
              <a:rPr lang="en-GB" dirty="0"/>
              <a:t>)</a:t>
            </a:r>
          </a:p>
          <a:p>
            <a:r>
              <a:rPr lang="en-GB" dirty="0"/>
              <a:t>Lesson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p:txBody>
          <a:bodyPr/>
          <a:lstStyle/>
          <a:p>
            <a:r>
              <a:rPr lang="en-US" dirty="0"/>
              <a:t>Belgic Confession 1 &amp; 2</a:t>
            </a:r>
          </a:p>
        </p:txBody>
      </p:sp>
      <p:sp>
        <p:nvSpPr>
          <p:cNvPr id="2" name="Content Placeholder 1"/>
          <p:cNvSpPr>
            <a:spLocks noGrp="1"/>
          </p:cNvSpPr>
          <p:nvPr>
            <p:ph idx="1"/>
          </p:nvPr>
        </p:nvSpPr>
        <p:spPr/>
        <p:txBody>
          <a:bodyPr/>
          <a:lstStyle/>
          <a:p>
            <a:pPr marL="0" indent="0">
              <a:buNone/>
            </a:pPr>
            <a:r>
              <a:rPr lang="en-CA" dirty="0"/>
              <a:t>1. No, for we have </a:t>
            </a:r>
            <a:r>
              <a:rPr lang="en-CA" i="1" dirty="0"/>
              <a:t>heard</a:t>
            </a:r>
            <a:r>
              <a:rPr lang="en-CA" dirty="0"/>
              <a:t> God speak.</a:t>
            </a:r>
          </a:p>
          <a:p>
            <a:pPr marL="0" indent="0">
              <a:buNone/>
            </a:pPr>
            <a:r>
              <a:rPr lang="en-CA" dirty="0"/>
              <a:t>2. (Your call)</a:t>
            </a:r>
          </a:p>
          <a:p>
            <a:pPr marL="0" indent="0">
              <a:buNone/>
            </a:pPr>
            <a:r>
              <a:rPr lang="en-CA" dirty="0"/>
              <a:t>3. No. After the Plunge into Sin it is impossible for people to truly know God without God talking to them. And ever since the Bible was completed, that is the way God speaks to us.</a:t>
            </a:r>
          </a:p>
          <a:p>
            <a:pPr marL="0" indent="0">
              <a:buNone/>
            </a:pPr>
            <a:r>
              <a:rPr lang="en-CA" dirty="0"/>
              <a:t>4. We need the Spirit of God to give us knowledge of God.</a:t>
            </a:r>
          </a:p>
        </p:txBody>
      </p:sp>
    </p:spTree>
    <p:extLst>
      <p:ext uri="{BB962C8B-B14F-4D97-AF65-F5344CB8AC3E}">
        <p14:creationId xmlns:p14="http://schemas.microsoft.com/office/powerpoint/2010/main" val="157938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1026"/>
          <p:cNvSpPr>
            <a:spLocks noGrp="1" noChangeArrowheads="1"/>
          </p:cNvSpPr>
          <p:nvPr>
            <p:ph type="title"/>
          </p:nvPr>
        </p:nvSpPr>
        <p:spPr/>
        <p:txBody>
          <a:bodyPr/>
          <a:lstStyle/>
          <a:p>
            <a:r>
              <a:rPr lang="en-US"/>
              <a:t>In summary</a:t>
            </a:r>
          </a:p>
        </p:txBody>
      </p:sp>
      <p:sp>
        <p:nvSpPr>
          <p:cNvPr id="883715" name="Rectangle 1027"/>
          <p:cNvSpPr>
            <a:spLocks noGrp="1" noChangeArrowheads="1"/>
          </p:cNvSpPr>
          <p:nvPr>
            <p:ph idx="1"/>
          </p:nvPr>
        </p:nvSpPr>
        <p:spPr/>
        <p:txBody>
          <a:bodyPr/>
          <a:lstStyle/>
          <a:p>
            <a:pPr>
              <a:buFontTx/>
              <a:buNone/>
            </a:pPr>
            <a:r>
              <a:rPr lang="en-US" dirty="0">
                <a:solidFill>
                  <a:srgbClr val="00FF00"/>
                </a:solidFill>
              </a:rPr>
              <a:t>Article 1</a:t>
            </a:r>
          </a:p>
          <a:p>
            <a:pPr>
              <a:buFontTx/>
              <a:buNone/>
            </a:pPr>
            <a:r>
              <a:rPr lang="en-US" dirty="0">
                <a:solidFill>
                  <a:srgbClr val="00FF00"/>
                </a:solidFill>
              </a:rPr>
              <a:t>We </a:t>
            </a:r>
            <a:r>
              <a:rPr lang="en-US" i="1" dirty="0">
                <a:solidFill>
                  <a:srgbClr val="00FF00"/>
                </a:solidFill>
              </a:rPr>
              <a:t>confess </a:t>
            </a:r>
            <a:r>
              <a:rPr lang="en-US" dirty="0">
                <a:solidFill>
                  <a:srgbClr val="00FF00"/>
                </a:solidFill>
              </a:rPr>
              <a:t>the existence of God.</a:t>
            </a:r>
          </a:p>
          <a:p>
            <a:pPr>
              <a:buFontTx/>
              <a:buNone/>
            </a:pPr>
            <a:endParaRPr lang="en-US" dirty="0">
              <a:solidFill>
                <a:srgbClr val="00FF00"/>
              </a:solidFill>
            </a:endParaRPr>
          </a:p>
          <a:p>
            <a:pPr>
              <a:buFontTx/>
              <a:buNone/>
            </a:pPr>
            <a:r>
              <a:rPr lang="en-US" dirty="0">
                <a:solidFill>
                  <a:srgbClr val="00FF00"/>
                </a:solidFill>
              </a:rPr>
              <a:t>Article 2</a:t>
            </a:r>
          </a:p>
          <a:p>
            <a:pPr>
              <a:buFontTx/>
              <a:buNone/>
            </a:pPr>
            <a:r>
              <a:rPr lang="en-US" dirty="0">
                <a:solidFill>
                  <a:srgbClr val="00FF00"/>
                </a:solidFill>
              </a:rPr>
              <a:t>And we </a:t>
            </a:r>
            <a:r>
              <a:rPr lang="en-US" i="1" dirty="0">
                <a:solidFill>
                  <a:srgbClr val="00FF00"/>
                </a:solidFill>
              </a:rPr>
              <a:t>know </a:t>
            </a:r>
            <a:r>
              <a:rPr lang="en-US" dirty="0">
                <a:solidFill>
                  <a:srgbClr val="00FF00"/>
                </a:solidFill>
              </a:rPr>
              <a:t>He exists </a:t>
            </a:r>
            <a:r>
              <a:rPr lang="en-US" i="1" dirty="0">
                <a:solidFill>
                  <a:srgbClr val="00FF00"/>
                </a:solidFill>
              </a:rPr>
              <a:t>because </a:t>
            </a:r>
            <a:r>
              <a:rPr lang="en-US" dirty="0">
                <a:solidFill>
                  <a:srgbClr val="00FF00"/>
                </a:solidFill>
              </a:rPr>
              <a:t>He has revealed Himself:</a:t>
            </a:r>
          </a:p>
          <a:p>
            <a:pPr lvl="1">
              <a:buFontTx/>
              <a:buNone/>
            </a:pPr>
            <a:r>
              <a:rPr lang="en-US" dirty="0">
                <a:solidFill>
                  <a:srgbClr val="00FF00"/>
                </a:solidFill>
              </a:rPr>
              <a:t>- in Creation (but fallen man is deaf and blind)</a:t>
            </a:r>
          </a:p>
          <a:p>
            <a:pPr lvl="1">
              <a:buFontTx/>
              <a:buNone/>
            </a:pPr>
            <a:r>
              <a:rPr lang="en-US" dirty="0">
                <a:solidFill>
                  <a:srgbClr val="00FF00"/>
                </a:solidFill>
              </a:rPr>
              <a:t>- in His Word (which, today, goes out to everyone)</a:t>
            </a:r>
            <a:endParaRPr lang="en-US" dirty="0"/>
          </a:p>
        </p:txBody>
      </p:sp>
    </p:spTree>
    <p:extLst>
      <p:ext uri="{BB962C8B-B14F-4D97-AF65-F5344CB8AC3E}">
        <p14:creationId xmlns:p14="http://schemas.microsoft.com/office/powerpoint/2010/main" val="144340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C378EEA">
            <a:hlinkClick r:id="" action="ppaction://media"/>
            <a:extLst>
              <a:ext uri="{FF2B5EF4-FFF2-40B4-BE49-F238E27FC236}">
                <a16:creationId xmlns:a16="http://schemas.microsoft.com/office/drawing/2014/main" id="{B18CEDCF-CF22-456C-8642-9B0D786FE1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07704" y="5862811"/>
            <a:ext cx="609600" cy="609600"/>
          </a:xfrm>
          <a:prstGeom prst="rect">
            <a:avLst/>
          </a:prstGeom>
        </p:spPr>
      </p:pic>
      <p:pic>
        <p:nvPicPr>
          <p:cNvPr id="2" name="AAB50C6E">
            <a:hlinkClick r:id="" action="ppaction://media"/>
            <a:extLst>
              <a:ext uri="{FF2B5EF4-FFF2-40B4-BE49-F238E27FC236}">
                <a16:creationId xmlns:a16="http://schemas.microsoft.com/office/drawing/2014/main" id="{8306D225-61F2-49E0-8726-01809C3289A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907704" y="5013176"/>
            <a:ext cx="609600" cy="609600"/>
          </a:xfrm>
          <a:prstGeom prst="rect">
            <a:avLst/>
          </a:prstGeom>
        </p:spPr>
      </p:pic>
      <p:pic>
        <p:nvPicPr>
          <p:cNvPr id="877572" name="Picture 4" descr="G:\Backup - juni 2009\Catechism\Pictures\Vrag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320" y="4293096"/>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877573" name="AutoShape 5"/>
          <p:cNvSpPr>
            <a:spLocks noChangeArrowheads="1"/>
          </p:cNvSpPr>
          <p:nvPr/>
        </p:nvSpPr>
        <p:spPr bwMode="auto">
          <a:xfrm>
            <a:off x="105386" y="2242042"/>
            <a:ext cx="6480719" cy="2207240"/>
          </a:xfrm>
          <a:prstGeom prst="wedgeEllipseCallout">
            <a:avLst>
              <a:gd name="adj1" fmla="val -29626"/>
              <a:gd name="adj2" fmla="val 93519"/>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dirty="0">
                <a:latin typeface="Comic Sans MS" pitchFamily="66" charset="0"/>
              </a:rPr>
              <a:t>So I’ll never convince someone that God exists by arguing it or proving it with evidence? Only witnessing will</a:t>
            </a:r>
            <a:r>
              <a:rPr lang="nl-NL" dirty="0">
                <a:latin typeface="Comic Sans MS" pitchFamily="66" charset="0"/>
              </a:rPr>
              <a:t>?</a:t>
            </a:r>
            <a:endParaRPr lang="en-US" sz="4000" dirty="0"/>
          </a:p>
        </p:txBody>
      </p:sp>
      <p:pic>
        <p:nvPicPr>
          <p:cNvPr id="877574" name="Picture 6" descr="G:\Backup - juni 2009\Catechism\Pictures\Roep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2320" y="2294316"/>
            <a:ext cx="1460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77575" name="AutoShape 7"/>
          <p:cNvSpPr>
            <a:spLocks noChangeArrowheads="1"/>
          </p:cNvSpPr>
          <p:nvPr/>
        </p:nvSpPr>
        <p:spPr bwMode="auto">
          <a:xfrm>
            <a:off x="2411760" y="116632"/>
            <a:ext cx="5585623" cy="1687890"/>
          </a:xfrm>
          <a:prstGeom prst="wedgeEllipseCallout">
            <a:avLst>
              <a:gd name="adj1" fmla="val 44734"/>
              <a:gd name="adj2" fmla="val 164473"/>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dirty="0">
                <a:latin typeface="Comic Sans MS" pitchFamily="66" charset="0"/>
              </a:rPr>
              <a:t>You got it!</a:t>
            </a:r>
          </a:p>
          <a:p>
            <a:r>
              <a:rPr lang="en-US" dirty="0">
                <a:latin typeface="Comic Sans MS" pitchFamily="66" charset="0"/>
              </a:rPr>
              <a:t>Witnessing, and the Holy Spirit opening the heart.</a:t>
            </a:r>
            <a:endParaRPr lang="en-US" sz="4000" dirty="0"/>
          </a:p>
        </p:txBody>
      </p:sp>
    </p:spTree>
    <p:extLst>
      <p:ext uri="{BB962C8B-B14F-4D97-AF65-F5344CB8AC3E}">
        <p14:creationId xmlns:p14="http://schemas.microsoft.com/office/powerpoint/2010/main" val="1972135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grpId="0" nodeType="clickEffect">
                                  <p:stCondLst>
                                    <p:cond delay="250"/>
                                  </p:stCondLst>
                                  <p:iterate type="lt">
                                    <p:tmAbs val="100"/>
                                  </p:iterate>
                                  <p:childTnLst>
                                    <p:set>
                                      <p:cBhvr>
                                        <p:cTn id="6" dur="1" fill="hold">
                                          <p:stCondLst>
                                            <p:cond delay="0"/>
                                          </p:stCondLst>
                                        </p:cTn>
                                        <p:tgtEl>
                                          <p:spTgt spid="877573"/>
                                        </p:tgtEl>
                                        <p:attrNameLst>
                                          <p:attrName>style.visibility</p:attrName>
                                        </p:attrNameLst>
                                      </p:cBhvr>
                                      <p:to>
                                        <p:strVal val="visible"/>
                                      </p:to>
                                    </p:set>
                                  </p:childTnLst>
                                </p:cTn>
                              </p:par>
                              <p:par>
                                <p:cTn id="7" presetID="1" presetClass="mediacall" presetSubtype="0" fill="hold" nodeType="withEffect">
                                  <p:stCondLst>
                                    <p:cond delay="250"/>
                                  </p:stCondLst>
                                  <p:childTnLst>
                                    <p:cmd type="call" cmd="playFrom(0.0)">
                                      <p:cBhvr>
                                        <p:cTn id="8" dur="9103"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250"/>
                                  </p:stCondLst>
                                  <p:childTnLst>
                                    <p:set>
                                      <p:cBhvr>
                                        <p:cTn id="12" dur="1" fill="hold">
                                          <p:stCondLst>
                                            <p:cond delay="9"/>
                                          </p:stCondLst>
                                        </p:cTn>
                                        <p:tgtEl>
                                          <p:spTgt spid="877574"/>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100"/>
                                  </p:iterate>
                                  <p:childTnLst>
                                    <p:set>
                                      <p:cBhvr>
                                        <p:cTn id="14" dur="1" fill="hold">
                                          <p:stCondLst>
                                            <p:cond delay="9"/>
                                          </p:stCondLst>
                                        </p:cTn>
                                        <p:tgtEl>
                                          <p:spTgt spid="87757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54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audio>
              <p:cMediaNode vol="80000">
                <p:cTn id="18" fill="hold" display="0">
                  <p:stCondLst>
                    <p:cond delay="indefinite"/>
                  </p:stCondLst>
                  <p:endCondLst>
                    <p:cond evt="onStopAudio" delay="0">
                      <p:tgtEl>
                        <p:sldTgt/>
                      </p:tgtEl>
                    </p:cond>
                  </p:endCondLst>
                </p:cTn>
                <p:tgtEl>
                  <p:spTgt spid="3"/>
                </p:tgtEl>
              </p:cMediaNode>
            </p:audio>
          </p:childTnLst>
        </p:cTn>
      </p:par>
    </p:tnLst>
    <p:bldLst>
      <p:bldP spid="877573" grpId="0" animBg="1"/>
      <p:bldP spid="877575"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 e-mail – summer 2012</a:t>
            </a:r>
          </a:p>
        </p:txBody>
      </p:sp>
      <p:sp>
        <p:nvSpPr>
          <p:cNvPr id="3" name="Content Placeholder 2"/>
          <p:cNvSpPr>
            <a:spLocks noGrp="1"/>
          </p:cNvSpPr>
          <p:nvPr>
            <p:ph idx="1"/>
          </p:nvPr>
        </p:nvSpPr>
        <p:spPr/>
        <p:txBody>
          <a:bodyPr/>
          <a:lstStyle/>
          <a:p>
            <a:r>
              <a:rPr lang="en-CA" sz="2400" dirty="0">
                <a:solidFill>
                  <a:schemeClr val="tx1"/>
                </a:solidFill>
              </a:rPr>
              <a:t>Hi I'm a former church going Christian. But I have many questions that I haven't been able to find answers to so far, so I thought I should ask some of the churches I have attended some of my questions. I want both sides of the argument before I make my decision. Just a little background on me, I used to attend a Can RC church for around the first 20 years of my life. Since then I have gone off to explore the world, I am in the military and have seen some messed up stuff that doesn't make sense if there was a God. Also God doesn't seem to be logical or stand up to any rational logic. I don't have any fancy degrees, but I am very open minded and a logical thinker, and think I am pretty smart. </a:t>
            </a:r>
            <a:r>
              <a:rPr lang="en-CA" sz="2400" dirty="0">
                <a:solidFill>
                  <a:srgbClr val="FFC000"/>
                </a:solidFill>
              </a:rPr>
              <a:t>1. The biggest question I have: Is there a God? If so prove it. </a:t>
            </a:r>
          </a:p>
        </p:txBody>
      </p:sp>
    </p:spTree>
    <p:extLst>
      <p:ext uri="{BB962C8B-B14F-4D97-AF65-F5344CB8AC3E}">
        <p14:creationId xmlns:p14="http://schemas.microsoft.com/office/powerpoint/2010/main" val="2411763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Rev. Janssen’s response</a:t>
            </a:r>
          </a:p>
        </p:txBody>
      </p:sp>
      <p:sp>
        <p:nvSpPr>
          <p:cNvPr id="3" name="Content Placeholder 2"/>
          <p:cNvSpPr>
            <a:spLocks noGrp="1"/>
          </p:cNvSpPr>
          <p:nvPr>
            <p:ph idx="1"/>
          </p:nvPr>
        </p:nvSpPr>
        <p:spPr/>
        <p:txBody>
          <a:bodyPr/>
          <a:lstStyle/>
          <a:p>
            <a:r>
              <a:rPr lang="en-CA" sz="2400" dirty="0">
                <a:solidFill>
                  <a:schemeClr val="tx1"/>
                </a:solidFill>
                <a:latin typeface="+mn-lt"/>
                <a:ea typeface="+mn-ea"/>
                <a:cs typeface="+mn-cs"/>
              </a:rPr>
              <a:t>1). Prove to a 3 year-old that his mom is his mother. He’ll look at you and say “She is, I know.” I can’t prove God exists in the way the scientific world wants verifiable evidence. But I can say that the probability of God existing is greater than Him not existing. For God has spoken. I have heard Him. I trust Him. And I’m not nuts. (If Christianity was an invented religion, would man be responsible for the entry of evil into this world and God be responsible for solving the problem? Almost all other religions have it the other way around: the gods cause problems and man is either a victim or Mr. Fix-It.)</a:t>
            </a:r>
          </a:p>
          <a:p>
            <a:endParaRPr lang="en-CA" dirty="0"/>
          </a:p>
        </p:txBody>
      </p:sp>
    </p:spTree>
    <p:extLst>
      <p:ext uri="{BB962C8B-B14F-4D97-AF65-F5344CB8AC3E}">
        <p14:creationId xmlns:p14="http://schemas.microsoft.com/office/powerpoint/2010/main" val="277247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1026"/>
          <p:cNvSpPr>
            <a:spLocks noGrp="1" noChangeArrowheads="1"/>
          </p:cNvSpPr>
          <p:nvPr>
            <p:ph type="title"/>
          </p:nvPr>
        </p:nvSpPr>
        <p:spPr/>
        <p:txBody>
          <a:bodyPr/>
          <a:lstStyle/>
          <a:p>
            <a:r>
              <a:rPr lang="en-US"/>
              <a:t>The place of proofs</a:t>
            </a:r>
          </a:p>
        </p:txBody>
      </p:sp>
      <p:sp>
        <p:nvSpPr>
          <p:cNvPr id="879619" name="Rectangle 1027"/>
          <p:cNvSpPr>
            <a:spLocks noGrp="1" noChangeArrowheads="1"/>
          </p:cNvSpPr>
          <p:nvPr>
            <p:ph idx="1"/>
          </p:nvPr>
        </p:nvSpPr>
        <p:spPr/>
        <p:txBody>
          <a:bodyPr/>
          <a:lstStyle/>
          <a:p>
            <a:pPr>
              <a:buFontTx/>
              <a:buNone/>
            </a:pPr>
            <a:r>
              <a:rPr lang="en-US" dirty="0">
                <a:solidFill>
                  <a:srgbClr val="00FF00"/>
                </a:solidFill>
              </a:rPr>
              <a:t>There is a legitimacy to all four approaches.</a:t>
            </a:r>
          </a:p>
          <a:p>
            <a:pPr>
              <a:buFontTx/>
              <a:buNone/>
            </a:pPr>
            <a:r>
              <a:rPr lang="en-US" dirty="0">
                <a:solidFill>
                  <a:srgbClr val="00FF00"/>
                </a:solidFill>
              </a:rPr>
              <a:t>Their usefulness depends on the context.</a:t>
            </a:r>
          </a:p>
          <a:p>
            <a:pPr>
              <a:buFontTx/>
              <a:buNone/>
            </a:pPr>
            <a:r>
              <a:rPr lang="en-US" dirty="0">
                <a:solidFill>
                  <a:srgbClr val="00FF00"/>
                </a:solidFill>
              </a:rPr>
              <a:t>It is </a:t>
            </a:r>
            <a:r>
              <a:rPr lang="en-US" i="1" dirty="0">
                <a:solidFill>
                  <a:srgbClr val="00FF00"/>
                </a:solidFill>
              </a:rPr>
              <a:t>one-sidedness </a:t>
            </a:r>
            <a:r>
              <a:rPr lang="en-US" dirty="0">
                <a:solidFill>
                  <a:srgbClr val="00FF00"/>
                </a:solidFill>
              </a:rPr>
              <a:t>that can make them inappropriate.</a:t>
            </a:r>
          </a:p>
          <a:p>
            <a:pPr>
              <a:buFontTx/>
              <a:buNone/>
            </a:pPr>
            <a:endParaRPr lang="en-US" dirty="0">
              <a:solidFill>
                <a:srgbClr val="00FF00"/>
              </a:solidFill>
            </a:endParaRPr>
          </a:p>
          <a:p>
            <a:pPr>
              <a:buFontTx/>
              <a:buNone/>
            </a:pPr>
            <a:r>
              <a:rPr lang="en-US" dirty="0"/>
              <a:t>And remember, </a:t>
            </a:r>
          </a:p>
          <a:p>
            <a:pPr>
              <a:buFontTx/>
              <a:buNone/>
            </a:pPr>
            <a:r>
              <a:rPr lang="en-US" dirty="0">
                <a:solidFill>
                  <a:srgbClr val="00FF00"/>
                </a:solidFill>
              </a:rPr>
              <a:t>Faith might be rational to an extent.</a:t>
            </a:r>
          </a:p>
          <a:p>
            <a:pPr>
              <a:buFontTx/>
              <a:buNone/>
            </a:pPr>
            <a:r>
              <a:rPr lang="en-US" dirty="0">
                <a:solidFill>
                  <a:srgbClr val="00FF00"/>
                </a:solidFill>
              </a:rPr>
              <a:t>But faith does not </a:t>
            </a:r>
            <a:r>
              <a:rPr lang="en-US" i="1" dirty="0">
                <a:solidFill>
                  <a:srgbClr val="00FF00"/>
                </a:solidFill>
              </a:rPr>
              <a:t>come</a:t>
            </a:r>
            <a:r>
              <a:rPr lang="en-US" dirty="0">
                <a:solidFill>
                  <a:srgbClr val="00FF00"/>
                </a:solidFill>
              </a:rPr>
              <a:t> by reasoning (philosophically or scientifically).</a:t>
            </a:r>
          </a:p>
          <a:p>
            <a:pPr>
              <a:buFontTx/>
              <a:buNone/>
            </a:pPr>
            <a:r>
              <a:rPr lang="en-US" dirty="0">
                <a:solidFill>
                  <a:srgbClr val="00FF00"/>
                </a:solidFill>
              </a:rPr>
              <a:t>Faith comes by the Holy Spirit who works it in our hearts by the preaching of the Gospel.</a:t>
            </a:r>
          </a:p>
          <a:p>
            <a:pPr>
              <a:buFontTx/>
              <a:buNone/>
            </a:pPr>
            <a:endParaRPr lang="en-US" dirty="0">
              <a:solidFill>
                <a:srgbClr val="00FF00"/>
              </a:solidFill>
            </a:endParaRPr>
          </a:p>
        </p:txBody>
      </p:sp>
    </p:spTree>
    <p:extLst>
      <p:ext uri="{BB962C8B-B14F-4D97-AF65-F5344CB8AC3E}">
        <p14:creationId xmlns:p14="http://schemas.microsoft.com/office/powerpoint/2010/main" val="181437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9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79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796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9619">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79619">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79619">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796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Psalm 115:2</a:t>
            </a:r>
          </a:p>
        </p:txBody>
      </p:sp>
      <p:sp>
        <p:nvSpPr>
          <p:cNvPr id="3" name="Content Placeholder 2"/>
          <p:cNvSpPr>
            <a:spLocks noGrp="1"/>
          </p:cNvSpPr>
          <p:nvPr>
            <p:ph idx="1"/>
          </p:nvPr>
        </p:nvSpPr>
        <p:spPr>
          <a:xfrm>
            <a:off x="467544" y="1219200"/>
            <a:ext cx="8676456" cy="5638800"/>
          </a:xfrm>
        </p:spPr>
        <p:txBody>
          <a:bodyPr/>
          <a:lstStyle/>
          <a:p>
            <a:pPr marL="0" indent="0">
              <a:buNone/>
            </a:pPr>
            <a:r>
              <a:rPr lang="en-CA" dirty="0"/>
              <a:t>Our God, enthroned on heaven’s cherubim,</a:t>
            </a:r>
          </a:p>
          <a:p>
            <a:pPr marL="0" indent="0">
              <a:buNone/>
            </a:pPr>
            <a:r>
              <a:rPr lang="en-CA" dirty="0"/>
              <a:t>will bring to pass whatever pleases him.</a:t>
            </a:r>
          </a:p>
          <a:p>
            <a:pPr marL="0" indent="0">
              <a:buNone/>
            </a:pPr>
            <a:r>
              <a:rPr lang="en-CA" dirty="0"/>
              <a:t>The idols of the nations,</a:t>
            </a:r>
          </a:p>
          <a:p>
            <a:pPr marL="0" indent="0">
              <a:buNone/>
            </a:pPr>
            <a:r>
              <a:rPr lang="en-CA" dirty="0"/>
              <a:t>though skilful works of silver and of gold,</a:t>
            </a:r>
          </a:p>
          <a:p>
            <a:pPr marL="0" indent="0">
              <a:buNone/>
            </a:pPr>
            <a:r>
              <a:rPr lang="en-CA" dirty="0"/>
              <a:t>are merely things that hands of men did mould</a:t>
            </a:r>
          </a:p>
          <a:p>
            <a:pPr marL="0" indent="0">
              <a:buNone/>
            </a:pPr>
            <a:r>
              <a:rPr lang="en-CA" dirty="0"/>
              <a:t>into abominations.</a:t>
            </a:r>
          </a:p>
          <a:p>
            <a:pPr marL="0" indent="0">
              <a:buNone/>
            </a:pPr>
            <a:endParaRPr lang="en-CA" dirty="0">
              <a:solidFill>
                <a:schemeClr val="tx1"/>
              </a:solidFill>
            </a:endParaRPr>
          </a:p>
          <a:p>
            <a:pPr marL="0" indent="0">
              <a:buNone/>
            </a:pPr>
            <a:endParaRPr lang="en-CA" dirty="0"/>
          </a:p>
        </p:txBody>
      </p:sp>
    </p:spTree>
    <p:extLst>
      <p:ext uri="{BB962C8B-B14F-4D97-AF65-F5344CB8AC3E}">
        <p14:creationId xmlns:p14="http://schemas.microsoft.com/office/powerpoint/2010/main" val="3272726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804E975E">
            <a:hlinkClick r:id="" action="ppaction://media"/>
            <a:extLst>
              <a:ext uri="{FF2B5EF4-FFF2-40B4-BE49-F238E27FC236}">
                <a16:creationId xmlns:a16="http://schemas.microsoft.com/office/drawing/2014/main" id="{2BA2FEAB-6426-4910-9A64-091806D0A4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82942" y="5707209"/>
            <a:ext cx="609600" cy="609600"/>
          </a:xfrm>
          <a:prstGeom prst="rect">
            <a:avLst/>
          </a:prstGeom>
        </p:spPr>
      </p:pic>
      <p:pic>
        <p:nvPicPr>
          <p:cNvPr id="2" name="BA242D4D">
            <a:hlinkClick r:id="" action="ppaction://media"/>
            <a:extLst>
              <a:ext uri="{FF2B5EF4-FFF2-40B4-BE49-F238E27FC236}">
                <a16:creationId xmlns:a16="http://schemas.microsoft.com/office/drawing/2014/main" id="{77BCA448-1CCF-47D3-AC43-2EAD35749F64}"/>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60814" y="4427684"/>
            <a:ext cx="609600" cy="609600"/>
          </a:xfrm>
          <a:prstGeom prst="rect">
            <a:avLst/>
          </a:prstGeom>
        </p:spPr>
      </p:pic>
      <p:sp>
        <p:nvSpPr>
          <p:cNvPr id="866306" name="Rectangle 2"/>
          <p:cNvSpPr>
            <a:spLocks noGrp="1" noChangeArrowheads="1"/>
          </p:cNvSpPr>
          <p:nvPr>
            <p:ph type="title"/>
          </p:nvPr>
        </p:nvSpPr>
        <p:spPr/>
        <p:txBody>
          <a:bodyPr/>
          <a:lstStyle/>
          <a:p>
            <a:r>
              <a:rPr lang="en-US"/>
              <a:t>Proving the existence of God</a:t>
            </a:r>
          </a:p>
        </p:txBody>
      </p:sp>
      <p:pic>
        <p:nvPicPr>
          <p:cNvPr id="866315" name="Picture 11" descr="G:\Backup - juni 2009\Catechism\Pictures\Vrag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866316" name="AutoShape 12"/>
          <p:cNvSpPr>
            <a:spLocks noChangeArrowheads="1"/>
          </p:cNvSpPr>
          <p:nvPr/>
        </p:nvSpPr>
        <p:spPr bwMode="auto">
          <a:xfrm>
            <a:off x="153988" y="1436688"/>
            <a:ext cx="3883025" cy="1931987"/>
          </a:xfrm>
          <a:prstGeom prst="wedgeEllipseCallout">
            <a:avLst>
              <a:gd name="adj1" fmla="val -13694"/>
              <a:gd name="adj2" fmla="val 147866"/>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2800" dirty="0">
                <a:latin typeface="Comic Sans MS" pitchFamily="66" charset="0"/>
              </a:rPr>
              <a:t>How can I prove that God exists?</a:t>
            </a:r>
            <a:endParaRPr lang="en-US" sz="4400" dirty="0"/>
          </a:p>
        </p:txBody>
      </p:sp>
      <p:pic>
        <p:nvPicPr>
          <p:cNvPr id="866319" name="Picture 15" descr="G:\Backup - juni 2009\Catechism\Pictures\Roep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419600"/>
            <a:ext cx="1460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66320" name="AutoShape 16"/>
          <p:cNvSpPr>
            <a:spLocks noChangeArrowheads="1"/>
          </p:cNvSpPr>
          <p:nvPr/>
        </p:nvSpPr>
        <p:spPr bwMode="auto">
          <a:xfrm>
            <a:off x="4139952" y="980728"/>
            <a:ext cx="4627984" cy="2553474"/>
          </a:xfrm>
          <a:prstGeom prst="wedgeEllipseCallout">
            <a:avLst>
              <a:gd name="adj1" fmla="val 26394"/>
              <a:gd name="adj2" fmla="val 92964"/>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800" dirty="0">
                <a:latin typeface="Comic Sans MS" pitchFamily="66" charset="0"/>
              </a:rPr>
              <a:t>Not definitively. We can only prove the likelihood of God existing.</a:t>
            </a:r>
            <a:endParaRPr lang="en-US" sz="4400" dirty="0"/>
          </a:p>
        </p:txBody>
      </p:sp>
    </p:spTree>
    <p:extLst>
      <p:ext uri="{BB962C8B-B14F-4D97-AF65-F5344CB8AC3E}">
        <p14:creationId xmlns:p14="http://schemas.microsoft.com/office/powerpoint/2010/main" val="112936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iterate type="lt">
                                    <p:tmAbs val="100"/>
                                  </p:iterate>
                                  <p:childTnLst>
                                    <p:set>
                                      <p:cBhvr>
                                        <p:cTn id="6" dur="1" fill="hold">
                                          <p:stCondLst>
                                            <p:cond delay="0"/>
                                          </p:stCondLst>
                                        </p:cTn>
                                        <p:tgtEl>
                                          <p:spTgt spid="86631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94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866319"/>
                                        </p:tgtEl>
                                        <p:attrNameLst>
                                          <p:attrName>style.visibility</p:attrName>
                                        </p:attrNameLst>
                                      </p:cBhvr>
                                      <p:to>
                                        <p:strVal val="visible"/>
                                      </p:to>
                                    </p:set>
                                  </p:childTnLst>
                                </p:cTn>
                              </p:par>
                              <p:par>
                                <p:cTn id="13" presetID="1" presetClass="entr" presetSubtype="0" fill="hold" grpId="0" nodeType="withEffect">
                                  <p:stCondLst>
                                    <p:cond delay="250"/>
                                  </p:stCondLst>
                                  <p:iterate type="lt">
                                    <p:tmAbs val="110"/>
                                  </p:iterate>
                                  <p:childTnLst>
                                    <p:set>
                                      <p:cBhvr>
                                        <p:cTn id="14" dur="1" fill="hold">
                                          <p:stCondLst>
                                            <p:cond delay="9"/>
                                          </p:stCondLst>
                                        </p:cTn>
                                        <p:tgtEl>
                                          <p:spTgt spid="866320"/>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63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audio>
              <p:cMediaNode vol="80000">
                <p:cTn id="18" fill="hold" display="0">
                  <p:stCondLst>
                    <p:cond delay="indefinite"/>
                  </p:stCondLst>
                  <p:endCondLst>
                    <p:cond evt="onStopAudio" delay="0">
                      <p:tgtEl>
                        <p:sldTgt/>
                      </p:tgtEl>
                    </p:cond>
                  </p:endCondLst>
                </p:cTn>
                <p:tgtEl>
                  <p:spTgt spid="3"/>
                </p:tgtEl>
              </p:cMediaNode>
            </p:audio>
          </p:childTnLst>
        </p:cTn>
      </p:par>
    </p:tnLst>
    <p:bldLst>
      <p:bldP spid="866316" grpId="0" animBg="1"/>
      <p:bldP spid="866320"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6B3D6A2B">
            <a:hlinkClick r:id="" action="ppaction://media"/>
            <a:extLst>
              <a:ext uri="{FF2B5EF4-FFF2-40B4-BE49-F238E27FC236}">
                <a16:creationId xmlns:a16="http://schemas.microsoft.com/office/drawing/2014/main" id="{A062592B-E304-4225-93BC-E238FE9F1E4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62944" y="5699720"/>
            <a:ext cx="609600" cy="609600"/>
          </a:xfrm>
          <a:prstGeom prst="rect">
            <a:avLst/>
          </a:prstGeom>
        </p:spPr>
      </p:pic>
      <p:pic>
        <p:nvPicPr>
          <p:cNvPr id="2" name="AF4286DE">
            <a:hlinkClick r:id="" action="ppaction://media"/>
            <a:extLst>
              <a:ext uri="{FF2B5EF4-FFF2-40B4-BE49-F238E27FC236}">
                <a16:creationId xmlns:a16="http://schemas.microsoft.com/office/drawing/2014/main" id="{FCBA2E5B-B81B-43F3-BA60-144B787C9175}"/>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051720" y="4869160"/>
            <a:ext cx="609600" cy="609600"/>
          </a:xfrm>
          <a:prstGeom prst="rect">
            <a:avLst/>
          </a:prstGeom>
        </p:spPr>
      </p:pic>
      <p:pic>
        <p:nvPicPr>
          <p:cNvPr id="6" name="Picture 15" descr="G:\Backup - juni 2009\Catechism\Pictures\Roep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3800" y="4419600"/>
            <a:ext cx="14605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80642" name="Picture 1026" descr="G:\Backup - juni 2009\Catechism\Pictures\Vrag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880643" name="AutoShape 1027"/>
          <p:cNvSpPr>
            <a:spLocks noChangeArrowheads="1"/>
          </p:cNvSpPr>
          <p:nvPr/>
        </p:nvSpPr>
        <p:spPr bwMode="auto">
          <a:xfrm>
            <a:off x="35496" y="2348880"/>
            <a:ext cx="4956905" cy="1341656"/>
          </a:xfrm>
          <a:prstGeom prst="wedgeEllipseCallout">
            <a:avLst>
              <a:gd name="adj1" fmla="val -18114"/>
              <a:gd name="adj2" fmla="val 166931"/>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800" dirty="0">
                <a:latin typeface="Comic Sans MS" pitchFamily="66" charset="0"/>
              </a:rPr>
              <a:t>Hmmm,   can I then </a:t>
            </a:r>
            <a:r>
              <a:rPr lang="en-US" sz="2800" i="1" dirty="0">
                <a:latin typeface="Comic Sans MS" pitchFamily="66" charset="0"/>
              </a:rPr>
              <a:t>know</a:t>
            </a:r>
            <a:r>
              <a:rPr lang="en-US" sz="2800" dirty="0">
                <a:latin typeface="Comic Sans MS" pitchFamily="66" charset="0"/>
              </a:rPr>
              <a:t> God exists?</a:t>
            </a:r>
            <a:endParaRPr lang="en-US" sz="4400" dirty="0"/>
          </a:p>
        </p:txBody>
      </p:sp>
      <p:sp>
        <p:nvSpPr>
          <p:cNvPr id="880645" name="AutoShape 1029"/>
          <p:cNvSpPr>
            <a:spLocks noChangeArrowheads="1"/>
          </p:cNvSpPr>
          <p:nvPr/>
        </p:nvSpPr>
        <p:spPr bwMode="auto">
          <a:xfrm>
            <a:off x="2267744" y="45589"/>
            <a:ext cx="5760640" cy="1947565"/>
          </a:xfrm>
          <a:prstGeom prst="wedgeEllipseCallout">
            <a:avLst>
              <a:gd name="adj1" fmla="val 44576"/>
              <a:gd name="adj2" fmla="val 243789"/>
            </a:avLst>
          </a:prstGeom>
          <a:solidFill>
            <a:schemeClr val="tx1"/>
          </a:solidFill>
          <a:ln w="25400">
            <a:solidFill>
              <a:schemeClr val="bg1"/>
            </a:solidFill>
            <a:miter lim="800000"/>
            <a:headEnd/>
            <a:tailEnd/>
          </a:ln>
          <a:effectLst/>
        </p:spPr>
        <p:txBody>
          <a:bodyPr wrap="square" anchor="ctr">
            <a:spAutoFit/>
          </a:bodyPr>
          <a:lstStyle/>
          <a:p>
            <a:r>
              <a:rPr lang="en-US" sz="2800" dirty="0">
                <a:latin typeface="Comic Sans MS" pitchFamily="66" charset="0"/>
              </a:rPr>
              <a:t>Good question!    The tricky part is: what do you mean by “know”?</a:t>
            </a:r>
            <a:endParaRPr lang="en-US" sz="4400" dirty="0"/>
          </a:p>
        </p:txBody>
      </p:sp>
    </p:spTree>
    <p:extLst>
      <p:ext uri="{BB962C8B-B14F-4D97-AF65-F5344CB8AC3E}">
        <p14:creationId xmlns:p14="http://schemas.microsoft.com/office/powerpoint/2010/main" val="319431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20"/>
                                  </p:iterate>
                                  <p:childTnLst>
                                    <p:set>
                                      <p:cBhvr>
                                        <p:cTn id="6" dur="1" fill="hold">
                                          <p:stCondLst>
                                            <p:cond delay="0"/>
                                          </p:stCondLst>
                                        </p:cTn>
                                        <p:tgtEl>
                                          <p:spTgt spid="88064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390"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iterate type="lt">
                                    <p:tmAbs val="110"/>
                                  </p:iterate>
                                  <p:childTnLst>
                                    <p:set>
                                      <p:cBhvr>
                                        <p:cTn id="14" dur="1" fill="hold">
                                          <p:stCondLst>
                                            <p:cond delay="499"/>
                                          </p:stCondLst>
                                        </p:cTn>
                                        <p:tgtEl>
                                          <p:spTgt spid="88064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592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audio>
              <p:cMediaNode vol="80000">
                <p:cTn id="18" fill="hold" display="0">
                  <p:stCondLst>
                    <p:cond delay="indefinite"/>
                  </p:stCondLst>
                  <p:endCondLst>
                    <p:cond evt="onStopAudio" delay="0">
                      <p:tgtEl>
                        <p:sldTgt/>
                      </p:tgtEl>
                    </p:cond>
                  </p:endCondLst>
                </p:cTn>
                <p:tgtEl>
                  <p:spTgt spid="3"/>
                </p:tgtEl>
              </p:cMediaNode>
            </p:audio>
          </p:childTnLst>
        </p:cTn>
      </p:par>
    </p:tnLst>
    <p:bldLst>
      <p:bldP spid="880643" grpId="0" animBg="1"/>
      <p:bldP spid="880645"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6" name="Rectangle 2"/>
          <p:cNvSpPr>
            <a:spLocks noGrp="1" noChangeArrowheads="1"/>
          </p:cNvSpPr>
          <p:nvPr>
            <p:ph type="title"/>
          </p:nvPr>
        </p:nvSpPr>
        <p:spPr/>
        <p:txBody>
          <a:bodyPr/>
          <a:lstStyle/>
          <a:p>
            <a:r>
              <a:rPr lang="en-US"/>
              <a:t>Knowledge and Faith</a:t>
            </a:r>
          </a:p>
        </p:txBody>
      </p:sp>
      <p:sp>
        <p:nvSpPr>
          <p:cNvPr id="876547" name="Rectangle 3"/>
          <p:cNvSpPr>
            <a:spLocks noGrp="1" noChangeArrowheads="1"/>
          </p:cNvSpPr>
          <p:nvPr>
            <p:ph idx="1"/>
          </p:nvPr>
        </p:nvSpPr>
        <p:spPr/>
        <p:txBody>
          <a:bodyPr/>
          <a:lstStyle/>
          <a:p>
            <a:pPr>
              <a:buFontTx/>
              <a:buNone/>
            </a:pPr>
            <a:r>
              <a:rPr lang="en-US" dirty="0"/>
              <a:t>Knowledge is commonly defined as a </a:t>
            </a:r>
            <a:r>
              <a:rPr lang="en-US" dirty="0">
                <a:solidFill>
                  <a:srgbClr val="00FF00"/>
                </a:solidFill>
              </a:rPr>
              <a:t>rational, justified belief.</a:t>
            </a:r>
          </a:p>
          <a:p>
            <a:pPr>
              <a:buFontTx/>
              <a:buNone/>
            </a:pPr>
            <a:endParaRPr lang="en-US" dirty="0">
              <a:solidFill>
                <a:srgbClr val="00FF00"/>
              </a:solidFill>
            </a:endParaRPr>
          </a:p>
          <a:p>
            <a:pPr>
              <a:buFontTx/>
              <a:buNone/>
            </a:pPr>
            <a:r>
              <a:rPr lang="en-US" dirty="0">
                <a:solidFill>
                  <a:srgbClr val="00FF00"/>
                </a:solidFill>
              </a:rPr>
              <a:t>			Rational: Does it makes sense? </a:t>
            </a:r>
          </a:p>
          <a:p>
            <a:pPr>
              <a:buFontTx/>
              <a:buNone/>
            </a:pPr>
            <a:r>
              <a:rPr lang="en-US" dirty="0">
                <a:solidFill>
                  <a:srgbClr val="00FF00"/>
                </a:solidFill>
              </a:rPr>
              <a:t>			Justified: Can it be verified, proven?</a:t>
            </a:r>
          </a:p>
          <a:p>
            <a:pPr>
              <a:buFontTx/>
              <a:buNone/>
            </a:pPr>
            <a:r>
              <a:rPr lang="en-US" dirty="0">
                <a:solidFill>
                  <a:srgbClr val="00FF00"/>
                </a:solidFill>
              </a:rPr>
              <a:t>			Belief: Is it convincing?</a:t>
            </a:r>
          </a:p>
          <a:p>
            <a:pPr>
              <a:buFontTx/>
              <a:buNone/>
            </a:pPr>
            <a:endParaRPr lang="en-US" dirty="0">
              <a:solidFill>
                <a:srgbClr val="00FF00"/>
              </a:solidFill>
            </a:endParaRPr>
          </a:p>
          <a:p>
            <a:pPr algn="ctr">
              <a:buFontTx/>
              <a:buNone/>
            </a:pPr>
            <a:r>
              <a:rPr lang="en-US" dirty="0"/>
              <a:t>I.e. Knowledge = </a:t>
            </a:r>
            <a:r>
              <a:rPr lang="en-US" dirty="0">
                <a:solidFill>
                  <a:srgbClr val="00FF00"/>
                </a:solidFill>
              </a:rPr>
              <a:t>Logic </a:t>
            </a:r>
            <a:r>
              <a:rPr lang="en-US" dirty="0"/>
              <a:t>+</a:t>
            </a:r>
            <a:r>
              <a:rPr lang="en-US" dirty="0">
                <a:solidFill>
                  <a:srgbClr val="00FF00"/>
                </a:solidFill>
              </a:rPr>
              <a:t> Proof </a:t>
            </a:r>
            <a:r>
              <a:rPr lang="en-US" dirty="0"/>
              <a:t>+</a:t>
            </a:r>
            <a:r>
              <a:rPr lang="en-US" dirty="0">
                <a:solidFill>
                  <a:srgbClr val="00FF00"/>
                </a:solidFill>
              </a:rPr>
              <a:t> Faith</a:t>
            </a:r>
          </a:p>
          <a:p>
            <a:pPr lvl="1">
              <a:buFontTx/>
              <a:buNone/>
            </a:pPr>
            <a:endParaRPr lang="en-US" dirty="0"/>
          </a:p>
          <a:p>
            <a:pPr>
              <a:buFontTx/>
              <a:buNone/>
            </a:pPr>
            <a:endParaRPr lang="en-US" dirty="0"/>
          </a:p>
          <a:p>
            <a:pPr>
              <a:buFontTx/>
              <a:buNone/>
            </a:pPr>
            <a:endParaRPr lang="en-US" dirty="0"/>
          </a:p>
        </p:txBody>
      </p:sp>
    </p:spTree>
    <p:extLst>
      <p:ext uri="{BB962C8B-B14F-4D97-AF65-F5344CB8AC3E}">
        <p14:creationId xmlns:p14="http://schemas.microsoft.com/office/powerpoint/2010/main" val="10453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765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765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654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765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p:txBody>
          <a:bodyPr/>
          <a:lstStyle/>
          <a:p>
            <a:r>
              <a:rPr lang="en-US"/>
              <a:t>Knowledge and Faith</a:t>
            </a:r>
          </a:p>
        </p:txBody>
      </p:sp>
      <p:sp>
        <p:nvSpPr>
          <p:cNvPr id="887811" name="Rectangle 3"/>
          <p:cNvSpPr>
            <a:spLocks noGrp="1" noChangeArrowheads="1"/>
          </p:cNvSpPr>
          <p:nvPr>
            <p:ph idx="1"/>
          </p:nvPr>
        </p:nvSpPr>
        <p:spPr>
          <a:xfrm>
            <a:off x="0" y="1219200"/>
            <a:ext cx="9144000" cy="4442048"/>
          </a:xfrm>
        </p:spPr>
        <p:txBody>
          <a:bodyPr/>
          <a:lstStyle/>
          <a:p>
            <a:pPr>
              <a:buFontTx/>
              <a:buNone/>
            </a:pPr>
            <a:r>
              <a:rPr lang="en-US" dirty="0"/>
              <a:t>Knowledge:</a:t>
            </a:r>
          </a:p>
          <a:p>
            <a:pPr lvl="1">
              <a:buFontTx/>
              <a:buNone/>
            </a:pPr>
            <a:r>
              <a:rPr lang="en-US" dirty="0"/>
              <a:t>Rational: does it makes sense? </a:t>
            </a:r>
          </a:p>
          <a:p>
            <a:pPr lvl="1">
              <a:buFontTx/>
              <a:buNone/>
            </a:pPr>
            <a:r>
              <a:rPr lang="en-US" dirty="0"/>
              <a:t>Justified: Can it be verified?</a:t>
            </a:r>
          </a:p>
          <a:p>
            <a:pPr lvl="1">
              <a:buFontTx/>
              <a:buNone/>
            </a:pPr>
            <a:r>
              <a:rPr lang="en-US" dirty="0"/>
              <a:t>Belief: Is it convincing?</a:t>
            </a:r>
          </a:p>
          <a:p>
            <a:pPr lvl="1">
              <a:buFontTx/>
              <a:buNone/>
            </a:pPr>
            <a:endParaRPr lang="en-US" dirty="0"/>
          </a:p>
          <a:p>
            <a:pPr>
              <a:buFontTx/>
              <a:buNone/>
            </a:pPr>
            <a:r>
              <a:rPr lang="en-US" dirty="0"/>
              <a:t>An atheist (Dawkins) interviews an atheist-become-Christian (McGrath), drawing on books they both have written.</a:t>
            </a:r>
          </a:p>
          <a:p>
            <a:pPr>
              <a:buFontTx/>
              <a:buNone/>
            </a:pPr>
            <a:endParaRPr lang="en-US" dirty="0"/>
          </a:p>
          <a:p>
            <a:pPr algn="ctr">
              <a:buFontTx/>
              <a:buNone/>
            </a:pPr>
            <a:r>
              <a:rPr lang="en-US" sz="2400" dirty="0"/>
              <a:t>Tough stuff, but here’s a taste of how the arguing goes.</a:t>
            </a:r>
          </a:p>
        </p:txBody>
      </p:sp>
      <p:pic>
        <p:nvPicPr>
          <p:cNvPr id="8878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125" y="1219200"/>
            <a:ext cx="1412875" cy="175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78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1665288" cy="175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7943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Knowledge and Faith</a:t>
            </a:r>
          </a:p>
        </p:txBody>
      </p:sp>
      <p:sp>
        <p:nvSpPr>
          <p:cNvPr id="5" name="TextBox 4"/>
          <p:cNvSpPr txBox="1"/>
          <p:nvPr/>
        </p:nvSpPr>
        <p:spPr>
          <a:xfrm>
            <a:off x="5037712" y="6066527"/>
            <a:ext cx="3789243" cy="461665"/>
          </a:xfrm>
          <a:prstGeom prst="rect">
            <a:avLst/>
          </a:prstGeom>
          <a:noFill/>
        </p:spPr>
        <p:txBody>
          <a:bodyPr wrap="none" rtlCol="0">
            <a:spAutoFit/>
          </a:bodyPr>
          <a:lstStyle/>
          <a:p>
            <a:r>
              <a:rPr lang="en-CA" dirty="0"/>
              <a:t>Watch 3 – 7.5 minutes of this</a:t>
            </a:r>
          </a:p>
        </p:txBody>
      </p:sp>
      <p:pic>
        <p:nvPicPr>
          <p:cNvPr id="3" name="Sequence 01_1">
            <a:hlinkClick r:id="" action="ppaction://media"/>
            <a:extLst>
              <a:ext uri="{FF2B5EF4-FFF2-40B4-BE49-F238E27FC236}">
                <a16:creationId xmlns:a16="http://schemas.microsoft.com/office/drawing/2014/main" id="{53270D08-4CC3-0AE6-1406-19C66EE9082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71600" y="908720"/>
            <a:ext cx="7614183" cy="5710637"/>
          </a:xfrm>
          <a:prstGeom prst="rect">
            <a:avLst/>
          </a:prstGeom>
        </p:spPr>
      </p:pic>
    </p:spTree>
    <p:extLst>
      <p:ext uri="{BB962C8B-B14F-4D97-AF65-F5344CB8AC3E}">
        <p14:creationId xmlns:p14="http://schemas.microsoft.com/office/powerpoint/2010/main" val="128420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0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p:txBody>
          <a:bodyPr/>
          <a:lstStyle/>
          <a:p>
            <a:r>
              <a:rPr lang="en-US"/>
              <a:t>Knowledge and Faith</a:t>
            </a:r>
          </a:p>
        </p:txBody>
      </p:sp>
      <p:sp>
        <p:nvSpPr>
          <p:cNvPr id="887811" name="Rectangle 3"/>
          <p:cNvSpPr>
            <a:spLocks noGrp="1" noChangeArrowheads="1"/>
          </p:cNvSpPr>
          <p:nvPr>
            <p:ph idx="1"/>
          </p:nvPr>
        </p:nvSpPr>
        <p:spPr/>
        <p:txBody>
          <a:bodyPr/>
          <a:lstStyle/>
          <a:p>
            <a:pPr>
              <a:buFontTx/>
              <a:buNone/>
            </a:pPr>
            <a:r>
              <a:rPr lang="en-US" dirty="0"/>
              <a:t>Knowledge:</a:t>
            </a:r>
          </a:p>
          <a:p>
            <a:pPr lvl="1">
              <a:buFontTx/>
              <a:buNone/>
            </a:pPr>
            <a:r>
              <a:rPr lang="en-US" dirty="0"/>
              <a:t>Rational: does it makes sense? </a:t>
            </a:r>
          </a:p>
          <a:p>
            <a:pPr lvl="1">
              <a:buFontTx/>
              <a:buNone/>
            </a:pPr>
            <a:r>
              <a:rPr lang="en-US" dirty="0"/>
              <a:t>Justified: Can it be verified?</a:t>
            </a:r>
          </a:p>
          <a:p>
            <a:pPr lvl="1">
              <a:buFontTx/>
              <a:buNone/>
            </a:pPr>
            <a:r>
              <a:rPr lang="en-US" dirty="0"/>
              <a:t>Belief: Is it convincing?</a:t>
            </a:r>
          </a:p>
          <a:p>
            <a:pPr lvl="1">
              <a:buFontTx/>
              <a:buNone/>
            </a:pPr>
            <a:endParaRPr lang="en-US" dirty="0"/>
          </a:p>
          <a:p>
            <a:pPr>
              <a:buFontTx/>
              <a:buNone/>
            </a:pPr>
            <a:r>
              <a:rPr lang="en-US" dirty="0"/>
              <a:t>Philosophy: focuses on ‘rational’, 	    	 yes/no</a:t>
            </a:r>
          </a:p>
          <a:p>
            <a:pPr>
              <a:buFontTx/>
              <a:buNone/>
            </a:pPr>
            <a:r>
              <a:rPr lang="en-US" dirty="0"/>
              <a:t>Science: focuses on ‘justified’, 	    		 yes/no</a:t>
            </a:r>
          </a:p>
          <a:p>
            <a:pPr>
              <a:buFontTx/>
              <a:buNone/>
            </a:pPr>
            <a:r>
              <a:rPr lang="en-US" dirty="0" err="1"/>
              <a:t>Presuppositional</a:t>
            </a:r>
            <a:r>
              <a:rPr lang="en-US" dirty="0"/>
              <a:t>: focuses on </a:t>
            </a:r>
          </a:p>
          <a:p>
            <a:pPr>
              <a:buFontTx/>
              <a:buNone/>
            </a:pPr>
            <a:r>
              <a:rPr lang="en-US" dirty="0"/>
              <a:t>		‘rational’ &amp; ‘belief’, 		     likely or unlikely</a:t>
            </a:r>
          </a:p>
          <a:p>
            <a:pPr>
              <a:buFontTx/>
              <a:buNone/>
            </a:pPr>
            <a:r>
              <a:rPr lang="en-US" dirty="0"/>
              <a:t>Faith: focuses on </a:t>
            </a:r>
          </a:p>
          <a:p>
            <a:pPr>
              <a:buFontTx/>
              <a:buNone/>
            </a:pPr>
            <a:r>
              <a:rPr lang="en-US" dirty="0"/>
              <a:t>		‘justified’ &amp; ‘belief’, 		    	 yes/no</a:t>
            </a:r>
          </a:p>
          <a:p>
            <a:pPr>
              <a:buFontTx/>
              <a:buNone/>
            </a:pPr>
            <a:endParaRPr lang="en-US" dirty="0"/>
          </a:p>
        </p:txBody>
      </p:sp>
      <p:pic>
        <p:nvPicPr>
          <p:cNvPr id="88781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1125" y="1219200"/>
            <a:ext cx="1412875" cy="175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78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219200"/>
            <a:ext cx="1665288" cy="175260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Connector 2"/>
          <p:cNvCxnSpPr/>
          <p:nvPr/>
        </p:nvCxnSpPr>
        <p:spPr bwMode="auto">
          <a:xfrm>
            <a:off x="5652120" y="3356992"/>
            <a:ext cx="0" cy="3384376"/>
          </a:xfrm>
          <a:prstGeom prst="line">
            <a:avLst/>
          </a:prstGeom>
          <a:solidFill>
            <a:schemeClr val="tx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a:stCxn id="887811" idx="1"/>
          </p:cNvCxnSpPr>
          <p:nvPr/>
        </p:nvCxnSpPr>
        <p:spPr bwMode="auto">
          <a:xfrm flipV="1">
            <a:off x="0" y="4005064"/>
            <a:ext cx="9036496" cy="33536"/>
          </a:xfrm>
          <a:prstGeom prst="line">
            <a:avLst/>
          </a:prstGeom>
          <a:solidFill>
            <a:schemeClr val="tx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flipV="1">
            <a:off x="5273" y="3356992"/>
            <a:ext cx="9036496" cy="33536"/>
          </a:xfrm>
          <a:prstGeom prst="line">
            <a:avLst/>
          </a:prstGeom>
          <a:solidFill>
            <a:schemeClr val="tx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Connector 12"/>
          <p:cNvCxnSpPr/>
          <p:nvPr/>
        </p:nvCxnSpPr>
        <p:spPr bwMode="auto">
          <a:xfrm flipV="1">
            <a:off x="24381" y="4509120"/>
            <a:ext cx="9036496" cy="33536"/>
          </a:xfrm>
          <a:prstGeom prst="line">
            <a:avLst/>
          </a:prstGeom>
          <a:solidFill>
            <a:schemeClr val="tx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Connector 13"/>
          <p:cNvCxnSpPr/>
          <p:nvPr/>
        </p:nvCxnSpPr>
        <p:spPr bwMode="auto">
          <a:xfrm flipV="1">
            <a:off x="24381" y="5517232"/>
            <a:ext cx="9036496" cy="33536"/>
          </a:xfrm>
          <a:prstGeom prst="line">
            <a:avLst/>
          </a:prstGeom>
          <a:solidFill>
            <a:schemeClr val="tx1"/>
          </a:solidFill>
          <a:ln w="38100"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08309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51A2393E">
            <a:hlinkClick r:id="" action="ppaction://media"/>
            <a:extLst>
              <a:ext uri="{FF2B5EF4-FFF2-40B4-BE49-F238E27FC236}">
                <a16:creationId xmlns:a16="http://schemas.microsoft.com/office/drawing/2014/main" id="{AF312DDB-9208-4924-BCCD-DEA153710F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123728" y="5845636"/>
            <a:ext cx="609600" cy="609600"/>
          </a:xfrm>
          <a:prstGeom prst="rect">
            <a:avLst/>
          </a:prstGeom>
        </p:spPr>
      </p:pic>
      <p:pic>
        <p:nvPicPr>
          <p:cNvPr id="2" name="825E186D">
            <a:hlinkClick r:id="" action="ppaction://media"/>
            <a:extLst>
              <a:ext uri="{FF2B5EF4-FFF2-40B4-BE49-F238E27FC236}">
                <a16:creationId xmlns:a16="http://schemas.microsoft.com/office/drawing/2014/main" id="{C97C9C0D-E0B3-4E1C-8C55-49B0D0CFF170}"/>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123728" y="4674019"/>
            <a:ext cx="609600" cy="609600"/>
          </a:xfrm>
          <a:prstGeom prst="rect">
            <a:avLst/>
          </a:prstGeom>
        </p:spPr>
      </p:pic>
      <p:pic>
        <p:nvPicPr>
          <p:cNvPr id="880642" name="Picture 1026" descr="G:\Backup - juni 2009\Catechism\Pictures\Vragie.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00" y="4038600"/>
            <a:ext cx="2514600" cy="2419350"/>
          </a:xfrm>
          <a:prstGeom prst="rect">
            <a:avLst/>
          </a:prstGeom>
          <a:noFill/>
          <a:extLst>
            <a:ext uri="{909E8E84-426E-40DD-AFC4-6F175D3DCCD1}">
              <a14:hiddenFill xmlns:a14="http://schemas.microsoft.com/office/drawing/2010/main">
                <a:solidFill>
                  <a:srgbClr val="FFFFFF"/>
                </a:solidFill>
              </a14:hiddenFill>
            </a:ext>
          </a:extLst>
        </p:spPr>
      </p:pic>
      <p:sp>
        <p:nvSpPr>
          <p:cNvPr id="880643" name="AutoShape 1027"/>
          <p:cNvSpPr>
            <a:spLocks noChangeArrowheads="1"/>
          </p:cNvSpPr>
          <p:nvPr/>
        </p:nvSpPr>
        <p:spPr bwMode="auto">
          <a:xfrm>
            <a:off x="304800" y="2401778"/>
            <a:ext cx="4549825" cy="1341656"/>
          </a:xfrm>
          <a:prstGeom prst="wedgeEllipseCallout">
            <a:avLst>
              <a:gd name="adj1" fmla="val -20308"/>
              <a:gd name="adj2" fmla="val 157356"/>
            </a:avLst>
          </a:prstGeom>
          <a:solidFill>
            <a:schemeClr val="tx1"/>
          </a:solidFill>
          <a:ln w="2540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US" sz="2800" dirty="0">
                <a:latin typeface="Comic Sans MS" pitchFamily="66" charset="0"/>
              </a:rPr>
              <a:t>So,  </a:t>
            </a:r>
            <a:r>
              <a:rPr lang="en-US" sz="2800" i="1" dirty="0">
                <a:latin typeface="Comic Sans MS" pitchFamily="66" charset="0"/>
              </a:rPr>
              <a:t>can</a:t>
            </a:r>
            <a:r>
              <a:rPr lang="en-US" sz="2800" dirty="0">
                <a:latin typeface="Comic Sans MS" pitchFamily="66" charset="0"/>
              </a:rPr>
              <a:t> I prove that God exists?</a:t>
            </a:r>
            <a:endParaRPr lang="en-US" sz="4400" dirty="0"/>
          </a:p>
        </p:txBody>
      </p:sp>
      <p:pic>
        <p:nvPicPr>
          <p:cNvPr id="880644" name="Picture 1028" descr="G:\Backup - juni 2009\Catechism\Pictures\Roepi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4419600"/>
            <a:ext cx="1460500" cy="2286000"/>
          </a:xfrm>
          <a:prstGeom prst="rect">
            <a:avLst/>
          </a:prstGeom>
          <a:noFill/>
          <a:extLst>
            <a:ext uri="{909E8E84-426E-40DD-AFC4-6F175D3DCCD1}">
              <a14:hiddenFill xmlns:a14="http://schemas.microsoft.com/office/drawing/2010/main">
                <a:solidFill>
                  <a:srgbClr val="FFFFFF"/>
                </a:solidFill>
              </a14:hiddenFill>
            </a:ext>
          </a:extLst>
        </p:spPr>
      </p:pic>
      <p:sp>
        <p:nvSpPr>
          <p:cNvPr id="880645" name="AutoShape 1029"/>
          <p:cNvSpPr>
            <a:spLocks noChangeArrowheads="1"/>
          </p:cNvSpPr>
          <p:nvPr/>
        </p:nvSpPr>
        <p:spPr bwMode="auto">
          <a:xfrm>
            <a:off x="3563888" y="142488"/>
            <a:ext cx="5427712" cy="2553474"/>
          </a:xfrm>
          <a:prstGeom prst="wedgeEllipseCallout">
            <a:avLst>
              <a:gd name="adj1" fmla="val 25084"/>
              <a:gd name="adj2" fmla="val 126401"/>
            </a:avLst>
          </a:prstGeom>
          <a:solidFill>
            <a:schemeClr val="bg1"/>
          </a:solidFill>
          <a:ln w="25400">
            <a:solidFill>
              <a:schemeClr val="tx1"/>
            </a:solidFill>
            <a:miter lim="800000"/>
            <a:headEnd/>
            <a:tailEnd/>
          </a:ln>
          <a:effectLst/>
        </p:spPr>
        <p:txBody>
          <a:bodyPr wrap="square" anchor="ctr">
            <a:spAutoFit/>
          </a:bodyPr>
          <a:lstStyle/>
          <a:p>
            <a:r>
              <a:rPr lang="en-US" sz="2800" dirty="0">
                <a:solidFill>
                  <a:srgbClr val="00FF00"/>
                </a:solidFill>
                <a:latin typeface="Comic Sans MS" pitchFamily="66" charset="0"/>
              </a:rPr>
              <a:t>Prove? No.</a:t>
            </a:r>
          </a:p>
          <a:p>
            <a:r>
              <a:rPr lang="en-US" sz="2800" dirty="0">
                <a:solidFill>
                  <a:srgbClr val="00FF00"/>
                </a:solidFill>
                <a:latin typeface="Comic Sans MS" pitchFamily="66" charset="0"/>
              </a:rPr>
              <a:t>But you do </a:t>
            </a:r>
            <a:r>
              <a:rPr lang="en-US" sz="2800" i="1" dirty="0">
                <a:solidFill>
                  <a:srgbClr val="00FF00"/>
                </a:solidFill>
                <a:latin typeface="Comic Sans MS" pitchFamily="66" charset="0"/>
              </a:rPr>
              <a:t>know</a:t>
            </a:r>
            <a:r>
              <a:rPr lang="en-US" sz="2800" dirty="0">
                <a:solidFill>
                  <a:srgbClr val="00FF00"/>
                </a:solidFill>
                <a:latin typeface="Comic Sans MS" pitchFamily="66" charset="0"/>
              </a:rPr>
              <a:t> it.</a:t>
            </a:r>
          </a:p>
          <a:p>
            <a:r>
              <a:rPr lang="en-US" sz="2800" dirty="0">
                <a:solidFill>
                  <a:srgbClr val="00FF00"/>
                </a:solidFill>
                <a:latin typeface="Comic Sans MS" pitchFamily="66" charset="0"/>
              </a:rPr>
              <a:t>For God has spoken and you’ve heard Him.</a:t>
            </a:r>
            <a:endParaRPr lang="en-US" sz="4400" dirty="0">
              <a:solidFill>
                <a:srgbClr val="00FF00"/>
              </a:solidFill>
            </a:endParaRPr>
          </a:p>
        </p:txBody>
      </p:sp>
    </p:spTree>
    <p:extLst>
      <p:ext uri="{BB962C8B-B14F-4D97-AF65-F5344CB8AC3E}">
        <p14:creationId xmlns:p14="http://schemas.microsoft.com/office/powerpoint/2010/main" val="6737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iterate type="lt">
                                    <p:tmAbs val="110"/>
                                  </p:iterate>
                                  <p:childTnLst>
                                    <p:set>
                                      <p:cBhvr>
                                        <p:cTn id="6" dur="1" fill="hold">
                                          <p:stCondLst>
                                            <p:cond delay="0"/>
                                          </p:stCondLst>
                                        </p:cTn>
                                        <p:tgtEl>
                                          <p:spTgt spid="880643"/>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3403"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9"/>
                                          </p:stCondLst>
                                        </p:cTn>
                                        <p:tgtEl>
                                          <p:spTgt spid="880644"/>
                                        </p:tgtEl>
                                        <p:attrNameLst>
                                          <p:attrName>style.visibility</p:attrName>
                                        </p:attrNameLst>
                                      </p:cBhvr>
                                      <p:to>
                                        <p:strVal val="visible"/>
                                      </p:to>
                                    </p:set>
                                  </p:childTnLst>
                                </p:cTn>
                              </p:par>
                              <p:par>
                                <p:cTn id="13" presetID="1" presetClass="entr" presetSubtype="0" fill="hold" grpId="0" nodeType="withEffect">
                                  <p:stCondLst>
                                    <p:cond delay="250"/>
                                  </p:stCondLst>
                                  <p:iterate type="lt">
                                    <p:tmAbs val="120"/>
                                  </p:iterate>
                                  <p:childTnLst>
                                    <p:set>
                                      <p:cBhvr>
                                        <p:cTn id="14" dur="1" fill="hold">
                                          <p:stCondLst>
                                            <p:cond delay="499"/>
                                          </p:stCondLst>
                                        </p:cTn>
                                        <p:tgtEl>
                                          <p:spTgt spid="880645"/>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74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audio>
              <p:cMediaNode vol="80000">
                <p:cTn id="18" fill="hold" display="0">
                  <p:stCondLst>
                    <p:cond delay="indefinite"/>
                  </p:stCondLst>
                  <p:endCondLst>
                    <p:cond evt="onStopAudio" delay="0">
                      <p:tgtEl>
                        <p:sldTgt/>
                      </p:tgtEl>
                    </p:cond>
                  </p:endCondLst>
                </p:cTn>
                <p:tgtEl>
                  <p:spTgt spid="3"/>
                </p:tgtEl>
              </p:cMediaNode>
            </p:audio>
          </p:childTnLst>
        </p:cTn>
      </p:par>
    </p:tnLst>
    <p:bldLst>
      <p:bldP spid="880643" grpId="0" animBg="1"/>
      <p:bldP spid="880645" grpId="0" animBg="1" autoUpdateAnimBg="0"/>
    </p:bldLst>
  </p:timing>
</p:sld>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10475</TotalTime>
  <Words>914</Words>
  <Application>Microsoft Office PowerPoint</Application>
  <PresentationFormat>On-screen Show (4:3)</PresentationFormat>
  <Paragraphs>95</Paragraphs>
  <Slides>15</Slides>
  <Notes>15</Notes>
  <HiddenSlides>0</HiddenSlides>
  <MMClips>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Comic Sans MS</vt:lpstr>
      <vt:lpstr>Times New Roman</vt:lpstr>
      <vt:lpstr>1_Office Theme</vt:lpstr>
      <vt:lpstr>Catechism  </vt:lpstr>
      <vt:lpstr>Psalm 115:2</vt:lpstr>
      <vt:lpstr>Proving the existence of God</vt:lpstr>
      <vt:lpstr>PowerPoint Presentation</vt:lpstr>
      <vt:lpstr>Knowledge and Faith</vt:lpstr>
      <vt:lpstr>Knowledge and Faith</vt:lpstr>
      <vt:lpstr>Knowledge and Faith</vt:lpstr>
      <vt:lpstr>Knowledge and Faith</vt:lpstr>
      <vt:lpstr>PowerPoint Presentation</vt:lpstr>
      <vt:lpstr>Belgic Confession 1 &amp; 2</vt:lpstr>
      <vt:lpstr>In summary</vt:lpstr>
      <vt:lpstr>PowerPoint Presentation</vt:lpstr>
      <vt:lpstr>An e-mail – summer 2012</vt:lpstr>
      <vt:lpstr>Rev. Janssen’s response</vt:lpstr>
      <vt:lpstr>The place of proofs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273</cp:revision>
  <cp:lastPrinted>2016-09-01T00:01:43Z</cp:lastPrinted>
  <dcterms:created xsi:type="dcterms:W3CDTF">2008-08-14T09:20:46Z</dcterms:created>
  <dcterms:modified xsi:type="dcterms:W3CDTF">2023-09-26T20:20:17Z</dcterms:modified>
</cp:coreProperties>
</file>