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71" r:id="rId2"/>
    <p:sldId id="1063" r:id="rId3"/>
    <p:sldId id="1064" r:id="rId4"/>
    <p:sldId id="1044" r:id="rId5"/>
    <p:sldId id="1050" r:id="rId6"/>
    <p:sldId id="1065" r:id="rId7"/>
    <p:sldId id="1049" r:id="rId8"/>
    <p:sldId id="1071" r:id="rId9"/>
    <p:sldId id="1066" r:id="rId10"/>
    <p:sldId id="1047" r:id="rId11"/>
    <p:sldId id="1067" r:id="rId12"/>
    <p:sldId id="1070" r:id="rId13"/>
    <p:sldId id="1062" r:id="rId14"/>
    <p:sldId id="1061" r:id="rId15"/>
    <p:sldId id="1056" r:id="rId16"/>
    <p:sldId id="1058" r:id="rId17"/>
    <p:sldId id="1068" r:id="rId18"/>
    <p:sldId id="1060" r:id="rId19"/>
    <p:sldId id="1069" r:id="rId20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D50F60-3AAB-44D4-BC3C-8C1BE99250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145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335B24D-5DB5-437A-8F30-9E0C806208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60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CD3C2-3887-4239-86A0-7AECA382273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406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0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2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6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6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4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8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8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7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24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02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24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7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1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46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1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74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1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0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69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153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 dirty="0"/>
              <a:t>Catechism </a:t>
            </a:r>
            <a:br>
              <a:rPr lang="en-GB" altLang="en-US" sz="4000" dirty="0"/>
            </a:br>
            <a:r>
              <a:rPr lang="en-GB" altLang="en-US" sz="4000" dirty="0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Lesson 6 – </a:t>
            </a:r>
            <a:r>
              <a:rPr lang="en-GB" altLang="en-US" sz="2800"/>
              <a:t>LD 5a</a:t>
            </a:r>
            <a:endParaRPr lang="en-GB" altLang="en-US" sz="2800" dirty="0"/>
          </a:p>
          <a:p>
            <a:r>
              <a:rPr lang="en-GB" altLang="en-US" sz="2800" dirty="0"/>
              <a:t>Atonement … Not Simple!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Q. Can we by ourselves make this payment?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Certainly not.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On the contrary, we daily increase our debt.</a:t>
            </a:r>
          </a:p>
        </p:txBody>
      </p:sp>
      <p:pic>
        <p:nvPicPr>
          <p:cNvPr id="4" name="Picture 7" descr="http://www.sambell.us/wp-content/uploads/2011/11/holiday-debt-300x300.jpg">
            <a:extLst>
              <a:ext uri="{FF2B5EF4-FFF2-40B4-BE49-F238E27FC236}">
                <a16:creationId xmlns:a16="http://schemas.microsoft.com/office/drawing/2014/main" id="{4AD09F99-F211-41B5-83C8-FDD492A7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Atonement by another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In the Old Testament: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When someone had sinned, a sin offering had to be brought. </a:t>
            </a:r>
          </a:p>
          <a:p>
            <a:pPr>
              <a:buFontTx/>
              <a:buNone/>
            </a:pPr>
            <a:r>
              <a:rPr lang="en-GB" dirty="0"/>
              <a:t>And once a year, the Day of Atonement would be celebrated, to atone for all the sins of Israel.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In the Old Testament </a:t>
            </a:r>
            <a:r>
              <a:rPr lang="en-GB" dirty="0">
                <a:solidFill>
                  <a:srgbClr val="00FF00"/>
                </a:solidFill>
              </a:rPr>
              <a:t>blood was to flow for the sins of the people. For the wages of sin is death, and life is in the blood.</a:t>
            </a:r>
            <a:endParaRPr lang="en-GB" dirty="0"/>
          </a:p>
        </p:txBody>
      </p:sp>
      <p:sp>
        <p:nvSpPr>
          <p:cNvPr id="92774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Exchange</a:t>
            </a:r>
          </a:p>
        </p:txBody>
      </p:sp>
      <p:pic>
        <p:nvPicPr>
          <p:cNvPr id="5" name="1-6-12 cc">
            <a:hlinkClick r:id="" action="ppaction://media"/>
            <a:extLst>
              <a:ext uri="{FF2B5EF4-FFF2-40B4-BE49-F238E27FC236}">
                <a16:creationId xmlns:a16="http://schemas.microsoft.com/office/drawing/2014/main" id="{4C148B1D-0F60-689F-4DC1-0EE6A3D2682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6171" y="2060848"/>
            <a:ext cx="5131657" cy="2533756"/>
          </a:xfrm>
        </p:spPr>
      </p:pic>
    </p:spTree>
    <p:extLst>
      <p:ext uri="{BB962C8B-B14F-4D97-AF65-F5344CB8AC3E}">
        <p14:creationId xmlns:p14="http://schemas.microsoft.com/office/powerpoint/2010/main" val="24097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Leviticus 4:27-31</a:t>
            </a:r>
          </a:p>
        </p:txBody>
      </p:sp>
      <p:pic>
        <p:nvPicPr>
          <p:cNvPr id="939011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012" name="Picture 4" descr="C:\Documents and Settings\Karlo Janssen\Mijn documenten\Mijn afbeeldingen\2010-10-14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819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013" name="Picture 5" descr="C:\Documents and Settings\Karlo Janssen\Mijn documenten\Mijn afbeeldingen\2010-10-14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28194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014" name="Picture 6" descr="C:\Documents and Settings\Karlo Janssen\Mijn documenten\Mijn afbeeldingen\2010-10-14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32275"/>
            <a:ext cx="27432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015" name="Picture 7" descr="C:\Documents and Settings\Karlo Janssen\Mijn documenten\Mijn afbeeldingen\2010-10-14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2113"/>
            <a:ext cx="2743200" cy="26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Leviticus 4:27-31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1. A female goat without blemish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2. The payment for sin must itself be perfect.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3. The sins of the sinner are transferred to the goat.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4. Blood.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5. The fat.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In those days, the fat of an animal was considered the greatest delicacy. Thus the </a:t>
            </a:r>
            <a:r>
              <a:rPr lang="en-GB" altLang="en-US" i="1" dirty="0">
                <a:solidFill>
                  <a:srgbClr val="00FF00"/>
                </a:solidFill>
              </a:rPr>
              <a:t>best</a:t>
            </a:r>
            <a:r>
              <a:rPr lang="en-GB" altLang="en-US" dirty="0">
                <a:solidFill>
                  <a:srgbClr val="00FF00"/>
                </a:solidFill>
              </a:rPr>
              <a:t> part of the animal is for the LORD to have.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sz="2400" dirty="0"/>
              <a:t>Note: The remainder was burnt on the dump outside Jerusalem. This dump was in the Valley of </a:t>
            </a:r>
            <a:r>
              <a:rPr lang="en-GB" altLang="en-US" sz="2400" dirty="0" err="1"/>
              <a:t>Hinnom</a:t>
            </a:r>
            <a:r>
              <a:rPr lang="en-GB" altLang="en-US" sz="2400" dirty="0"/>
              <a:t>, in Greek: </a:t>
            </a:r>
            <a:r>
              <a:rPr lang="en-GB" altLang="en-US" sz="2400" dirty="0" err="1"/>
              <a:t>Gehenna</a:t>
            </a:r>
            <a:r>
              <a:rPr lang="en-GB" altLang="en-US" sz="2400" dirty="0"/>
              <a:t>. It became the symbol for Hell.</a:t>
            </a:r>
          </a:p>
        </p:txBody>
      </p:sp>
      <p:pic>
        <p:nvPicPr>
          <p:cNvPr id="937988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Good enough?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sacrifice of an animal </a:t>
            </a:r>
            <a:r>
              <a:rPr lang="en-GB" altLang="en-US" dirty="0">
                <a:solidFill>
                  <a:srgbClr val="00FF00"/>
                </a:solidFill>
              </a:rPr>
              <a:t>is symbolic for paying the penalty but does not actually pay the penalty.</a:t>
            </a:r>
          </a:p>
          <a:p>
            <a:pPr>
              <a:buFontTx/>
              <a:buNone/>
            </a:pPr>
            <a:r>
              <a:rPr lang="en-GB" altLang="en-US" dirty="0"/>
              <a:t>For note:</a:t>
            </a:r>
          </a:p>
          <a:p>
            <a:pPr lvl="1">
              <a:buFontTx/>
              <a:buNone/>
            </a:pPr>
            <a:r>
              <a:rPr lang="en-GB" altLang="en-US" dirty="0"/>
              <a:t>1. </a:t>
            </a:r>
            <a:r>
              <a:rPr lang="en-GB" altLang="en-US" i="1" dirty="0">
                <a:solidFill>
                  <a:srgbClr val="00FF00"/>
                </a:solidFill>
              </a:rPr>
              <a:t>Man </a:t>
            </a:r>
            <a:r>
              <a:rPr lang="en-GB" altLang="en-US" dirty="0">
                <a:solidFill>
                  <a:srgbClr val="00FF00"/>
                </a:solidFill>
              </a:rPr>
              <a:t>sinned, thus </a:t>
            </a:r>
            <a:r>
              <a:rPr lang="en-GB" altLang="en-US" i="1" dirty="0">
                <a:solidFill>
                  <a:srgbClr val="00FF00"/>
                </a:solidFill>
              </a:rPr>
              <a:t>man </a:t>
            </a:r>
            <a:r>
              <a:rPr lang="en-GB" altLang="en-US" dirty="0">
                <a:solidFill>
                  <a:srgbClr val="00FF00"/>
                </a:solidFill>
              </a:rPr>
              <a:t>should pay.</a:t>
            </a:r>
          </a:p>
          <a:p>
            <a:pPr lvl="1">
              <a:buFontTx/>
              <a:buNone/>
            </a:pPr>
            <a:r>
              <a:rPr lang="en-GB" altLang="en-US" dirty="0"/>
              <a:t>2. </a:t>
            </a:r>
            <a:r>
              <a:rPr lang="en-GB" altLang="en-US" dirty="0">
                <a:solidFill>
                  <a:srgbClr val="00FF00"/>
                </a:solidFill>
              </a:rPr>
              <a:t>No mere creature can die eternally.</a:t>
            </a:r>
          </a:p>
        </p:txBody>
      </p:sp>
      <p:sp>
        <p:nvSpPr>
          <p:cNvPr id="932868" name="AutoShape 4"/>
          <p:cNvSpPr>
            <a:spLocks noChangeArrowheads="1"/>
          </p:cNvSpPr>
          <p:nvPr/>
        </p:nvSpPr>
        <p:spPr bwMode="auto">
          <a:xfrm>
            <a:off x="158750" y="4428837"/>
            <a:ext cx="882650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But in these sacrifices there is a reminder of sins every year. For it is </a:t>
            </a:r>
            <a:r>
              <a:rPr lang="en-US" altLang="en-US" b="1" i="1" u="sng" dirty="0"/>
              <a:t>impossible</a:t>
            </a:r>
            <a:r>
              <a:rPr lang="en-US" altLang="en-US" i="1" dirty="0"/>
              <a:t> for the blood of bulls and goats to take away sins.</a:t>
            </a:r>
          </a:p>
          <a:p>
            <a:pPr algn="r"/>
            <a:r>
              <a:rPr lang="en-US" altLang="en-US" dirty="0"/>
              <a:t>Hebrews 10:3-4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93286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2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2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Q. Can any mere creature pay for us?</a:t>
            </a:r>
          </a:p>
          <a:p>
            <a:pPr>
              <a:buFontTx/>
              <a:buNone/>
            </a:pPr>
            <a:endParaRPr lang="en-GB" altLang="en-US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A. No.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In the first place,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	God will not punish another creature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	for the sin which man has committed.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Furthermore,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	no mere creature can sustain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	    the burden of God’s eternal wrath against sin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 	    and deliver others from it.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Ravine</a:t>
            </a:r>
          </a:p>
        </p:txBody>
      </p:sp>
      <p:sp>
        <p:nvSpPr>
          <p:cNvPr id="939011" name="Rectangle 3"/>
          <p:cNvSpPr>
            <a:spLocks noChangeArrowheads="1"/>
          </p:cNvSpPr>
          <p:nvPr/>
        </p:nvSpPr>
        <p:spPr bwMode="auto">
          <a:xfrm>
            <a:off x="609600" y="2667000"/>
            <a:ext cx="2743200" cy="3962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39012" name="Text Box 4"/>
          <p:cNvSpPr txBox="1">
            <a:spLocks noChangeArrowheads="1"/>
          </p:cNvSpPr>
          <p:nvPr/>
        </p:nvSpPr>
        <p:spPr bwMode="auto">
          <a:xfrm>
            <a:off x="1524000" y="4298950"/>
            <a:ext cx="105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4000">
                <a:solidFill>
                  <a:srgbClr val="000000"/>
                </a:solidFill>
              </a:rPr>
              <a:t>God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939013" name="Rectangle 5"/>
          <p:cNvSpPr>
            <a:spLocks noChangeArrowheads="1"/>
          </p:cNvSpPr>
          <p:nvPr/>
        </p:nvSpPr>
        <p:spPr bwMode="auto">
          <a:xfrm>
            <a:off x="6248400" y="2667000"/>
            <a:ext cx="2590800" cy="39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7493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4000"/>
              <a:t>Us</a:t>
            </a:r>
            <a:endParaRPr lang="nl-NL"/>
          </a:p>
        </p:txBody>
      </p:sp>
      <p:sp>
        <p:nvSpPr>
          <p:cNvPr id="939015" name="Text Box 7"/>
          <p:cNvSpPr txBox="1">
            <a:spLocks noChangeArrowheads="1"/>
          </p:cNvSpPr>
          <p:nvPr/>
        </p:nvSpPr>
        <p:spPr bwMode="auto">
          <a:xfrm rot="20097007">
            <a:off x="4178816" y="2230593"/>
            <a:ext cx="339566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3200" dirty="0"/>
              <a:t>Sacrifice, yourself</a:t>
            </a:r>
            <a:endParaRPr lang="nl-NL" dirty="0"/>
          </a:p>
        </p:txBody>
      </p:sp>
      <p:sp>
        <p:nvSpPr>
          <p:cNvPr id="939016" name="Text Box 8"/>
          <p:cNvSpPr txBox="1">
            <a:spLocks noChangeArrowheads="1"/>
          </p:cNvSpPr>
          <p:nvPr/>
        </p:nvSpPr>
        <p:spPr bwMode="auto">
          <a:xfrm>
            <a:off x="4343400" y="4419600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3200" b="1">
                <a:solidFill>
                  <a:srgbClr val="FF0000"/>
                </a:solidFill>
              </a:rPr>
              <a:t>sin</a:t>
            </a:r>
            <a:endParaRPr lang="nl-NL">
              <a:solidFill>
                <a:schemeClr val="tx1"/>
              </a:solidFill>
            </a:endParaRPr>
          </a:p>
        </p:txBody>
      </p:sp>
      <p:pic>
        <p:nvPicPr>
          <p:cNvPr id="939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78513"/>
            <a:ext cx="1817688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7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 summary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To be saved we need</a:t>
            </a:r>
          </a:p>
          <a:p>
            <a:pPr>
              <a:buFontTx/>
              <a:buNone/>
            </a:pPr>
            <a:r>
              <a:rPr lang="en-GB" altLang="en-US" dirty="0"/>
              <a:t>	1. to have our debt paid</a:t>
            </a:r>
          </a:p>
          <a:p>
            <a:pPr>
              <a:buFontTx/>
              <a:buNone/>
            </a:pPr>
            <a:r>
              <a:rPr lang="en-GB" altLang="en-US" dirty="0"/>
              <a:t>	2. to be perfect in love and loyalty</a:t>
            </a:r>
          </a:p>
          <a:p>
            <a:pPr>
              <a:buFontTx/>
              <a:buNone/>
            </a:pPr>
            <a:r>
              <a:rPr lang="en-GB" altLang="en-US" dirty="0"/>
              <a:t>We as mere humans cannot pay, because</a:t>
            </a:r>
          </a:p>
          <a:p>
            <a:pPr>
              <a:buFontTx/>
              <a:buNone/>
            </a:pPr>
            <a:r>
              <a:rPr lang="en-GB" altLang="en-US" dirty="0"/>
              <a:t>	1. We are physically not able to pay our debt</a:t>
            </a:r>
          </a:p>
          <a:p>
            <a:pPr>
              <a:buFontTx/>
              <a:buNone/>
            </a:pPr>
            <a:r>
              <a:rPr lang="en-GB" altLang="en-US" dirty="0"/>
              <a:t>	2. We are not perfect</a:t>
            </a:r>
          </a:p>
          <a:p>
            <a:pPr>
              <a:buFontTx/>
              <a:buNone/>
            </a:pPr>
            <a:r>
              <a:rPr lang="en-GB" altLang="en-US" dirty="0"/>
              <a:t>No other creature can pay for us, because</a:t>
            </a:r>
          </a:p>
          <a:p>
            <a:pPr>
              <a:buFontTx/>
              <a:buNone/>
            </a:pPr>
            <a:r>
              <a:rPr lang="en-GB" altLang="en-US" dirty="0"/>
              <a:t>	1. Man sinned, so man must pay</a:t>
            </a:r>
          </a:p>
          <a:p>
            <a:pPr>
              <a:buFontTx/>
              <a:buNone/>
            </a:pPr>
            <a:r>
              <a:rPr lang="en-GB" altLang="en-US" dirty="0"/>
              <a:t>	2. No mere creature is physically able to pay our debt.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Saviour is Needed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Old Testament </a:t>
            </a:r>
            <a:r>
              <a:rPr lang="en-GB" dirty="0">
                <a:solidFill>
                  <a:srgbClr val="00FF00"/>
                </a:solidFill>
              </a:rPr>
              <a:t>tells the story of God teaching humanity they cannot save themselves.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Humanity must expect </a:t>
            </a:r>
            <a:r>
              <a:rPr lang="en-GB" dirty="0">
                <a:solidFill>
                  <a:srgbClr val="00FF00"/>
                </a:solidFill>
              </a:rPr>
              <a:t>salvation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from God.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Scripture tells the </a:t>
            </a:r>
          </a:p>
          <a:p>
            <a:pPr>
              <a:buFontTx/>
              <a:buNone/>
            </a:pPr>
            <a:r>
              <a:rPr lang="en-GB" dirty="0"/>
              <a:t>story of the snake crusher.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0578" name="Picture 2" descr="Image result for the snake cru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65659"/>
            <a:ext cx="3375273" cy="43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130:</a:t>
            </a:r>
            <a:r>
              <a:rPr lang="en-CA" u="sng" dirty="0"/>
              <a:t>1</a:t>
            </a:r>
            <a:r>
              <a:rPr lang="en-CA" dirty="0"/>
              <a:t>,4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19200"/>
            <a:ext cx="7740352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Out of the depths of sadness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you, O </a:t>
            </a: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, I cry.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Bless me again with gladness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help me from on high.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, hear my supplication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listen to my plea.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Fount of consolation,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mercy comfort 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264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130:1,</a:t>
            </a:r>
            <a:r>
              <a:rPr lang="en-CA" u="sng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19200"/>
            <a:ext cx="7740352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Hope in the </a:t>
            </a: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, O nation!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him is steadfast love,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he with full salvation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will bless you from above.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 will in compassion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Israel atone;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yes, from all their transgression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will redeem his own.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16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Sinful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60675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After the Plunge into Sin, all humans were in Satan’s camp.</a:t>
            </a:r>
          </a:p>
          <a:p>
            <a:pPr>
              <a:buFontTx/>
              <a:buNone/>
            </a:pPr>
            <a:r>
              <a:rPr lang="en-GB" altLang="en-US" dirty="0"/>
              <a:t>But you are a believer (right?). So how did you get into God’s camp again?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sz="3600" dirty="0"/>
          </a:p>
          <a:p>
            <a:pPr algn="ctr">
              <a:buFontTx/>
              <a:buNone/>
            </a:pPr>
            <a:r>
              <a:rPr lang="en-GB" altLang="en-US" dirty="0"/>
              <a:t>It’s because </a:t>
            </a:r>
            <a:r>
              <a:rPr lang="en-GB" altLang="en-US" i="1" dirty="0"/>
              <a:t>atonement</a:t>
            </a:r>
            <a:r>
              <a:rPr lang="en-GB" altLang="en-US" dirty="0"/>
              <a:t> has been made.</a:t>
            </a:r>
          </a:p>
        </p:txBody>
      </p:sp>
      <p:graphicFrame>
        <p:nvGraphicFramePr>
          <p:cNvPr id="919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78330"/>
              </p:ext>
            </p:extLst>
          </p:nvPr>
        </p:nvGraphicFramePr>
        <p:xfrm>
          <a:off x="3131840" y="2641451"/>
          <a:ext cx="31242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15580" imgH="3407015" progId="PowerPoint.Slide.8">
                  <p:embed/>
                </p:oleObj>
              </mc:Choice>
              <mc:Fallback>
                <p:oleObj name="Slide" r:id="rId2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641451"/>
                        <a:ext cx="312420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671223"/>
              </p:ext>
            </p:extLst>
          </p:nvPr>
        </p:nvGraphicFramePr>
        <p:xfrm>
          <a:off x="83840" y="2660501"/>
          <a:ext cx="3048000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515580" imgH="3407015" progId="PowerPoint.Slide.8">
                  <p:embed/>
                </p:oleObj>
              </mc:Choice>
              <mc:Fallback>
                <p:oleObj name="Slide" r:id="rId4" imgW="4515580" imgH="3407015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0" y="2660501"/>
                        <a:ext cx="3048000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83788"/>
              </p:ext>
            </p:extLst>
          </p:nvPr>
        </p:nvGraphicFramePr>
        <p:xfrm>
          <a:off x="6103640" y="2565251"/>
          <a:ext cx="31242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6" imgW="4515580" imgH="3407015" progId="PowerPoint.Slide.8">
                  <p:embed/>
                </p:oleObj>
              </mc:Choice>
              <mc:Fallback>
                <p:oleObj name="Slide" r:id="rId6" imgW="4515580" imgH="3407015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640" y="2565251"/>
                        <a:ext cx="31242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Line 7"/>
          <p:cNvSpPr>
            <a:spLocks noChangeShapeType="1"/>
          </p:cNvSpPr>
          <p:nvPr/>
        </p:nvSpPr>
        <p:spPr bwMode="auto">
          <a:xfrm>
            <a:off x="6103640" y="3117701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Atonement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word </a:t>
            </a:r>
            <a:r>
              <a:rPr lang="en-GB" i="1" dirty="0"/>
              <a:t>atonement</a:t>
            </a:r>
            <a:r>
              <a:rPr lang="en-GB" dirty="0"/>
              <a:t> has been made up by </a:t>
            </a:r>
            <a:r>
              <a:rPr lang="en-GB" dirty="0">
                <a:solidFill>
                  <a:srgbClr val="00FF00"/>
                </a:solidFill>
              </a:rPr>
              <a:t>one of the first English Bible translators, John </a:t>
            </a:r>
            <a:r>
              <a:rPr lang="en-GB" dirty="0" err="1">
                <a:solidFill>
                  <a:srgbClr val="00FF00"/>
                </a:solidFill>
              </a:rPr>
              <a:t>Wycliff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dirty="0"/>
              <a:t>It is made up of the two words: </a:t>
            </a:r>
            <a:r>
              <a:rPr lang="en-GB" i="1" dirty="0">
                <a:solidFill>
                  <a:srgbClr val="00FF00"/>
                </a:solidFill>
              </a:rPr>
              <a:t>at</a:t>
            </a:r>
            <a:r>
              <a:rPr lang="en-GB" dirty="0">
                <a:solidFill>
                  <a:srgbClr val="00FF00"/>
                </a:solidFill>
              </a:rPr>
              <a:t> and </a:t>
            </a:r>
            <a:r>
              <a:rPr lang="en-GB" i="1" dirty="0">
                <a:solidFill>
                  <a:srgbClr val="00FF00"/>
                </a:solidFill>
              </a:rPr>
              <a:t>one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Wycliff </a:t>
            </a:r>
            <a:r>
              <a:rPr lang="en-GB" dirty="0"/>
              <a:t>invented it to express </a:t>
            </a:r>
            <a:r>
              <a:rPr lang="en-GB" dirty="0">
                <a:solidFill>
                  <a:srgbClr val="00FF00"/>
                </a:solidFill>
              </a:rPr>
              <a:t>the coming together of God and man again: </a:t>
            </a:r>
            <a:r>
              <a:rPr lang="en-GB" dirty="0"/>
              <a:t>God and man become </a:t>
            </a:r>
            <a:r>
              <a:rPr lang="en-GB" b="1" u="sng" dirty="0"/>
              <a:t>at one</a:t>
            </a:r>
            <a:r>
              <a:rPr lang="en-GB" b="1" dirty="0"/>
              <a:t> </a:t>
            </a:r>
            <a:r>
              <a:rPr lang="en-GB" dirty="0"/>
              <a:t>with each other.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4000" b="1" dirty="0">
                <a:solidFill>
                  <a:srgbClr val="FF9933"/>
                </a:solidFill>
              </a:rPr>
              <a:t>@ + 1 = ATONE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92672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926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7176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things are needed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For atonement to take place, for a person to live eternally with God, two things are needed.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1. All wrongs have to be set right.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The penalty must be paid.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2. All that is done must be right.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A person must be perfectly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loving and loyal.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dirty="0"/>
              <a:t>I.e. get rid of the bad and ensure there is good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924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19812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7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Q. Since, according to God’s righteous judgment we deserve temporal and eternal punishment, how can we escape this punishment and be again received into favour?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God demands that His justice be satisfied.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Therefore we must make full payment,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either by ourselves or through another.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 we save ourselves?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There’s a bit of logic here, in the Catechism.</a:t>
            </a:r>
          </a:p>
          <a:p>
            <a:pPr lvl="1">
              <a:buFontTx/>
              <a:buNone/>
            </a:pPr>
            <a:endParaRPr lang="en-GB" dirty="0"/>
          </a:p>
          <a:p>
            <a:pPr lvl="1">
              <a:buFontTx/>
              <a:buNone/>
            </a:pPr>
            <a:r>
              <a:rPr lang="en-GB" dirty="0"/>
              <a:t>1. </a:t>
            </a:r>
            <a:r>
              <a:rPr lang="en-GB" dirty="0">
                <a:solidFill>
                  <a:srgbClr val="00FF00"/>
                </a:solidFill>
              </a:rPr>
              <a:t>To be saved, the penalty for sin must be paid.</a:t>
            </a:r>
          </a:p>
          <a:p>
            <a:pPr lvl="1">
              <a:buFontTx/>
              <a:buNone/>
            </a:pPr>
            <a:r>
              <a:rPr lang="en-GB" dirty="0"/>
              <a:t>2. </a:t>
            </a:r>
            <a:r>
              <a:rPr lang="en-GB" dirty="0">
                <a:solidFill>
                  <a:srgbClr val="00FF00"/>
                </a:solidFill>
              </a:rPr>
              <a:t>No human can pay that penalty (eternal death), and live.</a:t>
            </a:r>
          </a:p>
          <a:p>
            <a:pPr lvl="1">
              <a:buFontTx/>
              <a:buNone/>
            </a:pPr>
            <a:r>
              <a:rPr lang="en-GB" dirty="0"/>
              <a:t>THEREFORE, </a:t>
            </a:r>
            <a:r>
              <a:rPr lang="en-GB" dirty="0">
                <a:solidFill>
                  <a:srgbClr val="00FF00"/>
                </a:solidFill>
              </a:rPr>
              <a:t>no man can save himself or others.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And</a:t>
            </a:r>
          </a:p>
          <a:p>
            <a:pPr lvl="1">
              <a:buFontTx/>
              <a:buNone/>
            </a:pPr>
            <a:endParaRPr lang="en-GB" dirty="0"/>
          </a:p>
          <a:p>
            <a:pPr lvl="1">
              <a:buFontTx/>
              <a:buNone/>
            </a:pPr>
            <a:r>
              <a:rPr lang="en-GB" dirty="0"/>
              <a:t>1. </a:t>
            </a:r>
            <a:r>
              <a:rPr lang="en-GB" dirty="0">
                <a:solidFill>
                  <a:srgbClr val="00FF00"/>
                </a:solidFill>
              </a:rPr>
              <a:t>To be saved, God must consider a person perfectly loving.</a:t>
            </a:r>
          </a:p>
          <a:p>
            <a:pPr lvl="1">
              <a:buFontTx/>
              <a:buNone/>
            </a:pPr>
            <a:r>
              <a:rPr lang="en-GB" dirty="0"/>
              <a:t>2. </a:t>
            </a:r>
            <a:r>
              <a:rPr lang="en-GB" dirty="0">
                <a:solidFill>
                  <a:srgbClr val="00FF00"/>
                </a:solidFill>
              </a:rPr>
              <a:t>No one is perfectly loving.</a:t>
            </a:r>
          </a:p>
          <a:p>
            <a:pPr lvl="1">
              <a:buFontTx/>
              <a:buNone/>
            </a:pPr>
            <a:r>
              <a:rPr lang="en-GB" dirty="0"/>
              <a:t>THEREFORE, </a:t>
            </a:r>
            <a:r>
              <a:rPr lang="en-GB" dirty="0">
                <a:solidFill>
                  <a:srgbClr val="00FF00"/>
                </a:solidFill>
              </a:rPr>
              <a:t>no man is saved of himself.</a:t>
            </a:r>
          </a:p>
        </p:txBody>
      </p:sp>
      <p:sp>
        <p:nvSpPr>
          <p:cNvPr id="92058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 we save ourselves?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There’s a bit of logic here.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1. To be saved, God must consider a person perfect.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2. No one is perfect.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THEREFORE, no man is saved of himself.</a:t>
            </a:r>
          </a:p>
          <a:p>
            <a:pPr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And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1. To be saved, the penalty for sin must be paid.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2. No human can pay that penalty (eternal death), and live.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THEREFORE, no man can save himself or others.</a:t>
            </a: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Conclusion</a:t>
            </a:r>
          </a:p>
          <a:p>
            <a:pPr lvl="1">
              <a:buFontTx/>
              <a:buNone/>
            </a:pPr>
            <a:r>
              <a:rPr lang="en-GB" dirty="0"/>
              <a:t>a. </a:t>
            </a:r>
            <a:r>
              <a:rPr lang="en-GB" dirty="0">
                <a:solidFill>
                  <a:srgbClr val="00FF00"/>
                </a:solidFill>
              </a:rPr>
              <a:t>Our failure to pay the penalty condemns us before God.</a:t>
            </a:r>
          </a:p>
          <a:p>
            <a:pPr lvl="1">
              <a:buFontTx/>
              <a:buNone/>
            </a:pPr>
            <a:r>
              <a:rPr lang="en-GB" dirty="0"/>
              <a:t>b. </a:t>
            </a:r>
            <a:r>
              <a:rPr lang="en-GB" dirty="0">
                <a:solidFill>
                  <a:srgbClr val="00FF00"/>
                </a:solidFill>
              </a:rPr>
              <a:t>Our lack of love condemns us before God.</a:t>
            </a:r>
          </a:p>
        </p:txBody>
      </p:sp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2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31" name="Text Box 7"/>
          <p:cNvSpPr txBox="1">
            <a:spLocks noChangeArrowheads="1"/>
          </p:cNvSpPr>
          <p:nvPr/>
        </p:nvSpPr>
        <p:spPr bwMode="auto">
          <a:xfrm>
            <a:off x="1341438" y="29416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900" dirty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22632" name="Text Box 8"/>
          <p:cNvSpPr txBox="1">
            <a:spLocks noChangeArrowheads="1"/>
          </p:cNvSpPr>
          <p:nvPr/>
        </p:nvSpPr>
        <p:spPr bwMode="auto">
          <a:xfrm>
            <a:off x="3451225" y="2484438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900" dirty="0">
                <a:solidFill>
                  <a:srgbClr val="FF0000"/>
                </a:solidFill>
                <a:latin typeface="Arial" charset="0"/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226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286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9812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1332646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8745" r="72589" b="50072"/>
          <a:stretch/>
        </p:blipFill>
        <p:spPr bwMode="auto">
          <a:xfrm>
            <a:off x="7641649" y="1484784"/>
            <a:ext cx="404948" cy="415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8745" r="72589" b="50072"/>
          <a:stretch/>
        </p:blipFill>
        <p:spPr bwMode="auto">
          <a:xfrm>
            <a:off x="7641649" y="3404663"/>
            <a:ext cx="404948" cy="415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  <p:bldP spid="922631" grpId="0"/>
      <p:bldP spid="9226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11266</TotalTime>
  <Words>1048</Words>
  <Application>Microsoft Office PowerPoint</Application>
  <PresentationFormat>On-screen Show (4:3)</PresentationFormat>
  <Paragraphs>159</Paragraphs>
  <Slides>19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1_Office Theme</vt:lpstr>
      <vt:lpstr>Slide</vt:lpstr>
      <vt:lpstr>Catechism  The Need for Faith</vt:lpstr>
      <vt:lpstr>Psalm 130:1,4</vt:lpstr>
      <vt:lpstr>Psalm 130:1,4</vt:lpstr>
      <vt:lpstr>Sinful</vt:lpstr>
      <vt:lpstr>Atonement</vt:lpstr>
      <vt:lpstr>Two things are needed</vt:lpstr>
      <vt:lpstr>Catechism</vt:lpstr>
      <vt:lpstr>Can we save ourselves?</vt:lpstr>
      <vt:lpstr>Can we save ourselves?</vt:lpstr>
      <vt:lpstr>Catechism</vt:lpstr>
      <vt:lpstr>Atonement by another</vt:lpstr>
      <vt:lpstr>The Exchange</vt:lpstr>
      <vt:lpstr>Bible Study: Leviticus 4:27-31</vt:lpstr>
      <vt:lpstr>Bible Study: Leviticus 4:27-31</vt:lpstr>
      <vt:lpstr>Good enough?</vt:lpstr>
      <vt:lpstr>Catechism</vt:lpstr>
      <vt:lpstr>The Ravine</vt:lpstr>
      <vt:lpstr>In summary</vt:lpstr>
      <vt:lpstr>A Saviour is Needed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273</cp:revision>
  <cp:lastPrinted>2010-02-18T18:14:08Z</cp:lastPrinted>
  <dcterms:created xsi:type="dcterms:W3CDTF">2008-08-14T09:20:46Z</dcterms:created>
  <dcterms:modified xsi:type="dcterms:W3CDTF">2023-10-09T21:47:26Z</dcterms:modified>
</cp:coreProperties>
</file>