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371" r:id="rId2"/>
    <p:sldId id="1105" r:id="rId3"/>
    <p:sldId id="1106" r:id="rId4"/>
    <p:sldId id="1063" r:id="rId5"/>
    <p:sldId id="1087" r:id="rId6"/>
    <p:sldId id="1088" r:id="rId7"/>
    <p:sldId id="1111" r:id="rId8"/>
    <p:sldId id="1090" r:id="rId9"/>
    <p:sldId id="1091" r:id="rId10"/>
    <p:sldId id="1094" r:id="rId11"/>
    <p:sldId id="1104" r:id="rId12"/>
    <p:sldId id="1107" r:id="rId13"/>
    <p:sldId id="1108" r:id="rId14"/>
    <p:sldId id="1092" r:id="rId15"/>
    <p:sldId id="1095" r:id="rId16"/>
    <p:sldId id="1096" r:id="rId17"/>
    <p:sldId id="1097" r:id="rId18"/>
    <p:sldId id="1098" r:id="rId19"/>
    <p:sldId id="1099" r:id="rId20"/>
    <p:sldId id="1100" r:id="rId21"/>
    <p:sldId id="1101" r:id="rId22"/>
    <p:sldId id="1119" r:id="rId23"/>
    <p:sldId id="1120" r:id="rId24"/>
    <p:sldId id="1109" r:id="rId25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90000"/>
    <a:srgbClr val="FFFF99"/>
    <a:srgbClr val="FF0000"/>
    <a:srgbClr val="FFFF66"/>
    <a:srgbClr val="FFFF00"/>
    <a:srgbClr val="FF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5869078-9CD0-44E6-BEC6-19231654A67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3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07258D5-A94C-409D-A1DA-3521CC9679E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60912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69A942-20A6-4F0D-8E68-25FE0D48C64C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75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113C2-0A25-4861-B836-FDF1F48F9EE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643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113C2-0A25-4861-B836-FDF1F48F9EE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623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258D5-A94C-409D-A1DA-3521CC9679EF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01690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113C2-0A25-4861-B836-FDF1F48F9EE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391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113C2-0A25-4861-B836-FDF1F48F9EE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565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113C2-0A25-4861-B836-FDF1F48F9EEC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001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0030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555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9600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523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551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6545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0373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82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1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0261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27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9679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6.m4a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Relationship Id="rId9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 anchor="ctr"/>
          <a:lstStyle/>
          <a:p>
            <a:r>
              <a:rPr lang="en-GB" altLang="en-US" sz="4000"/>
              <a:t>Catechism </a:t>
            </a:r>
            <a:br>
              <a:rPr lang="en-GB" altLang="en-US" sz="4000"/>
            </a:br>
            <a:r>
              <a:rPr lang="en-GB" altLang="en-US" sz="4000"/>
              <a:t>The Need for Faith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305800" cy="1752600"/>
          </a:xfrm>
        </p:spPr>
        <p:txBody>
          <a:bodyPr/>
          <a:lstStyle/>
          <a:p>
            <a:endParaRPr lang="en-GB" altLang="en-US" sz="2800" dirty="0"/>
          </a:p>
          <a:p>
            <a:r>
              <a:rPr lang="en-GB" altLang="en-US" sz="2800" dirty="0"/>
              <a:t>Lesson 8 – LD 6b</a:t>
            </a:r>
          </a:p>
          <a:p>
            <a:r>
              <a:rPr lang="en-GB" altLang="en-US" sz="2800" dirty="0"/>
              <a:t>A Wonderful Message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altLang="en-US"/>
              <a:t>Bible Study: Acts 8:26-35</a:t>
            </a:r>
          </a:p>
        </p:txBody>
      </p:sp>
      <p:pic>
        <p:nvPicPr>
          <p:cNvPr id="972804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68400"/>
            <a:ext cx="4649788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altLang="en-US"/>
              <a:t>Bible Study: Acts 8:26-35</a:t>
            </a:r>
          </a:p>
        </p:txBody>
      </p:sp>
      <p:sp>
        <p:nvSpPr>
          <p:cNvPr id="9840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5181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1. The prophet Isaiah </a:t>
            </a:r>
          </a:p>
          <a:p>
            <a:pPr>
              <a:buFontTx/>
              <a:buNone/>
            </a:pPr>
            <a:r>
              <a:rPr lang="en-GB" altLang="en-US" dirty="0"/>
              <a:t>2. Do you understand what you are reading?</a:t>
            </a:r>
          </a:p>
          <a:p>
            <a:pPr>
              <a:buFontTx/>
              <a:buNone/>
            </a:pPr>
            <a:r>
              <a:rPr lang="en-GB" altLang="en-US" dirty="0"/>
              <a:t>3. How can I, unless someone guides me?</a:t>
            </a:r>
          </a:p>
          <a:p>
            <a:pPr>
              <a:buFontTx/>
              <a:buNone/>
            </a:pPr>
            <a:r>
              <a:rPr lang="en-GB" altLang="en-US" dirty="0"/>
              <a:t>4. Isaiah 53:7,8</a:t>
            </a:r>
          </a:p>
          <a:p>
            <a:pPr>
              <a:buFontTx/>
              <a:buNone/>
            </a:pPr>
            <a:r>
              <a:rPr lang="en-GB" altLang="en-US" dirty="0"/>
              <a:t>5. Who is the prophet talking about?</a:t>
            </a:r>
          </a:p>
          <a:p>
            <a:pPr>
              <a:buFontTx/>
              <a:buNone/>
            </a:pPr>
            <a:r>
              <a:rPr lang="en-GB" altLang="en-US" dirty="0"/>
              <a:t>6. The good news about Jesus</a:t>
            </a:r>
          </a:p>
          <a:p>
            <a:pPr>
              <a:buFontTx/>
              <a:buNone/>
            </a:pPr>
            <a:endParaRPr lang="en-GB" altLang="en-US" dirty="0"/>
          </a:p>
        </p:txBody>
      </p:sp>
      <p:pic>
        <p:nvPicPr>
          <p:cNvPr id="984068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40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1447800"/>
            <a:ext cx="398621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4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4067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the Bible about?</a:t>
            </a:r>
          </a:p>
        </p:txBody>
      </p:sp>
      <p:pic>
        <p:nvPicPr>
          <p:cNvPr id="3" name="What is the Bible Basically Abo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6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the Bible about?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219200"/>
            <a:ext cx="9144000" cy="563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The Bible is not basically about </a:t>
            </a:r>
            <a:r>
              <a:rPr lang="en-GB" altLang="en-US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 and what I must do.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The Bible is basically about </a:t>
            </a:r>
            <a:r>
              <a:rPr lang="en-GB" altLang="en-US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 and what He has done, is doing, and will yet do.</a:t>
            </a: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293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first time God tells us</a:t>
            </a:r>
          </a:p>
        </p:txBody>
      </p:sp>
      <p:sp>
        <p:nvSpPr>
          <p:cNvPr id="97075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52578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When we humans plunged ourselves into sin,</a:t>
            </a:r>
            <a:r>
              <a:rPr lang="en-GB" altLang="en-US" dirty="0">
                <a:solidFill>
                  <a:srgbClr val="00FF00"/>
                </a:solidFill>
              </a:rPr>
              <a:t> God came to find us.</a:t>
            </a:r>
          </a:p>
          <a:p>
            <a:pPr>
              <a:buFontTx/>
              <a:buNone/>
            </a:pPr>
            <a:r>
              <a:rPr lang="en-GB" altLang="en-US" dirty="0"/>
              <a:t>He</a:t>
            </a:r>
            <a:r>
              <a:rPr lang="en-GB" altLang="en-US" dirty="0">
                <a:solidFill>
                  <a:srgbClr val="00FF00"/>
                </a:solidFill>
              </a:rPr>
              <a:t> punished us.</a:t>
            </a:r>
          </a:p>
          <a:p>
            <a:pPr>
              <a:buFontTx/>
              <a:buNone/>
            </a:pPr>
            <a:r>
              <a:rPr lang="en-GB" altLang="en-US" dirty="0"/>
              <a:t>But</a:t>
            </a:r>
            <a:r>
              <a:rPr lang="en-GB" altLang="en-US" dirty="0">
                <a:solidFill>
                  <a:srgbClr val="00FF00"/>
                </a:solidFill>
              </a:rPr>
              <a:t> even before He punished us, He promised deliverance.</a:t>
            </a:r>
            <a:endParaRPr lang="en-GB" altLang="en-US" dirty="0"/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r>
              <a:rPr lang="en-GB" altLang="en-US" dirty="0"/>
              <a:t>Genesis means “origin, birth”</a:t>
            </a:r>
          </a:p>
        </p:txBody>
      </p:sp>
      <p:pic>
        <p:nvPicPr>
          <p:cNvPr id="970757" name="Picture 5" descr="E:\Catechism\2005-2006 - Hoek\Ik Geloof 1\Adam, Eve and Sna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195262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07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00400"/>
            <a:ext cx="166370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07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5181600"/>
            <a:ext cx="161131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0759" name="Text Box 7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11C76DEA-4884-46C4-8D6A-579ABBF85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84" y="4287112"/>
            <a:ext cx="5544616" cy="1505188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n-CA" altLang="en-US" sz="2000" i="1" dirty="0"/>
              <a:t>I will put enmity between you and the woman, and between your offspring and her offspring; he shall bruise your head, and you shall bruise his heel.</a:t>
            </a:r>
            <a:endParaRPr lang="en-CA" altLang="en-US" i="1" dirty="0"/>
          </a:p>
          <a:p>
            <a:pPr algn="r"/>
            <a:r>
              <a:rPr lang="en-US" altLang="en-US" sz="1800" dirty="0"/>
              <a:t>The Mother Promise: Genesis 3:15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70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70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7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70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7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mother promise</a:t>
            </a:r>
          </a:p>
        </p:txBody>
      </p:sp>
      <p:sp>
        <p:nvSpPr>
          <p:cNvPr id="973828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3810000" cy="5334000"/>
          </a:xfrm>
          <a:noFill/>
          <a:ln/>
        </p:spPr>
        <p:txBody>
          <a:bodyPr/>
          <a:lstStyle/>
          <a:p>
            <a:pPr algn="ctr"/>
            <a:endParaRPr lang="nl-NL" altLang="en-US"/>
          </a:p>
          <a:p>
            <a:pPr algn="ctr">
              <a:buFontTx/>
              <a:buNone/>
            </a:pPr>
            <a:r>
              <a:rPr lang="nl-NL" altLang="en-US"/>
              <a:t>I will </a:t>
            </a:r>
          </a:p>
          <a:p>
            <a:pPr algn="ctr">
              <a:buFontTx/>
              <a:buNone/>
            </a:pPr>
            <a:r>
              <a:rPr lang="nl-NL" altLang="en-US"/>
              <a:t>put enmity</a:t>
            </a:r>
            <a:endParaRPr lang="nl-NL" altLang="en-US" sz="2400"/>
          </a:p>
          <a:p>
            <a:pPr algn="ctr"/>
            <a:endParaRPr lang="en-GB" altLang="en-US" sz="2400"/>
          </a:p>
        </p:txBody>
      </p:sp>
      <p:sp>
        <p:nvSpPr>
          <p:cNvPr id="973829" name="Rectangle 5"/>
          <p:cNvSpPr>
            <a:spLocks noChangeArrowheads="1"/>
          </p:cNvSpPr>
          <p:nvPr/>
        </p:nvSpPr>
        <p:spPr bwMode="auto">
          <a:xfrm>
            <a:off x="4724400" y="1143000"/>
            <a:ext cx="4114800" cy="5410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nl-NL" altLang="en-US" dirty="0"/>
          </a:p>
          <a:p>
            <a:endParaRPr lang="nl-NL" altLang="en-US" dirty="0"/>
          </a:p>
          <a:p>
            <a:pPr algn="ctr">
              <a:buFontTx/>
              <a:buNone/>
            </a:pPr>
            <a:r>
              <a:rPr lang="nl-NL" altLang="en-US" sz="2800" dirty="0" err="1">
                <a:solidFill>
                  <a:srgbClr val="000000"/>
                </a:solidFill>
              </a:rPr>
              <a:t>There</a:t>
            </a:r>
            <a:r>
              <a:rPr lang="nl-NL" altLang="en-US" sz="2800" dirty="0">
                <a:solidFill>
                  <a:srgbClr val="000000"/>
                </a:solidFill>
              </a:rPr>
              <a:t> </a:t>
            </a:r>
            <a:r>
              <a:rPr lang="nl-NL" altLang="en-US" sz="2800" dirty="0" err="1">
                <a:solidFill>
                  <a:srgbClr val="000000"/>
                </a:solidFill>
              </a:rPr>
              <a:t>will</a:t>
            </a:r>
            <a:r>
              <a:rPr lang="nl-NL" altLang="en-US" sz="2800" dirty="0">
                <a:solidFill>
                  <a:srgbClr val="000000"/>
                </a:solidFill>
              </a:rPr>
              <a:t> </a:t>
            </a:r>
            <a:r>
              <a:rPr lang="nl-NL" altLang="en-US" sz="2800" dirty="0" err="1">
                <a:solidFill>
                  <a:srgbClr val="000000"/>
                </a:solidFill>
              </a:rPr>
              <a:t>be</a:t>
            </a:r>
            <a:r>
              <a:rPr lang="nl-NL" altLang="en-US" sz="2800" dirty="0">
                <a:solidFill>
                  <a:srgbClr val="000000"/>
                </a:solidFill>
              </a:rPr>
              <a:t> war</a:t>
            </a:r>
          </a:p>
        </p:txBody>
      </p:sp>
      <p:sp>
        <p:nvSpPr>
          <p:cNvPr id="973830" name="Line 6"/>
          <p:cNvSpPr>
            <a:spLocks noChangeShapeType="1"/>
          </p:cNvSpPr>
          <p:nvPr/>
        </p:nvSpPr>
        <p:spPr bwMode="auto">
          <a:xfrm flipH="1">
            <a:off x="6781800" y="4114800"/>
            <a:ext cx="0" cy="1981200"/>
          </a:xfrm>
          <a:prstGeom prst="line">
            <a:avLst/>
          </a:prstGeom>
          <a:noFill/>
          <a:ln w="63500">
            <a:solidFill>
              <a:srgbClr val="000000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mother promise</a:t>
            </a:r>
          </a:p>
        </p:txBody>
      </p:sp>
      <p:sp>
        <p:nvSpPr>
          <p:cNvPr id="974862" name="Rectangle 14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3810000" cy="5334000"/>
          </a:xfrm>
          <a:noFill/>
          <a:ln/>
        </p:spPr>
        <p:txBody>
          <a:bodyPr/>
          <a:lstStyle/>
          <a:p>
            <a:pPr algn="ctr"/>
            <a:endParaRPr lang="nl-NL" altLang="en-US"/>
          </a:p>
          <a:p>
            <a:pPr algn="ctr">
              <a:buFontTx/>
              <a:buNone/>
            </a:pPr>
            <a:r>
              <a:rPr lang="nl-NL" altLang="en-US"/>
              <a:t>between you</a:t>
            </a:r>
          </a:p>
          <a:p>
            <a:pPr algn="ctr">
              <a:buFontTx/>
              <a:buNone/>
            </a:pPr>
            <a:r>
              <a:rPr lang="nl-NL" altLang="en-US"/>
              <a:t>and the woman</a:t>
            </a:r>
            <a:endParaRPr lang="nl-NL" altLang="en-US" sz="2400"/>
          </a:p>
          <a:p>
            <a:pPr algn="ctr"/>
            <a:endParaRPr lang="en-GB" altLang="en-US" sz="2400"/>
          </a:p>
        </p:txBody>
      </p:sp>
      <p:sp>
        <p:nvSpPr>
          <p:cNvPr id="974863" name="Rectangle 15"/>
          <p:cNvSpPr>
            <a:spLocks noChangeArrowheads="1"/>
          </p:cNvSpPr>
          <p:nvPr/>
        </p:nvSpPr>
        <p:spPr bwMode="auto">
          <a:xfrm>
            <a:off x="6781800" y="1143000"/>
            <a:ext cx="2057400" cy="54864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nl-NL" altLang="en-US"/>
          </a:p>
          <a:p>
            <a:endParaRPr lang="nl-NL" altLang="en-US"/>
          </a:p>
          <a:p>
            <a:endParaRPr lang="nl-NL" altLang="en-US"/>
          </a:p>
          <a:p>
            <a:pPr algn="ctr">
              <a:buFontTx/>
              <a:buNone/>
            </a:pPr>
            <a:endParaRPr lang="nl-NL" altLang="en-US" sz="2800">
              <a:solidFill>
                <a:srgbClr val="000000"/>
              </a:solidFill>
            </a:endParaRPr>
          </a:p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The</a:t>
            </a:r>
          </a:p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woman</a:t>
            </a:r>
            <a:endParaRPr lang="nl-NL" altLang="en-US">
              <a:solidFill>
                <a:srgbClr val="000000"/>
              </a:solidFill>
            </a:endParaRPr>
          </a:p>
          <a:p>
            <a:endParaRPr lang="nl-NL" altLang="en-US">
              <a:solidFill>
                <a:srgbClr val="000000"/>
              </a:solidFill>
            </a:endParaRPr>
          </a:p>
          <a:p>
            <a:endParaRPr lang="nl-NL" altLang="en-US">
              <a:solidFill>
                <a:srgbClr val="000000"/>
              </a:solidFill>
            </a:endParaRPr>
          </a:p>
          <a:p>
            <a:endParaRPr lang="nl-NL" altLang="en-US">
              <a:solidFill>
                <a:srgbClr val="000000"/>
              </a:solidFill>
            </a:endParaRPr>
          </a:p>
          <a:p>
            <a:endParaRPr lang="nl-NL" altLang="en-US">
              <a:solidFill>
                <a:srgbClr val="000000"/>
              </a:solidFill>
            </a:endParaRPr>
          </a:p>
        </p:txBody>
      </p:sp>
      <p:sp>
        <p:nvSpPr>
          <p:cNvPr id="974864" name="Line 16"/>
          <p:cNvSpPr>
            <a:spLocks noChangeShapeType="1"/>
          </p:cNvSpPr>
          <p:nvPr/>
        </p:nvSpPr>
        <p:spPr bwMode="auto">
          <a:xfrm>
            <a:off x="7162800" y="1524000"/>
            <a:ext cx="533400" cy="1143000"/>
          </a:xfrm>
          <a:prstGeom prst="line">
            <a:avLst/>
          </a:prstGeom>
          <a:noFill/>
          <a:ln w="63500">
            <a:solidFill>
              <a:srgbClr val="000000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74865" name="Rectangle 17"/>
          <p:cNvSpPr>
            <a:spLocks noChangeArrowheads="1"/>
          </p:cNvSpPr>
          <p:nvPr/>
        </p:nvSpPr>
        <p:spPr bwMode="auto">
          <a:xfrm>
            <a:off x="4572000" y="1143000"/>
            <a:ext cx="2133600" cy="5486400"/>
          </a:xfrm>
          <a:prstGeom prst="rect">
            <a:avLst/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nl-NL" altLang="en-US" dirty="0"/>
          </a:p>
          <a:p>
            <a:endParaRPr lang="nl-NL" altLang="en-US" dirty="0"/>
          </a:p>
          <a:p>
            <a:endParaRPr lang="nl-NL" altLang="en-US" dirty="0"/>
          </a:p>
          <a:p>
            <a:pPr algn="ctr">
              <a:buFontTx/>
              <a:buNone/>
            </a:pPr>
            <a:endParaRPr lang="nl-NL" altLang="en-US" sz="2800" dirty="0">
              <a:solidFill>
                <a:srgbClr val="000000"/>
              </a:solidFill>
            </a:endParaRPr>
          </a:p>
          <a:p>
            <a:pPr algn="ctr">
              <a:buFontTx/>
              <a:buNone/>
            </a:pPr>
            <a:r>
              <a:rPr lang="nl-NL" altLang="en-US" sz="2800" dirty="0">
                <a:solidFill>
                  <a:srgbClr val="000000"/>
                </a:solidFill>
              </a:rPr>
              <a:t>The </a:t>
            </a:r>
          </a:p>
          <a:p>
            <a:pPr algn="ctr">
              <a:buFontTx/>
              <a:buNone/>
            </a:pPr>
            <a:r>
              <a:rPr lang="nl-NL" altLang="en-US" sz="2800" dirty="0">
                <a:solidFill>
                  <a:srgbClr val="000000"/>
                </a:solidFill>
              </a:rPr>
              <a:t>serpent</a:t>
            </a:r>
            <a:endParaRPr lang="nl-NL" altLang="en-US" dirty="0">
              <a:solidFill>
                <a:srgbClr val="000000"/>
              </a:solidFill>
            </a:endParaRPr>
          </a:p>
          <a:p>
            <a:endParaRPr lang="nl-NL" altLang="en-US" dirty="0">
              <a:solidFill>
                <a:srgbClr val="000000"/>
              </a:solidFill>
            </a:endParaRPr>
          </a:p>
          <a:p>
            <a:endParaRPr lang="nl-NL" altLang="en-US" dirty="0">
              <a:solidFill>
                <a:schemeClr val="bg1"/>
              </a:solidFill>
            </a:endParaRPr>
          </a:p>
          <a:p>
            <a:endParaRPr lang="nl-NL" altLang="en-US" dirty="0">
              <a:solidFill>
                <a:schemeClr val="bg1"/>
              </a:solidFill>
            </a:endParaRPr>
          </a:p>
          <a:p>
            <a:endParaRPr lang="nl-NL" altLang="en-US" dirty="0"/>
          </a:p>
        </p:txBody>
      </p:sp>
      <p:sp>
        <p:nvSpPr>
          <p:cNvPr id="974866" name="Line 18"/>
          <p:cNvSpPr>
            <a:spLocks noChangeShapeType="1"/>
          </p:cNvSpPr>
          <p:nvPr/>
        </p:nvSpPr>
        <p:spPr bwMode="auto">
          <a:xfrm flipH="1">
            <a:off x="5638800" y="1524000"/>
            <a:ext cx="609600" cy="1066800"/>
          </a:xfrm>
          <a:prstGeom prst="line">
            <a:avLst/>
          </a:prstGeom>
          <a:noFill/>
          <a:ln w="63500">
            <a:solidFill>
              <a:srgbClr val="000000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mother promise</a:t>
            </a:r>
          </a:p>
        </p:txBody>
      </p:sp>
      <p:sp>
        <p:nvSpPr>
          <p:cNvPr id="975879" name="Rectangle 7"/>
          <p:cNvSpPr>
            <a:spLocks noChangeArrowheads="1"/>
          </p:cNvSpPr>
          <p:nvPr/>
        </p:nvSpPr>
        <p:spPr bwMode="auto">
          <a:xfrm>
            <a:off x="685800" y="1219200"/>
            <a:ext cx="3810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nl-NL" altLang="en-US" sz="2800"/>
          </a:p>
          <a:p>
            <a:pPr algn="ctr">
              <a:buFontTx/>
              <a:buNone/>
            </a:pPr>
            <a:r>
              <a:rPr lang="nl-NL" altLang="en-US" sz="2800"/>
              <a:t>between your offspring and hers</a:t>
            </a:r>
            <a:endParaRPr lang="nl-NL" altLang="en-US"/>
          </a:p>
          <a:p>
            <a:pPr algn="ctr"/>
            <a:endParaRPr lang="en-GB" altLang="en-US"/>
          </a:p>
        </p:txBody>
      </p:sp>
      <p:sp>
        <p:nvSpPr>
          <p:cNvPr id="975880" name="Rectangle 8"/>
          <p:cNvSpPr>
            <a:spLocks noChangeArrowheads="1"/>
          </p:cNvSpPr>
          <p:nvPr/>
        </p:nvSpPr>
        <p:spPr bwMode="auto">
          <a:xfrm>
            <a:off x="6781800" y="1143000"/>
            <a:ext cx="2057400" cy="54864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Her </a:t>
            </a:r>
          </a:p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offspring</a:t>
            </a:r>
          </a:p>
          <a:p>
            <a:pPr algn="ctr">
              <a:buFontTx/>
              <a:buNone/>
            </a:pPr>
            <a:endParaRPr lang="nl-NL" altLang="en-US" sz="1800">
              <a:solidFill>
                <a:srgbClr val="000000"/>
              </a:solidFill>
            </a:endParaRPr>
          </a:p>
          <a:p>
            <a:pPr algn="ctr">
              <a:buFontTx/>
              <a:buNone/>
            </a:pPr>
            <a:endParaRPr lang="nl-NL" altLang="en-US" sz="1800">
              <a:solidFill>
                <a:srgbClr val="000000"/>
              </a:solidFill>
            </a:endParaRPr>
          </a:p>
          <a:p>
            <a:pPr algn="ctr">
              <a:buFontTx/>
              <a:buNone/>
            </a:pPr>
            <a:r>
              <a:rPr lang="nl-NL" altLang="en-US" sz="1800">
                <a:solidFill>
                  <a:srgbClr val="000000"/>
                </a:solidFill>
              </a:rPr>
              <a:t>(e.g. Moses, Esther, Jesus, believers)</a:t>
            </a:r>
            <a:endParaRPr lang="nl-NL" altLang="en-US" sz="280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nl-NL" altLang="en-US">
              <a:solidFill>
                <a:srgbClr val="000000"/>
              </a:solidFill>
            </a:endParaRPr>
          </a:p>
        </p:txBody>
      </p:sp>
      <p:sp>
        <p:nvSpPr>
          <p:cNvPr id="975881" name="Rectangle 9"/>
          <p:cNvSpPr>
            <a:spLocks noChangeArrowheads="1"/>
          </p:cNvSpPr>
          <p:nvPr/>
        </p:nvSpPr>
        <p:spPr bwMode="auto">
          <a:xfrm>
            <a:off x="4572000" y="1143000"/>
            <a:ext cx="2133600" cy="5486400"/>
          </a:xfrm>
          <a:prstGeom prst="rect">
            <a:avLst/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His</a:t>
            </a:r>
          </a:p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offspring</a:t>
            </a:r>
            <a:endParaRPr lang="nl-NL" altLang="en-US">
              <a:solidFill>
                <a:srgbClr val="000000"/>
              </a:solidFill>
            </a:endParaRPr>
          </a:p>
          <a:p>
            <a:pPr algn="ctr">
              <a:buFontTx/>
              <a:buNone/>
            </a:pPr>
            <a:endParaRPr lang="nl-NL" altLang="en-US">
              <a:solidFill>
                <a:srgbClr val="000000"/>
              </a:solidFill>
            </a:endParaRPr>
          </a:p>
          <a:p>
            <a:pPr algn="ctr">
              <a:buFontTx/>
              <a:buNone/>
            </a:pPr>
            <a:endParaRPr lang="nl-NL" altLang="en-US" sz="1800">
              <a:solidFill>
                <a:srgbClr val="000000"/>
              </a:solidFill>
            </a:endParaRPr>
          </a:p>
          <a:p>
            <a:pPr algn="ctr">
              <a:buFontTx/>
              <a:buNone/>
            </a:pPr>
            <a:r>
              <a:rPr lang="nl-NL" altLang="en-US" sz="1800">
                <a:solidFill>
                  <a:srgbClr val="000000"/>
                </a:solidFill>
              </a:rPr>
              <a:t>(e.g.</a:t>
            </a:r>
          </a:p>
          <a:p>
            <a:pPr algn="ctr">
              <a:buFontTx/>
              <a:buNone/>
            </a:pPr>
            <a:r>
              <a:rPr lang="nl-NL" altLang="en-US" sz="1800">
                <a:solidFill>
                  <a:srgbClr val="000000"/>
                </a:solidFill>
              </a:rPr>
              <a:t>Pharaoh, Haman, Herod, unbelievers)</a:t>
            </a:r>
            <a:endParaRPr lang="nl-NL" altLang="en-US">
              <a:solidFill>
                <a:srgbClr val="000000"/>
              </a:solidFill>
            </a:endParaRPr>
          </a:p>
          <a:p>
            <a:endParaRPr lang="nl-NL" altLang="en-US">
              <a:solidFill>
                <a:srgbClr val="000000"/>
              </a:solidFill>
            </a:endParaRPr>
          </a:p>
          <a:p>
            <a:endParaRPr lang="nl-NL" altLang="en-US"/>
          </a:p>
        </p:txBody>
      </p:sp>
      <p:sp>
        <p:nvSpPr>
          <p:cNvPr id="975882" name="Line 10"/>
          <p:cNvSpPr>
            <a:spLocks noChangeShapeType="1"/>
          </p:cNvSpPr>
          <p:nvPr/>
        </p:nvSpPr>
        <p:spPr bwMode="auto">
          <a:xfrm flipH="1">
            <a:off x="5715000" y="5257800"/>
            <a:ext cx="0" cy="1295400"/>
          </a:xfrm>
          <a:prstGeom prst="line">
            <a:avLst/>
          </a:prstGeom>
          <a:noFill/>
          <a:ln w="63500">
            <a:solidFill>
              <a:srgbClr val="000000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75883" name="Line 11"/>
          <p:cNvSpPr>
            <a:spLocks noChangeShapeType="1"/>
          </p:cNvSpPr>
          <p:nvPr/>
        </p:nvSpPr>
        <p:spPr bwMode="auto">
          <a:xfrm>
            <a:off x="7696200" y="5181600"/>
            <a:ext cx="0" cy="1295400"/>
          </a:xfrm>
          <a:prstGeom prst="line">
            <a:avLst/>
          </a:prstGeom>
          <a:noFill/>
          <a:ln w="63500">
            <a:solidFill>
              <a:srgbClr val="000000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mother promise</a:t>
            </a:r>
          </a:p>
        </p:txBody>
      </p:sp>
      <p:sp>
        <p:nvSpPr>
          <p:cNvPr id="976903" name="Rectangle 7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3810000" cy="5334000"/>
          </a:xfrm>
          <a:noFill/>
          <a:ln/>
        </p:spPr>
        <p:txBody>
          <a:bodyPr/>
          <a:lstStyle/>
          <a:p>
            <a:pPr algn="ctr"/>
            <a:endParaRPr lang="nl-NL" altLang="en-US"/>
          </a:p>
          <a:p>
            <a:pPr algn="ctr">
              <a:buFontTx/>
              <a:buNone/>
            </a:pPr>
            <a:r>
              <a:rPr lang="nl-NL" altLang="en-US"/>
              <a:t>He will crush your head;</a:t>
            </a:r>
          </a:p>
          <a:p>
            <a:pPr algn="ctr">
              <a:buFontTx/>
              <a:buNone/>
            </a:pPr>
            <a:r>
              <a:rPr lang="nl-NL" altLang="en-US"/>
              <a:t>and you will strike his heel.</a:t>
            </a:r>
          </a:p>
          <a:p>
            <a:pPr algn="ctr">
              <a:buFontTx/>
              <a:buNone/>
            </a:pPr>
            <a:endParaRPr lang="nl-NL" altLang="en-US"/>
          </a:p>
        </p:txBody>
      </p:sp>
      <p:sp>
        <p:nvSpPr>
          <p:cNvPr id="976904" name="Rectangle 8"/>
          <p:cNvSpPr>
            <a:spLocks noChangeArrowheads="1"/>
          </p:cNvSpPr>
          <p:nvPr/>
        </p:nvSpPr>
        <p:spPr bwMode="auto">
          <a:xfrm>
            <a:off x="6781800" y="1143000"/>
            <a:ext cx="2057400" cy="54864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Satan will</a:t>
            </a:r>
          </a:p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cause</a:t>
            </a:r>
          </a:p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much harm</a:t>
            </a:r>
          </a:p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and misery</a:t>
            </a:r>
          </a:p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in this</a:t>
            </a:r>
          </a:p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976905" name="Rectangle 9"/>
          <p:cNvSpPr>
            <a:spLocks noChangeArrowheads="1"/>
          </p:cNvSpPr>
          <p:nvPr/>
        </p:nvSpPr>
        <p:spPr bwMode="auto">
          <a:xfrm>
            <a:off x="4572000" y="1143000"/>
            <a:ext cx="2133600" cy="5486400"/>
          </a:xfrm>
          <a:prstGeom prst="rect">
            <a:avLst/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Satan will</a:t>
            </a:r>
          </a:p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be</a:t>
            </a:r>
          </a:p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destroyed</a:t>
            </a:r>
          </a:p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to the</a:t>
            </a:r>
          </a:p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point of</a:t>
            </a:r>
          </a:p>
          <a:p>
            <a:pPr algn="ctr">
              <a:buFontTx/>
              <a:buNone/>
            </a:pPr>
            <a:r>
              <a:rPr lang="nl-NL" altLang="en-US" sz="2800">
                <a:solidFill>
                  <a:srgbClr val="000000"/>
                </a:solidFill>
              </a:rPr>
              <a:t>death</a:t>
            </a:r>
          </a:p>
        </p:txBody>
      </p:sp>
      <p:pic>
        <p:nvPicPr>
          <p:cNvPr id="97690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0"/>
            <a:ext cx="153828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690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8" r="7373" b="4918"/>
          <a:stretch>
            <a:fillRect/>
          </a:stretch>
        </p:blipFill>
        <p:spPr bwMode="auto">
          <a:xfrm>
            <a:off x="7315200" y="4495800"/>
            <a:ext cx="11493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 huge promise</a:t>
            </a:r>
          </a:p>
        </p:txBody>
      </p:sp>
      <p:sp>
        <p:nvSpPr>
          <p:cNvPr id="9789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52578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Already in Paradise God promised much:</a:t>
            </a:r>
          </a:p>
          <a:p>
            <a:pPr lvl="1"/>
            <a:r>
              <a:rPr lang="en-GB" altLang="en-US" dirty="0"/>
              <a:t>God limits </a:t>
            </a:r>
            <a:r>
              <a:rPr lang="en-GB" altLang="en-US" dirty="0">
                <a:solidFill>
                  <a:srgbClr val="00FF00"/>
                </a:solidFill>
              </a:rPr>
              <a:t>the influence the devil can have, he can’t do anything he wants</a:t>
            </a:r>
          </a:p>
          <a:p>
            <a:pPr lvl="1"/>
            <a:endParaRPr lang="en-GB" altLang="en-US" dirty="0">
              <a:solidFill>
                <a:srgbClr val="00FF00"/>
              </a:solidFill>
            </a:endParaRPr>
          </a:p>
          <a:p>
            <a:pPr lvl="1"/>
            <a:r>
              <a:rPr lang="en-GB" altLang="en-US" dirty="0"/>
              <a:t>God provides </a:t>
            </a:r>
            <a:r>
              <a:rPr lang="en-GB" altLang="en-US" dirty="0">
                <a:solidFill>
                  <a:srgbClr val="00FF00"/>
                </a:solidFill>
              </a:rPr>
              <a:t>liberation (salvation) for people</a:t>
            </a:r>
          </a:p>
          <a:p>
            <a:pPr lvl="1"/>
            <a:endParaRPr lang="en-GB" altLang="en-US" dirty="0">
              <a:solidFill>
                <a:srgbClr val="00FF00"/>
              </a:solidFill>
            </a:endParaRPr>
          </a:p>
          <a:p>
            <a:pPr lvl="1"/>
            <a:r>
              <a:rPr lang="en-GB" altLang="en-US" dirty="0"/>
              <a:t>One day </a:t>
            </a:r>
            <a:r>
              <a:rPr lang="en-GB" altLang="en-US" dirty="0">
                <a:solidFill>
                  <a:srgbClr val="00FF00"/>
                </a:solidFill>
              </a:rPr>
              <a:t>the devil will be conquered and not be able to do anything anymore</a:t>
            </a:r>
          </a:p>
        </p:txBody>
      </p:sp>
      <p:pic>
        <p:nvPicPr>
          <p:cNvPr id="9789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05000"/>
            <a:ext cx="2514600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89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2057400" cy="154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89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410200"/>
            <a:ext cx="1817688" cy="9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894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48:</a:t>
            </a:r>
            <a:r>
              <a:rPr lang="en-CA" u="sng" dirty="0"/>
              <a:t>1</a:t>
            </a:r>
            <a:r>
              <a:rPr lang="en-CA" dirty="0"/>
              <a:t>,2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1219200"/>
            <a:ext cx="7452320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Come, praise the Holy Spirit!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 prophets he inspired;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they after our salvation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unceasingly inquired.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They spoke of Christ our </a:t>
            </a:r>
            <a:r>
              <a:rPr lang="en-US" dirty="0" err="1">
                <a:solidFill>
                  <a:schemeClr val="tx1"/>
                </a:solidFill>
              </a:rPr>
              <a:t>Saviour</a:t>
            </a:r>
            <a:r>
              <a:rPr lang="en-US" dirty="0">
                <a:solidFill>
                  <a:schemeClr val="tx1"/>
                </a:solidFill>
              </a:rPr>
              <a:t>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of grace that was to be,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proclaimed to us the wonders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which angels long to see.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 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03630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Our first parents respond…</a:t>
            </a:r>
          </a:p>
        </p:txBody>
      </p:sp>
      <p:sp>
        <p:nvSpPr>
          <p:cNvPr id="979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The first name Adam gave to his wife was “woman”, she was taken from man.</a:t>
            </a:r>
          </a:p>
          <a:p>
            <a:pPr>
              <a:buFontTx/>
              <a:buNone/>
            </a:pPr>
            <a:r>
              <a:rPr lang="en-GB" altLang="en-US"/>
              <a:t>After the promise and penalty, he calls his wife “Eve”, which means “mother of all living”.</a:t>
            </a:r>
          </a:p>
          <a:p>
            <a:pPr>
              <a:buFontTx/>
              <a:buNone/>
            </a:pPr>
            <a:endParaRPr lang="en-GB" altLang="en-US" sz="1800"/>
          </a:p>
          <a:p>
            <a:pPr algn="ctr">
              <a:buFontTx/>
              <a:buNone/>
            </a:pPr>
            <a:r>
              <a:rPr lang="en-GB" altLang="en-US"/>
              <a:t>While God had cursed with death,</a:t>
            </a:r>
          </a:p>
          <a:p>
            <a:pPr algn="ctr">
              <a:buFontTx/>
              <a:buNone/>
            </a:pPr>
            <a:r>
              <a:rPr lang="en-GB" altLang="en-US"/>
              <a:t>Adam expressed his faith in </a:t>
            </a:r>
          </a:p>
          <a:p>
            <a:pPr algn="ctr">
              <a:buFontTx/>
              <a:buNone/>
            </a:pPr>
            <a:r>
              <a:rPr lang="en-GB" altLang="en-US"/>
              <a:t>God’s blessing of eternal life!</a:t>
            </a:r>
          </a:p>
        </p:txBody>
      </p:sp>
      <p:pic>
        <p:nvPicPr>
          <p:cNvPr id="9799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194468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99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22583" r="21268" b="5936"/>
          <a:stretch>
            <a:fillRect/>
          </a:stretch>
        </p:blipFill>
        <p:spPr bwMode="auto">
          <a:xfrm>
            <a:off x="7467600" y="4343400"/>
            <a:ext cx="14128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99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316538"/>
            <a:ext cx="2057400" cy="154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God tells more</a:t>
            </a:r>
          </a:p>
        </p:txBody>
      </p:sp>
      <p:sp>
        <p:nvSpPr>
          <p:cNvPr id="980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Throughout the history </a:t>
            </a:r>
            <a:r>
              <a:rPr lang="en-GB" altLang="en-US" dirty="0">
                <a:solidFill>
                  <a:srgbClr val="00FF00"/>
                </a:solidFill>
              </a:rPr>
              <a:t>recounted in the Old Testaments, more and more is told by God.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The parentage of Jesus becomes more and more focused.</a:t>
            </a:r>
          </a:p>
        </p:txBody>
      </p:sp>
      <p:sp>
        <p:nvSpPr>
          <p:cNvPr id="980996" name="Text Box 4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30" name="Rectangle 14"/>
          <p:cNvSpPr>
            <a:spLocks noChangeArrowheads="1"/>
          </p:cNvSpPr>
          <p:nvPr/>
        </p:nvSpPr>
        <p:spPr bwMode="auto">
          <a:xfrm>
            <a:off x="4038600" y="304800"/>
            <a:ext cx="1143000" cy="21336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nl-NL" altLang="en-US">
                <a:solidFill>
                  <a:srgbClr val="FF0000"/>
                </a:solidFill>
              </a:rPr>
              <a:t>Jesus</a:t>
            </a:r>
            <a:endParaRPr lang="nl-NL" altLang="en-US">
              <a:solidFill>
                <a:schemeClr val="tx1"/>
              </a:solidFill>
            </a:endParaRPr>
          </a:p>
        </p:txBody>
      </p:sp>
      <p:grpSp>
        <p:nvGrpSpPr>
          <p:cNvPr id="982035" name="Group 19"/>
          <p:cNvGrpSpPr>
            <a:grpSpLocks/>
          </p:cNvGrpSpPr>
          <p:nvPr/>
        </p:nvGrpSpPr>
        <p:grpSpPr bwMode="auto">
          <a:xfrm>
            <a:off x="381000" y="304800"/>
            <a:ext cx="8458200" cy="6324600"/>
            <a:chOff x="240" y="192"/>
            <a:chExt cx="5328" cy="3984"/>
          </a:xfrm>
        </p:grpSpPr>
        <p:sp>
          <p:nvSpPr>
            <p:cNvPr id="982018" name="Rectangle 2"/>
            <p:cNvSpPr>
              <a:spLocks noChangeArrowheads="1"/>
            </p:cNvSpPr>
            <p:nvPr/>
          </p:nvSpPr>
          <p:spPr bwMode="auto">
            <a:xfrm>
              <a:off x="240" y="3072"/>
              <a:ext cx="5328" cy="11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nl-NL" altLang="en-US">
                  <a:solidFill>
                    <a:srgbClr val="00FF00"/>
                  </a:solidFill>
                </a:rPr>
                <a:t>The people of</a:t>
              </a:r>
            </a:p>
          </p:txBody>
        </p:sp>
        <p:sp>
          <p:nvSpPr>
            <p:cNvPr id="982019" name="Rectangle 3"/>
            <p:cNvSpPr>
              <a:spLocks noChangeArrowheads="1"/>
            </p:cNvSpPr>
            <p:nvPr/>
          </p:nvSpPr>
          <p:spPr bwMode="auto">
            <a:xfrm>
              <a:off x="240" y="192"/>
              <a:ext cx="672" cy="38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982020" name="Rectangle 4"/>
            <p:cNvSpPr>
              <a:spLocks noChangeArrowheads="1"/>
            </p:cNvSpPr>
            <p:nvPr/>
          </p:nvSpPr>
          <p:spPr bwMode="auto">
            <a:xfrm>
              <a:off x="4896" y="192"/>
              <a:ext cx="672" cy="38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982031" name="Text Box 15"/>
            <p:cNvSpPr txBox="1">
              <a:spLocks noChangeArrowheads="1"/>
            </p:cNvSpPr>
            <p:nvPr/>
          </p:nvSpPr>
          <p:spPr bwMode="auto">
            <a:xfrm>
              <a:off x="2496" y="3744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nl-NL" altLang="en-US">
                  <a:solidFill>
                    <a:srgbClr val="FF0000"/>
                  </a:solidFill>
                </a:rPr>
                <a:t>Abraham</a:t>
              </a:r>
            </a:p>
          </p:txBody>
        </p:sp>
      </p:grpSp>
      <p:grpSp>
        <p:nvGrpSpPr>
          <p:cNvPr id="982036" name="Group 20"/>
          <p:cNvGrpSpPr>
            <a:grpSpLocks/>
          </p:cNvGrpSpPr>
          <p:nvPr/>
        </p:nvGrpSpPr>
        <p:grpSpPr bwMode="auto">
          <a:xfrm>
            <a:off x="1447800" y="304800"/>
            <a:ext cx="6324600" cy="4800600"/>
            <a:chOff x="912" y="192"/>
            <a:chExt cx="3984" cy="3024"/>
          </a:xfrm>
        </p:grpSpPr>
        <p:sp>
          <p:nvSpPr>
            <p:cNvPr id="982021" name="Rectangle 5"/>
            <p:cNvSpPr>
              <a:spLocks noChangeArrowheads="1"/>
            </p:cNvSpPr>
            <p:nvPr/>
          </p:nvSpPr>
          <p:spPr bwMode="auto">
            <a:xfrm>
              <a:off x="912" y="2640"/>
              <a:ext cx="3984" cy="576"/>
            </a:xfrm>
            <a:prstGeom prst="rect">
              <a:avLst/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nl-NL" altLang="en-US">
                  <a:solidFill>
                    <a:srgbClr val="00FF00"/>
                  </a:solidFill>
                </a:rPr>
                <a:t>The tribe of</a:t>
              </a:r>
            </a:p>
            <a:p>
              <a:endParaRPr lang="nl-NL" altLang="en-US">
                <a:solidFill>
                  <a:srgbClr val="00FF00"/>
                </a:solidFill>
              </a:endParaRPr>
            </a:p>
          </p:txBody>
        </p:sp>
        <p:sp>
          <p:nvSpPr>
            <p:cNvPr id="982022" name="Rectangle 6"/>
            <p:cNvSpPr>
              <a:spLocks noChangeArrowheads="1"/>
            </p:cNvSpPr>
            <p:nvPr/>
          </p:nvSpPr>
          <p:spPr bwMode="auto">
            <a:xfrm>
              <a:off x="912" y="192"/>
              <a:ext cx="576" cy="2544"/>
            </a:xfrm>
            <a:prstGeom prst="rect">
              <a:avLst/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982023" name="Rectangle 7"/>
            <p:cNvSpPr>
              <a:spLocks noChangeArrowheads="1"/>
            </p:cNvSpPr>
            <p:nvPr/>
          </p:nvSpPr>
          <p:spPr bwMode="auto">
            <a:xfrm>
              <a:off x="4320" y="192"/>
              <a:ext cx="576" cy="2544"/>
            </a:xfrm>
            <a:prstGeom prst="rect">
              <a:avLst/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982032" name="Text Box 16"/>
            <p:cNvSpPr txBox="1">
              <a:spLocks noChangeArrowheads="1"/>
            </p:cNvSpPr>
            <p:nvPr/>
          </p:nvSpPr>
          <p:spPr bwMode="auto">
            <a:xfrm>
              <a:off x="2400" y="2928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nl-NL" altLang="en-US">
                  <a:solidFill>
                    <a:srgbClr val="FF0000"/>
                  </a:solidFill>
                </a:rPr>
                <a:t>Judah</a:t>
              </a:r>
            </a:p>
          </p:txBody>
        </p:sp>
      </p:grpSp>
      <p:grpSp>
        <p:nvGrpSpPr>
          <p:cNvPr id="982037" name="Group 21"/>
          <p:cNvGrpSpPr>
            <a:grpSpLocks/>
          </p:cNvGrpSpPr>
          <p:nvPr/>
        </p:nvGrpSpPr>
        <p:grpSpPr bwMode="auto">
          <a:xfrm>
            <a:off x="2362200" y="304800"/>
            <a:ext cx="4495800" cy="3886200"/>
            <a:chOff x="1488" y="192"/>
            <a:chExt cx="2832" cy="2448"/>
          </a:xfrm>
        </p:grpSpPr>
        <p:sp>
          <p:nvSpPr>
            <p:cNvPr id="982024" name="Rectangle 8"/>
            <p:cNvSpPr>
              <a:spLocks noChangeArrowheads="1"/>
            </p:cNvSpPr>
            <p:nvPr/>
          </p:nvSpPr>
          <p:spPr bwMode="auto">
            <a:xfrm>
              <a:off x="1488" y="2064"/>
              <a:ext cx="2832" cy="57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nl-NL" altLang="en-US">
                  <a:solidFill>
                    <a:srgbClr val="006600"/>
                  </a:solidFill>
                </a:rPr>
                <a:t>The generation of</a:t>
              </a:r>
            </a:p>
            <a:p>
              <a:endParaRPr lang="nl-NL" altLang="en-US">
                <a:solidFill>
                  <a:srgbClr val="006600"/>
                </a:solidFill>
              </a:endParaRPr>
            </a:p>
          </p:txBody>
        </p:sp>
        <p:sp>
          <p:nvSpPr>
            <p:cNvPr id="982025" name="Rectangle 9"/>
            <p:cNvSpPr>
              <a:spLocks noChangeArrowheads="1"/>
            </p:cNvSpPr>
            <p:nvPr/>
          </p:nvSpPr>
          <p:spPr bwMode="auto">
            <a:xfrm>
              <a:off x="1488" y="192"/>
              <a:ext cx="528" cy="201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982026" name="Rectangle 10"/>
            <p:cNvSpPr>
              <a:spLocks noChangeArrowheads="1"/>
            </p:cNvSpPr>
            <p:nvPr/>
          </p:nvSpPr>
          <p:spPr bwMode="auto">
            <a:xfrm>
              <a:off x="3792" y="192"/>
              <a:ext cx="528" cy="201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982033" name="Text Box 17"/>
            <p:cNvSpPr txBox="1">
              <a:spLocks noChangeArrowheads="1"/>
            </p:cNvSpPr>
            <p:nvPr/>
          </p:nvSpPr>
          <p:spPr bwMode="auto">
            <a:xfrm>
              <a:off x="2448" y="2352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nl-NL" altLang="en-US">
                  <a:solidFill>
                    <a:srgbClr val="FF0000"/>
                  </a:solidFill>
                </a:rPr>
                <a:t>Jesse</a:t>
              </a:r>
            </a:p>
          </p:txBody>
        </p:sp>
      </p:grpSp>
      <p:grpSp>
        <p:nvGrpSpPr>
          <p:cNvPr id="982038" name="Group 22"/>
          <p:cNvGrpSpPr>
            <a:grpSpLocks/>
          </p:cNvGrpSpPr>
          <p:nvPr/>
        </p:nvGrpSpPr>
        <p:grpSpPr bwMode="auto">
          <a:xfrm>
            <a:off x="3200400" y="304800"/>
            <a:ext cx="2819400" cy="2971800"/>
            <a:chOff x="2016" y="192"/>
            <a:chExt cx="1776" cy="1872"/>
          </a:xfrm>
        </p:grpSpPr>
        <p:sp>
          <p:nvSpPr>
            <p:cNvPr id="982028" name="Rectangle 12"/>
            <p:cNvSpPr>
              <a:spLocks noChangeArrowheads="1"/>
            </p:cNvSpPr>
            <p:nvPr/>
          </p:nvSpPr>
          <p:spPr bwMode="auto">
            <a:xfrm>
              <a:off x="2016" y="192"/>
              <a:ext cx="528" cy="144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982029" name="Rectangle 13"/>
            <p:cNvSpPr>
              <a:spLocks noChangeArrowheads="1"/>
            </p:cNvSpPr>
            <p:nvPr/>
          </p:nvSpPr>
          <p:spPr bwMode="auto">
            <a:xfrm>
              <a:off x="3264" y="192"/>
              <a:ext cx="528" cy="144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982027" name="Rectangle 11"/>
            <p:cNvSpPr>
              <a:spLocks noChangeArrowheads="1"/>
            </p:cNvSpPr>
            <p:nvPr/>
          </p:nvSpPr>
          <p:spPr bwMode="auto">
            <a:xfrm>
              <a:off x="2016" y="1488"/>
              <a:ext cx="1776" cy="57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nl-NL" altLang="en-US" dirty="0">
                  <a:solidFill>
                    <a:srgbClr val="006600"/>
                  </a:solidFill>
                </a:rPr>
                <a:t>The royal house of</a:t>
              </a:r>
            </a:p>
            <a:p>
              <a:endParaRPr lang="nl-NL" altLang="en-US" dirty="0">
                <a:solidFill>
                  <a:srgbClr val="006600"/>
                </a:solidFill>
              </a:endParaRPr>
            </a:p>
          </p:txBody>
        </p:sp>
        <p:sp>
          <p:nvSpPr>
            <p:cNvPr id="982034" name="Text Box 18"/>
            <p:cNvSpPr txBox="1">
              <a:spLocks noChangeArrowheads="1"/>
            </p:cNvSpPr>
            <p:nvPr/>
          </p:nvSpPr>
          <p:spPr bwMode="auto">
            <a:xfrm>
              <a:off x="2352" y="1728"/>
              <a:ext cx="11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nl-NL" altLang="en-US">
                  <a:solidFill>
                    <a:srgbClr val="FF0000"/>
                  </a:solidFill>
                </a:rPr>
                <a:t>David</a:t>
              </a:r>
            </a:p>
          </p:txBody>
        </p:sp>
      </p:grpSp>
      <p:sp>
        <p:nvSpPr>
          <p:cNvPr id="982039" name="Text Box 23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030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7920669">
            <a:hlinkClick r:id="" action="ppaction://media"/>
            <a:extLst>
              <a:ext uri="{FF2B5EF4-FFF2-40B4-BE49-F238E27FC236}">
                <a16:creationId xmlns:a16="http://schemas.microsoft.com/office/drawing/2014/main" id="{B31B0E19-771D-4355-94A6-7FFED5FC9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7311" y="4847431"/>
            <a:ext cx="609600" cy="609600"/>
          </a:xfrm>
          <a:prstGeom prst="rect">
            <a:avLst/>
          </a:prstGeom>
        </p:spPr>
      </p:pic>
      <p:pic>
        <p:nvPicPr>
          <p:cNvPr id="2" name="D427393A">
            <a:hlinkClick r:id="" action="ppaction://media"/>
            <a:extLst>
              <a:ext uri="{FF2B5EF4-FFF2-40B4-BE49-F238E27FC236}">
                <a16:creationId xmlns:a16="http://schemas.microsoft.com/office/drawing/2014/main" id="{F029FD63-D64B-4736-AE28-AE6940136D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400" y="4797152"/>
            <a:ext cx="609600" cy="609600"/>
          </a:xfrm>
          <a:prstGeom prst="rect">
            <a:avLst/>
          </a:prstGeom>
        </p:spPr>
      </p:pic>
      <p:pic>
        <p:nvPicPr>
          <p:cNvPr id="987138" name="Picture 2" descr="G:\Backup - juni 2009\Catechism\Pictures\Vragi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25146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7139" name="AutoShape 3"/>
          <p:cNvSpPr>
            <a:spLocks noChangeArrowheads="1"/>
          </p:cNvSpPr>
          <p:nvPr/>
        </p:nvSpPr>
        <p:spPr bwMode="auto">
          <a:xfrm>
            <a:off x="152400" y="9525"/>
            <a:ext cx="3048000" cy="2533650"/>
          </a:xfrm>
          <a:prstGeom prst="wedgeEllipseCallout">
            <a:avLst>
              <a:gd name="adj1" fmla="val -6250"/>
              <a:gd name="adj2" fmla="val 135278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Did the Jews know who Jesus was?</a:t>
            </a:r>
            <a:endParaRPr lang="en-US" sz="4400" dirty="0"/>
          </a:p>
        </p:txBody>
      </p:sp>
      <p:pic>
        <p:nvPicPr>
          <p:cNvPr id="987141" name="Picture 5" descr="E:\Catechism\Pictures\Roepie.JPG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10000"/>
            <a:ext cx="1716088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7142" name="AutoShape 6"/>
          <p:cNvSpPr>
            <a:spLocks noChangeArrowheads="1"/>
          </p:cNvSpPr>
          <p:nvPr/>
        </p:nvSpPr>
        <p:spPr bwMode="auto">
          <a:xfrm>
            <a:off x="3276600" y="133350"/>
            <a:ext cx="5867400" cy="3138488"/>
          </a:xfrm>
          <a:prstGeom prst="wedgeEllipseCallout">
            <a:avLst>
              <a:gd name="adj1" fmla="val 17532"/>
              <a:gd name="adj2" fmla="val 73370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Yes, many did, right from the start. Their lack of faith was not from ignorance but from rebellion!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87139" grpId="0" animBg="1"/>
      <p:bldP spid="9871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Thus God’s people knew…</a:t>
            </a:r>
          </a:p>
        </p:txBody>
      </p:sp>
      <p:sp>
        <p:nvSpPr>
          <p:cNvPr id="980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When Jesus was born and the magi (wise men) came looking for “the new-born king of the Jews”, King Herod asked the priest and Pharisees about “the Christ”.</a:t>
            </a:r>
          </a:p>
          <a:p>
            <a:pPr>
              <a:buFontTx/>
              <a:buNone/>
            </a:pPr>
            <a:r>
              <a:rPr lang="en-GB" altLang="en-US" dirty="0"/>
              <a:t>And they knew</a:t>
            </a:r>
            <a:r>
              <a:rPr lang="en-GB" altLang="en-US" dirty="0">
                <a:solidFill>
                  <a:srgbClr val="00FF00"/>
                </a:solidFill>
              </a:rPr>
              <a:t>, from the prophecies of Micah, He would be born in Bethlehem to the house of David.</a:t>
            </a:r>
          </a:p>
        </p:txBody>
      </p:sp>
      <p:sp>
        <p:nvSpPr>
          <p:cNvPr id="980996" name="Text Box 4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50E94F97-EFC7-49B7-B5C5-BB8EEE9F3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4365104"/>
            <a:ext cx="8784976" cy="2150269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n-CA" altLang="en-US" i="1" dirty="0"/>
              <a:t> But you, O Bethlehem Ephrathah,</a:t>
            </a:r>
          </a:p>
          <a:p>
            <a:pPr algn="l"/>
            <a:r>
              <a:rPr lang="en-CA" altLang="en-US" i="1" dirty="0"/>
              <a:t>    who are too little to be among the clans of Judah,</a:t>
            </a:r>
          </a:p>
          <a:p>
            <a:pPr algn="l"/>
            <a:r>
              <a:rPr lang="en-CA" altLang="en-US" i="1" dirty="0"/>
              <a:t>from you shall come forth for me one who is to be ruler in Israel,</a:t>
            </a:r>
          </a:p>
          <a:p>
            <a:pPr algn="l"/>
            <a:r>
              <a:rPr lang="en-CA" altLang="en-US" i="1" dirty="0"/>
              <a:t>whose coming forth is from of old, from ancient days.	</a:t>
            </a:r>
          </a:p>
          <a:p>
            <a:pPr algn="r"/>
            <a:r>
              <a:rPr lang="en-US" altLang="en-US" sz="1800" dirty="0"/>
              <a:t>Micah 5:2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510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48:1,</a:t>
            </a:r>
            <a:r>
              <a:rPr lang="en-CA" u="sng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1219200"/>
            <a:ext cx="7452320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 gospel of salvation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God has to us revealed,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and we, the Word believing,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were with the Spirit sealed.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What none had seen or heard of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has been to us declared;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what no man had imagined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God has for us prepared.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 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9878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0039" name="Object 7"/>
          <p:cNvGraphicFramePr>
            <a:graphicFrameLocks noChangeAspect="1"/>
          </p:cNvGraphicFramePr>
          <p:nvPr/>
        </p:nvGraphicFramePr>
        <p:xfrm>
          <a:off x="6324600" y="3124200"/>
          <a:ext cx="2819400" cy="212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057" name="Slide" r:id="rId3" imgW="4515580" imgH="3407015" progId="PowerPoint.Slide.8">
                  <p:embed/>
                </p:oleObj>
              </mc:Choice>
              <mc:Fallback>
                <p:oleObj name="Slide" r:id="rId3" imgW="4515580" imgH="3407015" progId="PowerPoint.Slid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3124200"/>
                        <a:ext cx="2819400" cy="212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en-US"/>
              <a:t>What we have seen so far</a:t>
            </a:r>
          </a:p>
        </p:txBody>
      </p:sp>
      <p:sp>
        <p:nvSpPr>
          <p:cNvPr id="94003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45720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/>
              <a:t>We are all sinful</a:t>
            </a:r>
          </a:p>
          <a:p>
            <a:pPr>
              <a:buFontTx/>
              <a:buNone/>
            </a:pPr>
            <a:r>
              <a:rPr lang="en-GB" altLang="en-US"/>
              <a:t>God is just: sin will be punished.</a:t>
            </a:r>
          </a:p>
          <a:p>
            <a:pPr>
              <a:buFontTx/>
              <a:buNone/>
            </a:pPr>
            <a:r>
              <a:rPr lang="en-GB" altLang="en-US"/>
              <a:t>Atonement is only possible by complete payment.</a:t>
            </a:r>
          </a:p>
          <a:p>
            <a:pPr>
              <a:buFontTx/>
              <a:buNone/>
            </a:pPr>
            <a:r>
              <a:rPr lang="en-GB" altLang="en-US"/>
              <a:t>Neither we humans nor another creature can pay that price.</a:t>
            </a:r>
            <a:endParaRPr lang="en-US" altLang="en-US"/>
          </a:p>
          <a:p>
            <a:pPr>
              <a:buFontTx/>
              <a:buNone/>
            </a:pPr>
            <a:r>
              <a:rPr lang="en-US" altLang="en-US"/>
              <a:t>But Jesus the Christ did!</a:t>
            </a:r>
          </a:p>
          <a:p>
            <a:pPr>
              <a:buFontTx/>
              <a:buNone/>
            </a:pPr>
            <a:endParaRPr lang="en-GB" altLang="en-US"/>
          </a:p>
        </p:txBody>
      </p:sp>
      <p:pic>
        <p:nvPicPr>
          <p:cNvPr id="940036" name="Picture 4" descr="E:\Catechism\2005-2006 - Hoek\Ik Geloof 1\Adam, Eve and Snak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0"/>
            <a:ext cx="195262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00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215741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004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16538"/>
            <a:ext cx="2057400" cy="154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4E948F">
            <a:hlinkClick r:id="" action="ppaction://media"/>
            <a:extLst>
              <a:ext uri="{FF2B5EF4-FFF2-40B4-BE49-F238E27FC236}">
                <a16:creationId xmlns:a16="http://schemas.microsoft.com/office/drawing/2014/main" id="{1E2B63F9-FB23-4958-A6B8-1C7057BB3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3888" y="5111750"/>
            <a:ext cx="609600" cy="609600"/>
          </a:xfrm>
          <a:prstGeom prst="rect">
            <a:avLst/>
          </a:prstGeom>
        </p:spPr>
      </p:pic>
      <p:pic>
        <p:nvPicPr>
          <p:cNvPr id="965634" name="Picture 2" descr="G:\Backup - juni 2009\Catechism\Pictures\Vrag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25146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5635" name="AutoShape 3"/>
          <p:cNvSpPr>
            <a:spLocks noChangeArrowheads="1"/>
          </p:cNvSpPr>
          <p:nvPr/>
        </p:nvSpPr>
        <p:spPr bwMode="auto">
          <a:xfrm>
            <a:off x="152400" y="-3562"/>
            <a:ext cx="3048000" cy="2553474"/>
          </a:xfrm>
          <a:prstGeom prst="wedgeEllipseCallout">
            <a:avLst>
              <a:gd name="adj1" fmla="val -6250"/>
              <a:gd name="adj2" fmla="val 135278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2800" dirty="0">
                <a:latin typeface="Comic Sans MS" panose="030F0702030302020204" pitchFamily="66" charset="0"/>
              </a:rPr>
              <a:t>But  </a:t>
            </a:r>
            <a:r>
              <a:rPr lang="en-US" altLang="en-US" sz="2800" i="1" dirty="0">
                <a:latin typeface="Comic Sans MS" panose="030F0702030302020204" pitchFamily="66" charset="0"/>
              </a:rPr>
              <a:t>how</a:t>
            </a:r>
            <a:r>
              <a:rPr lang="en-US" altLang="en-US" sz="2800" dirty="0">
                <a:latin typeface="Comic Sans MS" panose="030F0702030302020204" pitchFamily="66" charset="0"/>
              </a:rPr>
              <a:t> do you know all that for sure?</a:t>
            </a:r>
            <a:endParaRPr lang="en-US" altLang="en-US" sz="4400" dirty="0"/>
          </a:p>
        </p:txBody>
      </p:sp>
      <p:sp>
        <p:nvSpPr>
          <p:cNvPr id="965636" name="AutoShape 4"/>
          <p:cNvSpPr>
            <a:spLocks noChangeArrowheads="1"/>
          </p:cNvSpPr>
          <p:nvPr/>
        </p:nvSpPr>
        <p:spPr bwMode="auto">
          <a:xfrm>
            <a:off x="2813039" y="2816225"/>
            <a:ext cx="2971800" cy="1327150"/>
          </a:xfrm>
          <a:prstGeom prst="wedgeEllipseCallout">
            <a:avLst>
              <a:gd name="adj1" fmla="val 127489"/>
              <a:gd name="adj2" fmla="val 90237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2800" dirty="0">
                <a:latin typeface="Comic Sans MS" panose="030F0702030302020204" pitchFamily="66" charset="0"/>
              </a:rPr>
              <a:t>My parents told me.</a:t>
            </a:r>
            <a:endParaRPr lang="en-US" altLang="en-US" sz="4400" dirty="0"/>
          </a:p>
        </p:txBody>
      </p:sp>
      <p:sp>
        <p:nvSpPr>
          <p:cNvPr id="965637" name="AutoShape 5"/>
          <p:cNvSpPr>
            <a:spLocks noChangeArrowheads="1"/>
          </p:cNvSpPr>
          <p:nvPr/>
        </p:nvSpPr>
        <p:spPr bwMode="auto">
          <a:xfrm>
            <a:off x="3879839" y="1524000"/>
            <a:ext cx="3352800" cy="1327150"/>
          </a:xfrm>
          <a:prstGeom prst="wedgeEllipseCallout">
            <a:avLst>
              <a:gd name="adj1" fmla="val 74189"/>
              <a:gd name="adj2" fmla="val 189019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2800" dirty="0">
                <a:latin typeface="Comic Sans MS" panose="030F0702030302020204" pitchFamily="66" charset="0"/>
              </a:rPr>
              <a:t>I learned it in church.</a:t>
            </a:r>
            <a:endParaRPr lang="en-US" altLang="en-US" sz="4400" dirty="0"/>
          </a:p>
        </p:txBody>
      </p:sp>
      <p:sp>
        <p:nvSpPr>
          <p:cNvPr id="965638" name="AutoShape 6"/>
          <p:cNvSpPr>
            <a:spLocks noChangeArrowheads="1"/>
          </p:cNvSpPr>
          <p:nvPr/>
        </p:nvSpPr>
        <p:spPr bwMode="auto">
          <a:xfrm>
            <a:off x="6372200" y="524560"/>
            <a:ext cx="2771800" cy="1341656"/>
          </a:xfrm>
          <a:prstGeom prst="wedgeEllipseCallout">
            <a:avLst>
              <a:gd name="adj1" fmla="val 8456"/>
              <a:gd name="adj2" fmla="val 260409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800" dirty="0">
                <a:latin typeface="Comic Sans MS" panose="030F0702030302020204" pitchFamily="66" charset="0"/>
              </a:rPr>
              <a:t>I learnt it at school</a:t>
            </a:r>
            <a:endParaRPr lang="en-US" altLang="en-US" sz="4400" dirty="0"/>
          </a:p>
        </p:txBody>
      </p:sp>
      <p:pic>
        <p:nvPicPr>
          <p:cNvPr id="9656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24400"/>
            <a:ext cx="14382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65635" grpId="0" animBg="1"/>
      <p:bldP spid="965636" grpId="0" animBg="1" autoUpdateAnimBg="0"/>
      <p:bldP spid="965637" grpId="0" animBg="1" autoUpdateAnimBg="0"/>
      <p:bldP spid="965638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66" name="AutoShape 10"/>
          <p:cNvSpPr>
            <a:spLocks noChangeArrowheads="1"/>
          </p:cNvSpPr>
          <p:nvPr/>
        </p:nvSpPr>
        <p:spPr bwMode="auto">
          <a:xfrm>
            <a:off x="3735388" y="306388"/>
            <a:ext cx="3806825" cy="2533650"/>
          </a:xfrm>
          <a:prstGeom prst="wedgeEllipseCallout">
            <a:avLst>
              <a:gd name="adj1" fmla="val 41199"/>
              <a:gd name="adj2" fmla="val 94986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2800" dirty="0">
                <a:latin typeface="Comic Sans MS" panose="030F0702030302020204" pitchFamily="66" charset="0"/>
              </a:rPr>
              <a:t>God Himself told them, through the Bible</a:t>
            </a:r>
            <a:endParaRPr lang="en-US" altLang="en-US" sz="4400" dirty="0"/>
          </a:p>
        </p:txBody>
      </p:sp>
      <p:pic>
        <p:nvPicPr>
          <p:cNvPr id="2" name="77390EF8">
            <a:hlinkClick r:id="" action="ppaction://media"/>
            <a:extLst>
              <a:ext uri="{FF2B5EF4-FFF2-40B4-BE49-F238E27FC236}">
                <a16:creationId xmlns:a16="http://schemas.microsoft.com/office/drawing/2014/main" id="{CB89B07F-E27B-4018-9524-CC447D602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7050" y="4840288"/>
            <a:ext cx="609600" cy="609600"/>
          </a:xfrm>
          <a:prstGeom prst="rect">
            <a:avLst/>
          </a:prstGeom>
        </p:spPr>
      </p:pic>
      <p:pic>
        <p:nvPicPr>
          <p:cNvPr id="3" name="E003C635">
            <a:hlinkClick r:id="" action="ppaction://media"/>
            <a:extLst>
              <a:ext uri="{FF2B5EF4-FFF2-40B4-BE49-F238E27FC236}">
                <a16:creationId xmlns:a16="http://schemas.microsoft.com/office/drawing/2014/main" id="{89118357-D18E-4D15-B250-0F562A4FC6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7610" y="4797152"/>
            <a:ext cx="609600" cy="609600"/>
          </a:xfrm>
          <a:prstGeom prst="rect">
            <a:avLst/>
          </a:prstGeom>
        </p:spPr>
      </p:pic>
      <p:pic>
        <p:nvPicPr>
          <p:cNvPr id="966658" name="Picture 2" descr="G:\Backup - juni 2009\Catechism\Pictures\Vragi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25146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6659" name="AutoShape 3"/>
          <p:cNvSpPr>
            <a:spLocks noChangeArrowheads="1"/>
          </p:cNvSpPr>
          <p:nvPr/>
        </p:nvSpPr>
        <p:spPr bwMode="auto">
          <a:xfrm>
            <a:off x="152400" y="-1974"/>
            <a:ext cx="3048000" cy="2553474"/>
          </a:xfrm>
          <a:prstGeom prst="wedgeEllipseCallout">
            <a:avLst>
              <a:gd name="adj1" fmla="val -6250"/>
              <a:gd name="adj2" fmla="val 135278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2800" dirty="0">
                <a:latin typeface="Comic Sans MS" panose="030F0702030302020204" pitchFamily="66" charset="0"/>
              </a:rPr>
              <a:t>But  </a:t>
            </a:r>
            <a:r>
              <a:rPr lang="en-US" altLang="en-US" sz="2800" i="1" dirty="0">
                <a:latin typeface="Comic Sans MS" panose="030F0702030302020204" pitchFamily="66" charset="0"/>
              </a:rPr>
              <a:t>how</a:t>
            </a:r>
            <a:r>
              <a:rPr lang="en-US" altLang="en-US" sz="2800" dirty="0">
                <a:latin typeface="Comic Sans MS" panose="030F0702030302020204" pitchFamily="66" charset="0"/>
              </a:rPr>
              <a:t> do they know that for sure?</a:t>
            </a:r>
            <a:endParaRPr lang="en-US" altLang="en-US" sz="4400" dirty="0"/>
          </a:p>
        </p:txBody>
      </p:sp>
      <p:pic>
        <p:nvPicPr>
          <p:cNvPr id="966664" name="Picture 8" descr="E:\Catechism\Pictures\Roepie.JPG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810001"/>
            <a:ext cx="1716088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2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1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66666" grpId="0" animBg="1"/>
      <p:bldP spid="9666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From where do you know this?</a:t>
            </a:r>
          </a:p>
        </p:txBody>
      </p:sp>
      <p:sp>
        <p:nvSpPr>
          <p:cNvPr id="967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God has revealed this </a:t>
            </a:r>
            <a:r>
              <a:rPr lang="en-GB" altLang="en-US" dirty="0">
                <a:solidFill>
                  <a:srgbClr val="00FF00"/>
                </a:solidFill>
              </a:rPr>
              <a:t>throughout the ages.</a:t>
            </a:r>
          </a:p>
          <a:p>
            <a:pPr>
              <a:buFontTx/>
              <a:buNone/>
            </a:pPr>
            <a:r>
              <a:rPr lang="en-GB" altLang="en-US" dirty="0"/>
              <a:t>He had the account of this revelation </a:t>
            </a:r>
            <a:r>
              <a:rPr lang="en-GB" altLang="en-US" dirty="0">
                <a:solidFill>
                  <a:srgbClr val="00FF00"/>
                </a:solidFill>
              </a:rPr>
              <a:t>recorded for us by people in writing.</a:t>
            </a:r>
          </a:p>
          <a:p>
            <a:pPr>
              <a:buFontTx/>
              <a:buNone/>
            </a:pPr>
            <a:r>
              <a:rPr lang="en-GB" altLang="en-US" dirty="0"/>
              <a:t>These writings have been collected </a:t>
            </a:r>
            <a:r>
              <a:rPr lang="en-GB" altLang="en-US" dirty="0">
                <a:solidFill>
                  <a:srgbClr val="00FF00"/>
                </a:solidFill>
              </a:rPr>
              <a:t>and today form the Bible.</a:t>
            </a:r>
          </a:p>
          <a:p>
            <a:pPr>
              <a:buFontTx/>
              <a:buNone/>
            </a:pPr>
            <a:endParaRPr lang="en-GB" altLang="en-US" sz="1800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>
                <a:solidFill>
                  <a:srgbClr val="FFC000"/>
                </a:solidFill>
              </a:rPr>
              <a:t>      Moses		  David              Jeremiah		  Paul</a:t>
            </a:r>
          </a:p>
        </p:txBody>
      </p:sp>
      <p:pic>
        <p:nvPicPr>
          <p:cNvPr id="9676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8359" r="4253" b="4477"/>
          <a:stretch>
            <a:fillRect/>
          </a:stretch>
        </p:blipFill>
        <p:spPr bwMode="auto">
          <a:xfrm>
            <a:off x="7239000" y="4495800"/>
            <a:ext cx="16827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76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95800"/>
            <a:ext cx="180657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76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95800"/>
            <a:ext cx="12763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76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95800"/>
            <a:ext cx="19494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7688" name="Text Box 8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94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message of the Bible</a:t>
            </a:r>
          </a:p>
        </p:txBody>
      </p:sp>
      <p:sp>
        <p:nvSpPr>
          <p:cNvPr id="968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The message of the Bible is referred to as</a:t>
            </a:r>
          </a:p>
          <a:p>
            <a:pPr algn="ctr">
              <a:buFontTx/>
              <a:buNone/>
            </a:pPr>
            <a:r>
              <a:rPr lang="en-GB" altLang="en-US" sz="4400" dirty="0">
                <a:solidFill>
                  <a:srgbClr val="00FF00"/>
                </a:solidFill>
              </a:rPr>
              <a:t>The Gospel</a:t>
            </a:r>
          </a:p>
          <a:p>
            <a:pPr>
              <a:buFontTx/>
              <a:buNone/>
            </a:pPr>
            <a:r>
              <a:rPr lang="en-GB" altLang="en-US" dirty="0"/>
              <a:t>The word </a:t>
            </a:r>
            <a:r>
              <a:rPr lang="en-GB" altLang="en-US" i="1" dirty="0">
                <a:solidFill>
                  <a:srgbClr val="00FF00"/>
                </a:solidFill>
              </a:rPr>
              <a:t>gospel</a:t>
            </a:r>
            <a:r>
              <a:rPr lang="en-GB" altLang="en-US" dirty="0">
                <a:solidFill>
                  <a:srgbClr val="00FF00"/>
                </a:solidFill>
              </a:rPr>
              <a:t> </a:t>
            </a:r>
            <a:r>
              <a:rPr lang="en-GB" altLang="en-US" dirty="0"/>
              <a:t>is from </a:t>
            </a:r>
            <a:r>
              <a:rPr lang="en-GB" altLang="en-US" dirty="0">
                <a:solidFill>
                  <a:srgbClr val="00FF00"/>
                </a:solidFill>
              </a:rPr>
              <a:t>“good spell”, </a:t>
            </a:r>
            <a:r>
              <a:rPr lang="en-GB" altLang="en-US" dirty="0"/>
              <a:t>which is </a:t>
            </a:r>
            <a:r>
              <a:rPr lang="en-GB" altLang="en-US" dirty="0">
                <a:solidFill>
                  <a:srgbClr val="00FF00"/>
                </a:solidFill>
              </a:rPr>
              <a:t>old English for “good message”.</a:t>
            </a:r>
          </a:p>
          <a:p>
            <a:pPr>
              <a:buFontTx/>
              <a:buNone/>
            </a:pPr>
            <a:r>
              <a:rPr lang="en-GB" altLang="en-US" dirty="0"/>
              <a:t>The</a:t>
            </a:r>
            <a:r>
              <a:rPr lang="en-GB" altLang="en-US" dirty="0">
                <a:solidFill>
                  <a:srgbClr val="00FF00"/>
                </a:solidFill>
              </a:rPr>
              <a:t> Greek </a:t>
            </a:r>
            <a:r>
              <a:rPr lang="en-GB" altLang="en-US" dirty="0"/>
              <a:t>word is </a:t>
            </a:r>
            <a:r>
              <a:rPr lang="en-GB" altLang="en-US" i="1" dirty="0" err="1">
                <a:solidFill>
                  <a:srgbClr val="00FF00"/>
                </a:solidFill>
              </a:rPr>
              <a:t>eu-angelia</a:t>
            </a:r>
            <a:r>
              <a:rPr lang="en-GB" altLang="en-US" dirty="0">
                <a:solidFill>
                  <a:srgbClr val="00FF00"/>
                </a:solidFill>
              </a:rPr>
              <a:t>, </a:t>
            </a:r>
            <a:r>
              <a:rPr lang="en-GB" altLang="en-US" dirty="0"/>
              <a:t>from which we have</a:t>
            </a:r>
            <a:r>
              <a:rPr lang="en-GB" altLang="en-US" dirty="0">
                <a:solidFill>
                  <a:srgbClr val="00FF00"/>
                </a:solidFill>
              </a:rPr>
              <a:t> “evangelism”. </a:t>
            </a:r>
            <a:r>
              <a:rPr lang="en-GB" altLang="en-US" dirty="0"/>
              <a:t>It, too, means </a:t>
            </a:r>
            <a:r>
              <a:rPr lang="en-GB" altLang="en-US" dirty="0">
                <a:solidFill>
                  <a:srgbClr val="00FF00"/>
                </a:solidFill>
              </a:rPr>
              <a:t>“good message”. </a:t>
            </a:r>
          </a:p>
        </p:txBody>
      </p:sp>
      <p:sp>
        <p:nvSpPr>
          <p:cNvPr id="968708" name="AutoShape 4"/>
          <p:cNvSpPr>
            <a:spLocks noChangeArrowheads="1"/>
          </p:cNvSpPr>
          <p:nvPr/>
        </p:nvSpPr>
        <p:spPr bwMode="auto">
          <a:xfrm>
            <a:off x="683568" y="3505200"/>
            <a:ext cx="1728192" cy="457200"/>
          </a:xfrm>
          <a:prstGeom prst="roundRect">
            <a:avLst>
              <a:gd name="adj" fmla="val 41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68709" name="Line 5"/>
          <p:cNvSpPr>
            <a:spLocks noChangeShapeType="1"/>
          </p:cNvSpPr>
          <p:nvPr/>
        </p:nvSpPr>
        <p:spPr bwMode="auto">
          <a:xfrm>
            <a:off x="2339752" y="3962400"/>
            <a:ext cx="720080" cy="20588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68710" name="AutoShape 6"/>
          <p:cNvSpPr>
            <a:spLocks noChangeArrowheads="1"/>
          </p:cNvSpPr>
          <p:nvPr/>
        </p:nvSpPr>
        <p:spPr bwMode="auto">
          <a:xfrm>
            <a:off x="3059832" y="5551388"/>
            <a:ext cx="3816350" cy="939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en-US" i="1">
                <a:solidFill>
                  <a:srgbClr val="FF9933"/>
                </a:solidFill>
              </a:rPr>
              <a:t>The New Testament was originally written in Greek.</a:t>
            </a:r>
          </a:p>
        </p:txBody>
      </p:sp>
      <p:sp>
        <p:nvSpPr>
          <p:cNvPr id="968711" name="Text Box 7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8707" grpId="0" uiExpand="1" build="p"/>
      <p:bldP spid="968708" grpId="0" animBg="1"/>
      <p:bldP spid="968709" grpId="0" animBg="1"/>
      <p:bldP spid="9687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accounts of Jesus’ life</a:t>
            </a:r>
          </a:p>
        </p:txBody>
      </p:sp>
      <p:sp>
        <p:nvSpPr>
          <p:cNvPr id="969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We have </a:t>
            </a:r>
            <a:r>
              <a:rPr lang="en-GB" altLang="en-US" dirty="0">
                <a:solidFill>
                  <a:srgbClr val="00FF00"/>
                </a:solidFill>
              </a:rPr>
              <a:t>four written accounts of Jesus’ life.</a:t>
            </a:r>
          </a:p>
          <a:p>
            <a:pPr>
              <a:buFontTx/>
              <a:buNone/>
            </a:pPr>
            <a:r>
              <a:rPr lang="en-GB" altLang="en-US" dirty="0"/>
              <a:t>They are </a:t>
            </a:r>
            <a:r>
              <a:rPr lang="en-GB" altLang="en-US" dirty="0">
                <a:solidFill>
                  <a:srgbClr val="00FF00"/>
                </a:solidFill>
              </a:rPr>
              <a:t>collectively known as gospels.</a:t>
            </a:r>
          </a:p>
          <a:p>
            <a:pPr>
              <a:buFontTx/>
              <a:buNone/>
            </a:pPr>
            <a:r>
              <a:rPr lang="en-GB" altLang="en-US" dirty="0"/>
              <a:t>They are: </a:t>
            </a:r>
          </a:p>
          <a:p>
            <a:pPr algn="ctr"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Matthew, Mark, Luke and John</a:t>
            </a:r>
          </a:p>
          <a:p>
            <a:pPr>
              <a:buFontTx/>
              <a:buNone/>
            </a:pPr>
            <a:r>
              <a:rPr lang="en-GB" altLang="en-US" dirty="0"/>
              <a:t>But</a:t>
            </a:r>
            <a:r>
              <a:rPr lang="en-GB" altLang="en-US" dirty="0">
                <a:solidFill>
                  <a:srgbClr val="00FF00"/>
                </a:solidFill>
              </a:rPr>
              <a:t> the account about Jesus goes all the way back to </a:t>
            </a:r>
            <a:br>
              <a:rPr lang="en-GB" altLang="en-US" dirty="0">
                <a:solidFill>
                  <a:srgbClr val="00FF00"/>
                </a:solidFill>
              </a:rPr>
            </a:br>
            <a:r>
              <a:rPr lang="en-GB" altLang="en-US" dirty="0">
                <a:solidFill>
                  <a:srgbClr val="00FF00"/>
                </a:solidFill>
              </a:rPr>
              <a:t>Genesis 1!</a:t>
            </a:r>
            <a:endParaRPr lang="en-GB" altLang="en-US" dirty="0"/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endParaRPr lang="en-GB" altLang="en-US" dirty="0"/>
          </a:p>
        </p:txBody>
      </p:sp>
      <p:sp>
        <p:nvSpPr>
          <p:cNvPr id="969733" name="AutoShape 5"/>
          <p:cNvSpPr>
            <a:spLocks noChangeArrowheads="1"/>
          </p:cNvSpPr>
          <p:nvPr/>
        </p:nvSpPr>
        <p:spPr bwMode="auto">
          <a:xfrm>
            <a:off x="838200" y="4707255"/>
            <a:ext cx="7239000" cy="172021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GB" altLang="en-US" i="1" dirty="0"/>
              <a:t>[Jesus said:] You search the Scriptures because you think that in them you have eternal life; and it is they that bear witness about Me,</a:t>
            </a:r>
            <a:endParaRPr lang="en-US" altLang="en-US" i="1" dirty="0"/>
          </a:p>
          <a:p>
            <a:pPr algn="r"/>
            <a:r>
              <a:rPr lang="en-US" altLang="en-US" sz="1800" dirty="0"/>
              <a:t>John 5:39</a:t>
            </a:r>
          </a:p>
        </p:txBody>
      </p:sp>
      <p:sp>
        <p:nvSpPr>
          <p:cNvPr id="969734" name="Text Box 6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9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9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69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9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9731" grpId="0" uiExpand="1" build="p"/>
      <p:bldP spid="969733" grpId="0" animBg="1" autoUpdateAnimBg="0"/>
    </p:bld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11302</TotalTime>
  <Words>985</Words>
  <Application>Microsoft Office PowerPoint</Application>
  <PresentationFormat>On-screen Show (4:3)</PresentationFormat>
  <Paragraphs>190</Paragraphs>
  <Slides>24</Slides>
  <Notes>7</Notes>
  <HiddenSlides>0</HiddenSlides>
  <MMClips>6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Comic Sans MS</vt:lpstr>
      <vt:lpstr>Times New Roman</vt:lpstr>
      <vt:lpstr>1_Office Theme</vt:lpstr>
      <vt:lpstr>Slide</vt:lpstr>
      <vt:lpstr>Catechism  The Need for Faith</vt:lpstr>
      <vt:lpstr>Hymn 48:1,2</vt:lpstr>
      <vt:lpstr>Hymn 48:1,2</vt:lpstr>
      <vt:lpstr>What we have seen so far</vt:lpstr>
      <vt:lpstr>PowerPoint Presentation</vt:lpstr>
      <vt:lpstr>PowerPoint Presentation</vt:lpstr>
      <vt:lpstr>From where do you know this?</vt:lpstr>
      <vt:lpstr>The message of the Bible</vt:lpstr>
      <vt:lpstr>The accounts of Jesus’ life</vt:lpstr>
      <vt:lpstr>Bible Study: Acts 8:26-35</vt:lpstr>
      <vt:lpstr>Bible Study: Acts 8:26-35</vt:lpstr>
      <vt:lpstr>What is the Bible about?</vt:lpstr>
      <vt:lpstr>What is the Bible about?</vt:lpstr>
      <vt:lpstr>The first time God tells us</vt:lpstr>
      <vt:lpstr>The mother promise</vt:lpstr>
      <vt:lpstr>The mother promise</vt:lpstr>
      <vt:lpstr>The mother promise</vt:lpstr>
      <vt:lpstr>The mother promise</vt:lpstr>
      <vt:lpstr>A huge promise</vt:lpstr>
      <vt:lpstr>Our first parents respond…</vt:lpstr>
      <vt:lpstr>God tells more</vt:lpstr>
      <vt:lpstr>PowerPoint Presentation</vt:lpstr>
      <vt:lpstr>PowerPoint Presentation</vt:lpstr>
      <vt:lpstr>Thus God’s people knew…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274</cp:revision>
  <cp:lastPrinted>2010-02-18T18:14:08Z</cp:lastPrinted>
  <dcterms:created xsi:type="dcterms:W3CDTF">2008-08-14T09:20:46Z</dcterms:created>
  <dcterms:modified xsi:type="dcterms:W3CDTF">2021-10-25T16:25:09Z</dcterms:modified>
</cp:coreProperties>
</file>