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71" r:id="rId2"/>
    <p:sldId id="1090" r:id="rId3"/>
    <p:sldId id="1091" r:id="rId4"/>
    <p:sldId id="1063" r:id="rId5"/>
    <p:sldId id="1065" r:id="rId6"/>
    <p:sldId id="1066" r:id="rId7"/>
    <p:sldId id="1067" r:id="rId8"/>
    <p:sldId id="1092" r:id="rId9"/>
    <p:sldId id="1085" r:id="rId10"/>
    <p:sldId id="1093" r:id="rId11"/>
    <p:sldId id="1069" r:id="rId12"/>
    <p:sldId id="1094" r:id="rId13"/>
    <p:sldId id="1072" r:id="rId14"/>
    <p:sldId id="1086" r:id="rId15"/>
    <p:sldId id="1074" r:id="rId16"/>
    <p:sldId id="1095" r:id="rId17"/>
    <p:sldId id="1077" r:id="rId18"/>
    <p:sldId id="1079" r:id="rId19"/>
    <p:sldId id="1081" r:id="rId20"/>
    <p:sldId id="1082" r:id="rId21"/>
    <p:sldId id="1084" r:id="rId22"/>
  </p:sldIdLst>
  <p:sldSz cx="9144000" cy="6858000" type="screen4x3"/>
  <p:notesSz cx="9167813" cy="6950075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>
          <p15:clr>
            <a:srgbClr val="A4A3A4"/>
          </p15:clr>
        </p15:guide>
        <p15:guide id="2" pos="28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B0F0"/>
    <a:srgbClr val="00FF00"/>
    <a:srgbClr val="990000"/>
    <a:srgbClr val="FFFF99"/>
    <a:srgbClr val="FF0000"/>
    <a:srgbClr val="FFFF66"/>
    <a:srgbClr val="FF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189"/>
        <p:guide pos="28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803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7256" y="0"/>
            <a:ext cx="390542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11898"/>
            <a:ext cx="400803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7256" y="6611898"/>
            <a:ext cx="390542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559C39A-A849-429A-9527-075FF927D27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50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803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7256" y="0"/>
            <a:ext cx="390542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30513" y="533400"/>
            <a:ext cx="3484562" cy="2613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3404" y="3305949"/>
            <a:ext cx="6675877" cy="314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11898"/>
            <a:ext cx="400803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7256" y="6611898"/>
            <a:ext cx="390542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20EFF8-002B-4DD8-B91A-DEF07E11D2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780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792DB-2F01-4AC0-ACCB-0B755AF39181}" type="slidenum">
              <a:rPr lang="en-GB"/>
              <a:pPr/>
              <a:t>1</a:t>
            </a:fld>
            <a:endParaRPr lang="en-GB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59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EFF8-002B-4DD8-B91A-DEF07E11D23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469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EFF8-002B-4DD8-B91A-DEF07E11D23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99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EFF8-002B-4DD8-B91A-DEF07E11D23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043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EFF8-002B-4DD8-B91A-DEF07E11D234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665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Have different</a:t>
            </a:r>
            <a:r>
              <a:rPr lang="en-CA" baseline="0" dirty="0"/>
              <a:t> students look up a text and read it out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EFF8-002B-4DD8-B91A-DEF07E11D23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254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EFF8-002B-4DD8-B91A-DEF07E11D234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941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EFF8-002B-4DD8-B91A-DEF07E11D234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477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EFF8-002B-4DD8-B91A-DEF07E11D234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272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EFF8-002B-4DD8-B91A-DEF07E11D23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320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EFF8-002B-4DD8-B91A-DEF07E11D23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320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Don’t dawdle during the first few slides – you need your time at the end of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EFF8-002B-4DD8-B91A-DEF07E11D23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49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EFF8-002B-4DD8-B91A-DEF07E11D23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88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EFF8-002B-4DD8-B91A-DEF07E11D23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16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EFF8-002B-4DD8-B91A-DEF07E11D23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966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EFF8-002B-4DD8-B91A-DEF07E11D23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65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EFF8-002B-4DD8-B91A-DEF07E11D23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66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491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40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771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392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02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759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930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050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63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05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761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9036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47800"/>
          </a:xfrm>
        </p:spPr>
        <p:txBody>
          <a:bodyPr/>
          <a:lstStyle/>
          <a:p>
            <a:r>
              <a:rPr lang="en-GB"/>
              <a:t>Catechism </a:t>
            </a:r>
            <a:br>
              <a:rPr lang="en-GB"/>
            </a:br>
            <a:r>
              <a:rPr lang="en-GB"/>
              <a:t>The Need for Faith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86200"/>
            <a:ext cx="8305800" cy="1752600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Lesson 7 – LD 5b-6a</a:t>
            </a:r>
          </a:p>
          <a:p>
            <a:r>
              <a:rPr lang="en-GB" dirty="0"/>
              <a:t>God Sends The True Mediator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Given by God</a:t>
            </a:r>
          </a:p>
        </p:txBody>
      </p:sp>
      <p:sp>
        <p:nvSpPr>
          <p:cNvPr id="941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God sent His Son to save us.</a:t>
            </a:r>
          </a:p>
          <a:p>
            <a:pPr>
              <a:buFontTx/>
              <a:buNone/>
            </a:pPr>
            <a:r>
              <a:rPr lang="en-GB" altLang="en-US" dirty="0"/>
              <a:t>This is proof of </a:t>
            </a:r>
            <a:r>
              <a:rPr lang="en-GB" altLang="en-US" dirty="0">
                <a:solidFill>
                  <a:srgbClr val="00FF00"/>
                </a:solidFill>
              </a:rPr>
              <a:t>God’s love for us.</a:t>
            </a:r>
          </a:p>
        </p:txBody>
      </p:sp>
      <p:sp>
        <p:nvSpPr>
          <p:cNvPr id="941060" name="AutoShape 4"/>
          <p:cNvSpPr>
            <a:spLocks noChangeArrowheads="1"/>
          </p:cNvSpPr>
          <p:nvPr/>
        </p:nvSpPr>
        <p:spPr bwMode="auto">
          <a:xfrm>
            <a:off x="0" y="2353925"/>
            <a:ext cx="8826500" cy="1397675"/>
          </a:xfrm>
          <a:prstGeom prst="horizontalScroll">
            <a:avLst>
              <a:gd name="adj" fmla="val 719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 i="1" dirty="0"/>
              <a:t>For God so loved the world that He gave His only-begotten Son, that whoever believes in Him should not perish but have eternal life.</a:t>
            </a:r>
          </a:p>
          <a:p>
            <a:pPr algn="r"/>
            <a:r>
              <a:rPr lang="en-US" altLang="en-US" dirty="0"/>
              <a:t>John 3:16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941061" name="AutoShape 5"/>
          <p:cNvSpPr>
            <a:spLocks noChangeArrowheads="1"/>
          </p:cNvSpPr>
          <p:nvPr/>
        </p:nvSpPr>
        <p:spPr bwMode="auto">
          <a:xfrm>
            <a:off x="0" y="4182725"/>
            <a:ext cx="8826500" cy="1397675"/>
          </a:xfrm>
          <a:prstGeom prst="horizontalScroll">
            <a:avLst>
              <a:gd name="adj" fmla="val 719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 i="1" dirty="0"/>
              <a:t>Greater love has no one than this, that someone lay down his life for his friends.</a:t>
            </a:r>
          </a:p>
          <a:p>
            <a:pPr algn="r"/>
            <a:r>
              <a:rPr lang="en-US" altLang="en-US" dirty="0"/>
              <a:t>John 15:13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941062" name="Text Box 6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8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4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60" grpId="0" animBg="1" autoUpdateAnimBg="0"/>
      <p:bldP spid="941061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Jesus did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FF00"/>
                </a:solidFill>
              </a:rPr>
              <a:t>Though God, He became a human being</a:t>
            </a:r>
            <a:endParaRPr lang="en-GB" dirty="0"/>
          </a:p>
          <a:p>
            <a:pPr lvl="1"/>
            <a:r>
              <a:rPr lang="en-GB" dirty="0"/>
              <a:t>Would you be prepared to become a worm </a:t>
            </a:r>
            <a:br>
              <a:rPr lang="en-GB" dirty="0"/>
            </a:br>
            <a:r>
              <a:rPr lang="en-GB" dirty="0"/>
              <a:t>to save all worms?</a:t>
            </a:r>
          </a:p>
          <a:p>
            <a:r>
              <a:rPr lang="en-GB" dirty="0">
                <a:solidFill>
                  <a:srgbClr val="00FF00"/>
                </a:solidFill>
              </a:rPr>
              <a:t>He was born into the poorest of families</a:t>
            </a:r>
            <a:endParaRPr lang="en-GB" dirty="0"/>
          </a:p>
          <a:p>
            <a:pPr lvl="1"/>
            <a:r>
              <a:rPr lang="en-GB" dirty="0"/>
              <a:t>If you had everything, would you be willing to give it up?</a:t>
            </a:r>
          </a:p>
          <a:p>
            <a:r>
              <a:rPr lang="en-GB" dirty="0">
                <a:solidFill>
                  <a:srgbClr val="00FF00"/>
                </a:solidFill>
              </a:rPr>
              <a:t>He lived a life of popularity and rejection</a:t>
            </a:r>
            <a:endParaRPr lang="en-GB" dirty="0"/>
          </a:p>
          <a:p>
            <a:pPr lvl="1"/>
            <a:r>
              <a:rPr lang="en-GB" dirty="0"/>
              <a:t>Would you tell the truth, or try to keep your friends?</a:t>
            </a:r>
          </a:p>
          <a:p>
            <a:r>
              <a:rPr lang="en-US" dirty="0">
                <a:solidFill>
                  <a:srgbClr val="00FF00"/>
                </a:solidFill>
              </a:rPr>
              <a:t>He died the most ignoble of deaths</a:t>
            </a:r>
            <a:endParaRPr lang="en-US" dirty="0"/>
          </a:p>
          <a:p>
            <a:pPr lvl="1"/>
            <a:r>
              <a:rPr lang="en-GB" dirty="0"/>
              <a:t>Would you be prepared to die for a good cause?</a:t>
            </a:r>
          </a:p>
        </p:txBody>
      </p:sp>
      <p:sp>
        <p:nvSpPr>
          <p:cNvPr id="946180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5595472"/>
            <a:ext cx="1368152" cy="102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95472"/>
            <a:ext cx="1368152" cy="102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51" y="5595472"/>
            <a:ext cx="1368152" cy="102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127" y="5595472"/>
            <a:ext cx="1368152" cy="102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202" y="5595472"/>
            <a:ext cx="1368152" cy="102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Worms to the Left Worms to the Right — i love those silly worms!! they&amp;#39;re  so silly!! They...">
            <a:extLst>
              <a:ext uri="{FF2B5EF4-FFF2-40B4-BE49-F238E27FC236}">
                <a16:creationId xmlns:a16="http://schemas.microsoft.com/office/drawing/2014/main" id="{75121B5C-03AA-4A3A-A875-E5C5114851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2747">
            <a:off x="6424062" y="404247"/>
            <a:ext cx="2740334" cy="274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79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Delivered</a:t>
            </a:r>
          </a:p>
        </p:txBody>
      </p:sp>
      <p:sp>
        <p:nvSpPr>
          <p:cNvPr id="948227" name="Rectangle 3"/>
          <p:cNvSpPr>
            <a:spLocks noGrp="1" noChangeArrowheads="1"/>
          </p:cNvSpPr>
          <p:nvPr>
            <p:ph idx="1"/>
          </p:nvPr>
        </p:nvSpPr>
        <p:spPr>
          <a:xfrm>
            <a:off x="0" y="2209800"/>
            <a:ext cx="91440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It is </a:t>
            </a:r>
            <a:r>
              <a:rPr lang="en-GB" altLang="en-US" dirty="0">
                <a:solidFill>
                  <a:srgbClr val="00FF00"/>
                </a:solidFill>
              </a:rPr>
              <a:t>through Christ’s death on the cross </a:t>
            </a:r>
            <a:r>
              <a:rPr lang="en-GB" altLang="en-US" dirty="0"/>
              <a:t>that true atonement for sin was made.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His blood flowed, that ours might never have to flow.</a:t>
            </a:r>
          </a:p>
        </p:txBody>
      </p:sp>
      <p:pic>
        <p:nvPicPr>
          <p:cNvPr id="948228" name="Picture 4" descr="E:\Catechism\2005-2006 - Hoek\Ik Geloof 1\kruiz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9050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8229" name="Text Box 5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48230" name="AutoShape 6"/>
          <p:cNvSpPr>
            <a:spLocks noChangeArrowheads="1"/>
          </p:cNvSpPr>
          <p:nvPr/>
        </p:nvSpPr>
        <p:spPr bwMode="auto">
          <a:xfrm>
            <a:off x="135731" y="3781048"/>
            <a:ext cx="8872538" cy="2257782"/>
          </a:xfrm>
          <a:prstGeom prst="horizontalScroll">
            <a:avLst>
              <a:gd name="adj" fmla="val 719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 i="1" dirty="0"/>
              <a:t>God put forward Christ Jesus as a propitiation (sacrifice of atonement) by his blood, to be received by faith. This was to show God’s righteousness because in His divine forbearance He had passed over former sins.</a:t>
            </a:r>
          </a:p>
          <a:p>
            <a:pPr algn="r"/>
            <a:r>
              <a:rPr lang="en-US" altLang="en-US" dirty="0"/>
              <a:t>Romans 3:25a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6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4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230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chasm bridged</a:t>
            </a:r>
          </a:p>
        </p:txBody>
      </p:sp>
      <p:sp>
        <p:nvSpPr>
          <p:cNvPr id="949251" name="Rectangle 3"/>
          <p:cNvSpPr>
            <a:spLocks noChangeArrowheads="1"/>
          </p:cNvSpPr>
          <p:nvPr/>
        </p:nvSpPr>
        <p:spPr bwMode="auto">
          <a:xfrm>
            <a:off x="609600" y="2667000"/>
            <a:ext cx="2743200" cy="39624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49252" name="Text Box 4"/>
          <p:cNvSpPr txBox="1">
            <a:spLocks noChangeArrowheads="1"/>
          </p:cNvSpPr>
          <p:nvPr/>
        </p:nvSpPr>
        <p:spPr bwMode="auto">
          <a:xfrm>
            <a:off x="1524000" y="4298950"/>
            <a:ext cx="1058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nl-NL" sz="4000">
                <a:solidFill>
                  <a:srgbClr val="000000"/>
                </a:solidFill>
              </a:rPr>
              <a:t>God</a:t>
            </a:r>
            <a:endParaRPr lang="nl-NL">
              <a:solidFill>
                <a:schemeClr val="tx1"/>
              </a:solidFill>
            </a:endParaRPr>
          </a:p>
        </p:txBody>
      </p:sp>
      <p:sp>
        <p:nvSpPr>
          <p:cNvPr id="949253" name="Rectangle 5"/>
          <p:cNvSpPr>
            <a:spLocks noChangeArrowheads="1"/>
          </p:cNvSpPr>
          <p:nvPr/>
        </p:nvSpPr>
        <p:spPr bwMode="auto">
          <a:xfrm>
            <a:off x="6248400" y="2667000"/>
            <a:ext cx="2590800" cy="396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9254" name="Text Box 6"/>
          <p:cNvSpPr txBox="1">
            <a:spLocks noChangeArrowheads="1"/>
          </p:cNvSpPr>
          <p:nvPr/>
        </p:nvSpPr>
        <p:spPr bwMode="auto">
          <a:xfrm>
            <a:off x="7162800" y="4267200"/>
            <a:ext cx="749300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nl-NL" sz="4000"/>
              <a:t>Us</a:t>
            </a:r>
            <a:endParaRPr lang="nl-NL"/>
          </a:p>
        </p:txBody>
      </p:sp>
      <p:sp>
        <p:nvSpPr>
          <p:cNvPr id="949255" name="Text Box 7"/>
          <p:cNvSpPr txBox="1">
            <a:spLocks noChangeArrowheads="1"/>
          </p:cNvSpPr>
          <p:nvPr/>
        </p:nvSpPr>
        <p:spPr bwMode="auto">
          <a:xfrm>
            <a:off x="3048000" y="2133600"/>
            <a:ext cx="3395663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sz="3200"/>
              <a:t>Jesus Christ</a:t>
            </a:r>
            <a:endParaRPr lang="nl-NL"/>
          </a:p>
        </p:txBody>
      </p:sp>
      <p:sp>
        <p:nvSpPr>
          <p:cNvPr id="949256" name="Text Box 8"/>
          <p:cNvSpPr txBox="1">
            <a:spLocks noChangeArrowheads="1"/>
          </p:cNvSpPr>
          <p:nvPr/>
        </p:nvSpPr>
        <p:spPr bwMode="auto">
          <a:xfrm>
            <a:off x="4343400" y="4419600"/>
            <a:ext cx="681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nl-NL" sz="3200" b="1">
                <a:solidFill>
                  <a:srgbClr val="FF0000"/>
                </a:solidFill>
              </a:rPr>
              <a:t>sin</a:t>
            </a:r>
            <a:endParaRPr lang="nl-NL">
              <a:solidFill>
                <a:schemeClr val="tx1"/>
              </a:solidFill>
            </a:endParaRPr>
          </a:p>
        </p:txBody>
      </p:sp>
      <p:pic>
        <p:nvPicPr>
          <p:cNvPr id="9492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878513"/>
            <a:ext cx="1817688" cy="97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Catechism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i="1">
                <a:solidFill>
                  <a:srgbClr val="FFFF00"/>
                </a:solidFill>
              </a:rPr>
              <a:t>18. Q. But who is that Mediator who at the same time is true God and a true and righteous man?</a:t>
            </a:r>
          </a:p>
          <a:p>
            <a:pPr>
              <a:buFontTx/>
              <a:buNone/>
            </a:pPr>
            <a:endParaRPr lang="en-GB" i="1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i="1">
                <a:solidFill>
                  <a:srgbClr val="FFFF00"/>
                </a:solidFill>
              </a:rPr>
              <a:t>A. Our Lord Jesus Christ,</a:t>
            </a:r>
          </a:p>
          <a:p>
            <a:pPr>
              <a:buFontTx/>
              <a:buNone/>
            </a:pPr>
            <a:r>
              <a:rPr lang="en-GB" i="1">
                <a:solidFill>
                  <a:srgbClr val="FFFF00"/>
                </a:solidFill>
              </a:rPr>
              <a:t>	who has become for us wisdom from God – that is,</a:t>
            </a:r>
          </a:p>
          <a:p>
            <a:pPr>
              <a:buFontTx/>
              <a:buNone/>
            </a:pPr>
            <a:r>
              <a:rPr lang="en-GB" i="1">
                <a:solidFill>
                  <a:srgbClr val="FFFF00"/>
                </a:solidFill>
              </a:rPr>
              <a:t>	our righteousness, holiness and redemption (1 Corinthians 1:30).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Mediator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28956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The position of Jesus Christ is that He stands </a:t>
            </a:r>
            <a:r>
              <a:rPr lang="en-GB" dirty="0">
                <a:solidFill>
                  <a:srgbClr val="00FF00"/>
                </a:solidFill>
              </a:rPr>
              <a:t>between God and God’s people.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That’s why He is called the </a:t>
            </a:r>
            <a:r>
              <a:rPr lang="en-GB" i="1" dirty="0">
                <a:solidFill>
                  <a:srgbClr val="00FF00"/>
                </a:solidFill>
              </a:rPr>
              <a:t>Mediator</a:t>
            </a:r>
            <a:r>
              <a:rPr lang="en-GB" dirty="0">
                <a:solidFill>
                  <a:srgbClr val="00FF00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He covers us in the sight of God.</a:t>
            </a:r>
            <a:endParaRPr lang="en-GB" dirty="0"/>
          </a:p>
        </p:txBody>
      </p:sp>
      <p:graphicFrame>
        <p:nvGraphicFramePr>
          <p:cNvPr id="951300" name="Object 4"/>
          <p:cNvGraphicFramePr>
            <a:graphicFrameLocks noChangeAspect="1"/>
          </p:cNvGraphicFramePr>
          <p:nvPr/>
        </p:nvGraphicFramePr>
        <p:xfrm>
          <a:off x="0" y="3451225"/>
          <a:ext cx="4516438" cy="340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337" name="Slide" r:id="rId4" imgW="4515580" imgH="3407015" progId="PowerPoint.Slide.8">
                  <p:embed/>
                </p:oleObj>
              </mc:Choice>
              <mc:Fallback>
                <p:oleObj name="Slide" r:id="rId4" imgW="4515580" imgH="3407015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51225"/>
                        <a:ext cx="4516438" cy="340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1301" name="Object 5"/>
          <p:cNvGraphicFramePr>
            <a:graphicFrameLocks noChangeAspect="1"/>
          </p:cNvGraphicFramePr>
          <p:nvPr/>
        </p:nvGraphicFramePr>
        <p:xfrm>
          <a:off x="4627563" y="3451225"/>
          <a:ext cx="4516437" cy="340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338" name="Slide" r:id="rId6" imgW="4515580" imgH="3407015" progId="PowerPoint.Slide.8">
                  <p:embed/>
                </p:oleObj>
              </mc:Choice>
              <mc:Fallback>
                <p:oleObj name="Slide" r:id="rId6" imgW="4515580" imgH="3407015" progId="PowerPoint.Slid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563" y="3451225"/>
                        <a:ext cx="4516437" cy="340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1302" name="Text Box 6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True Atonement is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- that </a:t>
            </a:r>
            <a:r>
              <a:rPr lang="en-GB" altLang="en-US" dirty="0">
                <a:solidFill>
                  <a:srgbClr val="00FF00"/>
                </a:solidFill>
              </a:rPr>
              <a:t>everything is good again between God and people; God and man are reconciled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	</a:t>
            </a:r>
          </a:p>
          <a:p>
            <a:pPr>
              <a:buFontTx/>
              <a:buNone/>
            </a:pPr>
            <a:r>
              <a:rPr lang="en-GB" altLang="en-US" dirty="0"/>
              <a:t>- that </a:t>
            </a:r>
            <a:r>
              <a:rPr lang="en-GB" altLang="en-US" dirty="0">
                <a:solidFill>
                  <a:srgbClr val="00FF00"/>
                </a:solidFill>
              </a:rPr>
              <a:t>Jesus the Christ has born the penalty for our sins and now has us changed to become perfectly loving and loyal people.</a:t>
            </a:r>
            <a:endParaRPr lang="en-GB" altLang="en-US" dirty="0"/>
          </a:p>
        </p:txBody>
      </p:sp>
      <p:sp>
        <p:nvSpPr>
          <p:cNvPr id="953348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9533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2438400" cy="22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33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29718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87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Moses and Jesus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Moses is sometimes referred to as the mediator of the Old Covenant.</a:t>
            </a:r>
          </a:p>
          <a:p>
            <a:pPr>
              <a:buFontTx/>
              <a:buNone/>
            </a:pPr>
            <a:r>
              <a:rPr lang="en-GB" dirty="0"/>
              <a:t>In actual fact, Moses is a proto-type of Jesus, who is the true Mediator.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A mediator</a:t>
            </a:r>
          </a:p>
          <a:p>
            <a:pPr lvl="1"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1. mediates between two persons or parties</a:t>
            </a:r>
          </a:p>
          <a:p>
            <a:pPr lvl="1"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2. pleads the case like a lawyer</a:t>
            </a:r>
          </a:p>
          <a:p>
            <a:pPr lvl="1"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3. brings about reconciliation</a:t>
            </a:r>
            <a:endParaRPr lang="en-GB" dirty="0"/>
          </a:p>
        </p:txBody>
      </p:sp>
      <p:pic>
        <p:nvPicPr>
          <p:cNvPr id="952322" name="Picture 2" descr="http://thecripplegate.com/wp-content/uploads/2012/03/lo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17678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052" y="188640"/>
            <a:ext cx="1346066" cy="1008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Between two parties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GB" sz="4000" dirty="0"/>
              <a:t>Moses</a:t>
            </a:r>
          </a:p>
          <a:p>
            <a:pPr>
              <a:buFontTx/>
              <a:buNone/>
            </a:pPr>
            <a:r>
              <a:rPr lang="en-GB" sz="3200" dirty="0"/>
              <a:t>Exodus 19:7</a:t>
            </a:r>
          </a:p>
          <a:p>
            <a:pPr>
              <a:buFontTx/>
              <a:buNone/>
            </a:pPr>
            <a:r>
              <a:rPr lang="en-GB" sz="3200" dirty="0">
                <a:solidFill>
                  <a:srgbClr val="00FF00"/>
                </a:solidFill>
              </a:rPr>
              <a:t>	</a:t>
            </a:r>
            <a:r>
              <a:rPr lang="en-GB" dirty="0">
                <a:solidFill>
                  <a:srgbClr val="00FF00"/>
                </a:solidFill>
              </a:rPr>
              <a:t>He brings God’s Word to the people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sz="3200" dirty="0"/>
              <a:t>Exodus 19:8-9</a:t>
            </a:r>
          </a:p>
          <a:p>
            <a:pPr>
              <a:buFontTx/>
              <a:buNone/>
            </a:pPr>
            <a:r>
              <a:rPr lang="en-GB" sz="3200" dirty="0">
                <a:solidFill>
                  <a:srgbClr val="00FF00"/>
                </a:solidFill>
              </a:rPr>
              <a:t>	</a:t>
            </a:r>
            <a:r>
              <a:rPr lang="en-GB" dirty="0">
                <a:solidFill>
                  <a:srgbClr val="00FF00"/>
                </a:solidFill>
              </a:rPr>
              <a:t>He brings the reaction of Israel to God</a:t>
            </a:r>
            <a:endParaRPr lang="en-GB" sz="2400" dirty="0">
              <a:solidFill>
                <a:srgbClr val="00FF00"/>
              </a:solidFill>
            </a:endParaRPr>
          </a:p>
        </p:txBody>
      </p:sp>
      <p:sp>
        <p:nvSpPr>
          <p:cNvPr id="95642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GB" sz="4000" dirty="0"/>
              <a:t>Jesus</a:t>
            </a:r>
          </a:p>
          <a:p>
            <a:pPr>
              <a:buFontTx/>
              <a:buNone/>
            </a:pPr>
            <a:r>
              <a:rPr lang="en-GB" sz="3200" dirty="0"/>
              <a:t>John 3:34</a:t>
            </a:r>
          </a:p>
          <a:p>
            <a:pPr>
              <a:buFontTx/>
              <a:buNone/>
            </a:pPr>
            <a:r>
              <a:rPr lang="en-GB" sz="3200" dirty="0">
                <a:solidFill>
                  <a:srgbClr val="00FF00"/>
                </a:solidFill>
              </a:rPr>
              <a:t>	</a:t>
            </a:r>
            <a:r>
              <a:rPr lang="en-GB" dirty="0">
                <a:solidFill>
                  <a:srgbClr val="00FF00"/>
                </a:solidFill>
              </a:rPr>
              <a:t>He speaks the Word of God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endParaRPr lang="en-GB" sz="2400" dirty="0"/>
          </a:p>
          <a:p>
            <a:pPr>
              <a:buFontTx/>
              <a:buNone/>
            </a:pPr>
            <a:r>
              <a:rPr lang="en-GB" sz="3200" dirty="0"/>
              <a:t>John 14:6</a:t>
            </a:r>
          </a:p>
          <a:p>
            <a:pPr>
              <a:buFontTx/>
              <a:buNone/>
            </a:pPr>
            <a:r>
              <a:rPr lang="en-GB" sz="3200" dirty="0">
                <a:solidFill>
                  <a:srgbClr val="00FF00"/>
                </a:solidFill>
              </a:rPr>
              <a:t>	</a:t>
            </a:r>
            <a:r>
              <a:rPr lang="en-GB" dirty="0">
                <a:solidFill>
                  <a:srgbClr val="00FF00"/>
                </a:solidFill>
              </a:rPr>
              <a:t>He is the Way to the Father</a:t>
            </a:r>
            <a:endParaRPr lang="en-GB" sz="2400" dirty="0">
              <a:solidFill>
                <a:srgbClr val="00FF00"/>
              </a:solidFill>
            </a:endParaRPr>
          </a:p>
        </p:txBody>
      </p:sp>
      <p:pic>
        <p:nvPicPr>
          <p:cNvPr id="7" name="Picture 2" descr="http://thecripplegate.com/wp-content/uploads/2012/03/lo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7" y="980728"/>
            <a:ext cx="117678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934" y="980728"/>
            <a:ext cx="1346066" cy="1008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19" grpId="0" uiExpand="1" build="p" bldLvl="2"/>
      <p:bldP spid="956420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Pleading the people’s case with God</a:t>
            </a:r>
          </a:p>
        </p:txBody>
      </p:sp>
      <p:sp>
        <p:nvSpPr>
          <p:cNvPr id="9584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GB" sz="4000" dirty="0"/>
              <a:t>Moses</a:t>
            </a:r>
          </a:p>
          <a:p>
            <a:pPr>
              <a:buFontTx/>
              <a:buNone/>
            </a:pPr>
            <a:r>
              <a:rPr lang="en-GB" sz="3200" dirty="0"/>
              <a:t>Exodus 32:11b-13</a:t>
            </a:r>
            <a:br>
              <a:rPr lang="en-GB" sz="3200" dirty="0"/>
            </a:br>
            <a:endParaRPr lang="en-GB" sz="3200" dirty="0"/>
          </a:p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.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	</a:t>
            </a:r>
            <a:r>
              <a:rPr lang="en-GB" dirty="0">
                <a:solidFill>
                  <a:srgbClr val="00FF00"/>
                </a:solidFill>
              </a:rPr>
              <a:t>He pleads the people’s case before God, asking God not to destroy Israel.</a:t>
            </a:r>
          </a:p>
        </p:txBody>
      </p:sp>
      <p:sp>
        <p:nvSpPr>
          <p:cNvPr id="95846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GB" sz="4000" dirty="0"/>
              <a:t>Jesus</a:t>
            </a:r>
          </a:p>
          <a:p>
            <a:pPr>
              <a:buFontTx/>
              <a:buNone/>
            </a:pPr>
            <a:r>
              <a:rPr lang="en-GB" sz="3200" dirty="0"/>
              <a:t>Romans 8:34</a:t>
            </a:r>
          </a:p>
          <a:p>
            <a:pPr>
              <a:buFontTx/>
              <a:buNone/>
            </a:pPr>
            <a:r>
              <a:rPr lang="en-GB" sz="3200" dirty="0"/>
              <a:t>1 John 2:1</a:t>
            </a:r>
            <a:br>
              <a:rPr lang="en-GB" sz="3200" dirty="0"/>
            </a:br>
            <a:endParaRPr lang="en-GB" sz="3200" dirty="0"/>
          </a:p>
          <a:p>
            <a:pPr>
              <a:buFontTx/>
              <a:buNone/>
            </a:pPr>
            <a:r>
              <a:rPr lang="en-GB" dirty="0"/>
              <a:t>	</a:t>
            </a:r>
            <a:r>
              <a:rPr lang="en-GB" dirty="0">
                <a:solidFill>
                  <a:srgbClr val="00FF00"/>
                </a:solidFill>
              </a:rPr>
              <a:t>He pleads before God’s throne on behalf of the children of God.</a:t>
            </a:r>
            <a:endParaRPr lang="en-GB" sz="2400" dirty="0">
              <a:solidFill>
                <a:srgbClr val="00FF00"/>
              </a:solidFill>
            </a:endParaRPr>
          </a:p>
        </p:txBody>
      </p:sp>
      <p:pic>
        <p:nvPicPr>
          <p:cNvPr id="5" name="Picture 2" descr="http://thecripplegate.com/wp-content/uploads/2012/03/lo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7" y="980728"/>
            <a:ext cx="117678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934" y="980728"/>
            <a:ext cx="1346066" cy="1008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8467" grpId="0" uiExpand="1" build="p"/>
      <p:bldP spid="95846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Hymn 23:</a:t>
            </a:r>
            <a:r>
              <a:rPr lang="en-CA" u="sng" dirty="0"/>
              <a:t>1</a:t>
            </a:r>
            <a:r>
              <a:rPr lang="en-CA" dirty="0"/>
              <a:t>,</a:t>
            </a:r>
            <a:r>
              <a:rPr lang="en-CA" u="sng" dirty="0"/>
              <a:t>2</a:t>
            </a:r>
            <a:r>
              <a:rPr lang="en-CA" dirty="0"/>
              <a:t>,3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219200"/>
            <a:ext cx="7956376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Let us of Christ our Lord and </a:t>
            </a:r>
            <a:r>
              <a:rPr lang="en-US" dirty="0" err="1">
                <a:solidFill>
                  <a:schemeClr val="tx1"/>
                </a:solidFill>
              </a:rPr>
              <a:t>Saviour</a:t>
            </a:r>
            <a:r>
              <a:rPr lang="en-US" dirty="0">
                <a:solidFill>
                  <a:schemeClr val="tx1"/>
                </a:solidFill>
              </a:rPr>
              <a:t> sing,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for, though God’s equal, though eternal King,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he did not to his rightful glory cling.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Hallelujah, hallelujah!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Himself he emptied that he us might save;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himself for us, God’s chosen ones, he gave,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and, born as man, our Lord became a slave.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Hallelujah, hallelujah!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2830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Reconciliation or Atonement</a:t>
            </a:r>
          </a:p>
        </p:txBody>
      </p:sp>
      <p:sp>
        <p:nvSpPr>
          <p:cNvPr id="9594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GB" sz="4000" dirty="0"/>
              <a:t>Moses</a:t>
            </a:r>
          </a:p>
          <a:p>
            <a:pPr>
              <a:buFontTx/>
              <a:buNone/>
            </a:pPr>
            <a:r>
              <a:rPr lang="en-GB" sz="3200" dirty="0"/>
              <a:t>Exodus 32:30</a:t>
            </a:r>
          </a:p>
          <a:p>
            <a:pPr>
              <a:buFontTx/>
              <a:buNone/>
            </a:pPr>
            <a:r>
              <a:rPr lang="en-GB" sz="3200" dirty="0">
                <a:solidFill>
                  <a:srgbClr val="00FF00"/>
                </a:solidFill>
              </a:rPr>
              <a:t>	</a:t>
            </a:r>
            <a:r>
              <a:rPr lang="en-GB" dirty="0">
                <a:solidFill>
                  <a:srgbClr val="00FF00"/>
                </a:solidFill>
              </a:rPr>
              <a:t>Because of his own sinfulness, Moses is not allowed to take the place of Israel.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He cannot make true reconciliation happen</a:t>
            </a:r>
            <a:endParaRPr lang="en-GB" sz="2400" dirty="0">
              <a:solidFill>
                <a:srgbClr val="00FF00"/>
              </a:solidFill>
            </a:endParaRPr>
          </a:p>
        </p:txBody>
      </p:sp>
      <p:sp>
        <p:nvSpPr>
          <p:cNvPr id="95949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GB" sz="4000" dirty="0"/>
              <a:t>Jesus</a:t>
            </a:r>
          </a:p>
          <a:p>
            <a:pPr>
              <a:buFontTx/>
              <a:buNone/>
            </a:pPr>
            <a:r>
              <a:rPr lang="en-GB" sz="3200" dirty="0"/>
              <a:t>2 Corinthians 5:18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Jesus committed no sin, and thus was called to take our place.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He can (and did!) make true reconciliation happen.</a:t>
            </a:r>
            <a:endParaRPr lang="en-GB" sz="2400" dirty="0">
              <a:solidFill>
                <a:srgbClr val="00FF00"/>
              </a:solidFill>
            </a:endParaRPr>
          </a:p>
        </p:txBody>
      </p:sp>
      <p:pic>
        <p:nvPicPr>
          <p:cNvPr id="5" name="Picture 2" descr="http://thecripplegate.com/wp-content/uploads/2012/03/lo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7" y="980728"/>
            <a:ext cx="117678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934" y="980728"/>
            <a:ext cx="1346066" cy="1008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1" grpId="0" uiExpand="1" build="p"/>
      <p:bldP spid="95949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true mediator is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GB" sz="5400">
                <a:solidFill>
                  <a:srgbClr val="00FF00"/>
                </a:solidFill>
              </a:rPr>
              <a:t>Jesus the Christ</a:t>
            </a:r>
          </a:p>
          <a:p>
            <a:pPr algn="ctr">
              <a:buFontTx/>
              <a:buNone/>
            </a:pPr>
            <a:r>
              <a:rPr lang="en-GB" sz="5400">
                <a:solidFill>
                  <a:srgbClr val="00FF00"/>
                </a:solidFill>
              </a:rPr>
              <a:t>the Son of God.</a:t>
            </a:r>
            <a:endParaRPr lang="en-GB"/>
          </a:p>
        </p:txBody>
      </p:sp>
      <p:sp>
        <p:nvSpPr>
          <p:cNvPr id="961541" name="Text Box 5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97456"/>
            <a:ext cx="4176464" cy="3127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Hymn 23:1,2,</a:t>
            </a:r>
            <a:r>
              <a:rPr lang="en-CA" u="sng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219200"/>
            <a:ext cx="8028384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He bore the weakness of our human frame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and he obedient unto death became,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for on a cross he died, in bitter shame.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Hallelujah, hallelujah!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4168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0039" name="Object 7"/>
          <p:cNvGraphicFramePr>
            <a:graphicFrameLocks noChangeAspect="1"/>
          </p:cNvGraphicFramePr>
          <p:nvPr/>
        </p:nvGraphicFramePr>
        <p:xfrm>
          <a:off x="5334000" y="3984625"/>
          <a:ext cx="3810000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057" name="Slide" r:id="rId4" imgW="4515580" imgH="3407015" progId="PowerPoint.Slide.8">
                  <p:embed/>
                </p:oleObj>
              </mc:Choice>
              <mc:Fallback>
                <p:oleObj name="Slide" r:id="rId4" imgW="4515580" imgH="3407015" progId="PowerPoint.Slid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984625"/>
                        <a:ext cx="3810000" cy="287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we have seen so far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4572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/>
              <a:t>Through the Fall into Sin, Sin and Death entered the world.</a:t>
            </a:r>
          </a:p>
          <a:p>
            <a:pPr>
              <a:buFontTx/>
              <a:buNone/>
            </a:pPr>
            <a:r>
              <a:rPr lang="en-GB"/>
              <a:t>God is just: sin will be punished.</a:t>
            </a:r>
          </a:p>
          <a:p>
            <a:pPr>
              <a:buFontTx/>
              <a:buNone/>
            </a:pPr>
            <a:r>
              <a:rPr lang="en-GB"/>
              <a:t>Atonement is only possible by complete payment.</a:t>
            </a:r>
          </a:p>
          <a:p>
            <a:pPr>
              <a:buFontTx/>
              <a:buNone/>
            </a:pPr>
            <a:r>
              <a:rPr lang="en-GB"/>
              <a:t>Neither we humans nor another creature can pay that price.</a:t>
            </a:r>
          </a:p>
        </p:txBody>
      </p:sp>
      <p:pic>
        <p:nvPicPr>
          <p:cNvPr id="940036" name="Picture 4" descr="E:\Catechism\2005-2006 - Hoek\Ik Geloof 1\Adam, Eve and Snak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1066800"/>
            <a:ext cx="19526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003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25161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needed for a real Mediator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Man sinned so man must pay the penalty</a:t>
            </a:r>
          </a:p>
          <a:p>
            <a:pPr>
              <a:buFontTx/>
              <a:buNone/>
            </a:pPr>
            <a:r>
              <a:rPr lang="en-GB" dirty="0"/>
              <a:t>	Therefore, the mediator must be a </a:t>
            </a:r>
            <a:r>
              <a:rPr lang="en-GB" u="sng" dirty="0"/>
              <a:t>true man</a:t>
            </a:r>
            <a:r>
              <a:rPr lang="en-GB" dirty="0"/>
              <a:t>.</a:t>
            </a:r>
          </a:p>
          <a:p>
            <a:pPr>
              <a:buFontTx/>
              <a:buNone/>
            </a:pPr>
            <a:endParaRPr lang="en-GB" dirty="0"/>
          </a:p>
        </p:txBody>
      </p:sp>
      <p:pic>
        <p:nvPicPr>
          <p:cNvPr id="9420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76600"/>
            <a:ext cx="2286000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0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1981200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" r="66335" b="18503"/>
          <a:stretch>
            <a:fillRect/>
          </a:stretch>
        </p:blipFill>
        <p:spPr bwMode="auto">
          <a:xfrm>
            <a:off x="7555706" y="3276600"/>
            <a:ext cx="633413" cy="160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needed for a real Mediator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Man owes God perfect love</a:t>
            </a:r>
          </a:p>
          <a:p>
            <a:pPr>
              <a:buFontTx/>
              <a:buNone/>
            </a:pPr>
            <a:r>
              <a:rPr lang="en-GB" dirty="0"/>
              <a:t>	Therefore, the mediator must be a </a:t>
            </a:r>
            <a:r>
              <a:rPr lang="en-GB" u="sng" dirty="0"/>
              <a:t>righteous man</a:t>
            </a:r>
            <a:r>
              <a:rPr lang="en-GB" dirty="0"/>
              <a:t>.</a:t>
            </a:r>
          </a:p>
          <a:p>
            <a:pPr>
              <a:buFontTx/>
              <a:buNone/>
            </a:pPr>
            <a:endParaRPr lang="en-GB" dirty="0"/>
          </a:p>
        </p:txBody>
      </p:sp>
      <p:pic>
        <p:nvPicPr>
          <p:cNvPr id="943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27660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31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335280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3110" name="Text Box 6"/>
          <p:cNvSpPr txBox="1">
            <a:spLocks noChangeArrowheads="1"/>
          </p:cNvSpPr>
          <p:nvPr/>
        </p:nvSpPr>
        <p:spPr bwMode="auto">
          <a:xfrm>
            <a:off x="1531938" y="2941638"/>
            <a:ext cx="9112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12900">
                <a:solidFill>
                  <a:srgbClr val="FF0000"/>
                </a:solidFill>
              </a:rPr>
              <a:t>?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943111" name="Text Box 7"/>
          <p:cNvSpPr txBox="1">
            <a:spLocks noChangeArrowheads="1"/>
          </p:cNvSpPr>
          <p:nvPr/>
        </p:nvSpPr>
        <p:spPr bwMode="auto">
          <a:xfrm>
            <a:off x="3605213" y="2590800"/>
            <a:ext cx="17843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18900">
                <a:solidFill>
                  <a:srgbClr val="FF0000"/>
                </a:solidFill>
                <a:latin typeface="Arial" charset="0"/>
              </a:rPr>
              <a:t>X</a:t>
            </a:r>
            <a:endParaRPr lang="en-GB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" r="66335" b="18503"/>
          <a:stretch>
            <a:fillRect/>
          </a:stretch>
        </p:blipFill>
        <p:spPr bwMode="auto">
          <a:xfrm>
            <a:off x="7555706" y="3276600"/>
            <a:ext cx="633413" cy="160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needed for a real Mediator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The penalty to be undergone is eternal death</a:t>
            </a:r>
          </a:p>
          <a:p>
            <a:pPr>
              <a:buFontTx/>
              <a:buNone/>
            </a:pPr>
            <a:r>
              <a:rPr lang="en-GB" dirty="0"/>
              <a:t>	Therefore, the mediator must have power beyond that of creatures, He must be </a:t>
            </a:r>
            <a:r>
              <a:rPr lang="en-GB" u="sng" dirty="0"/>
              <a:t>true God</a:t>
            </a:r>
            <a:r>
              <a:rPr lang="en-GB" dirty="0"/>
              <a:t>.</a:t>
            </a:r>
          </a:p>
          <a:p>
            <a:pPr>
              <a:buFontTx/>
              <a:buNone/>
            </a:pPr>
            <a:endParaRPr lang="en-GB" dirty="0"/>
          </a:p>
        </p:txBody>
      </p:sp>
      <p:graphicFrame>
        <p:nvGraphicFramePr>
          <p:cNvPr id="944132" name="Object 4"/>
          <p:cNvGraphicFramePr>
            <a:graphicFrameLocks noChangeAspect="1"/>
          </p:cNvGraphicFramePr>
          <p:nvPr/>
        </p:nvGraphicFramePr>
        <p:xfrm>
          <a:off x="1905000" y="2603500"/>
          <a:ext cx="5410200" cy="407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150" name="Slide" r:id="rId4" imgW="4515580" imgH="3407015" progId="PowerPoint.Slide.8">
                  <p:embed/>
                </p:oleObj>
              </mc:Choice>
              <mc:Fallback>
                <p:oleObj name="Slide" r:id="rId4" imgW="4515580" imgH="3407015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603500"/>
                        <a:ext cx="5410200" cy="407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/>
              <a:t>What makes a good mediator?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/>
              <a:t>Man sinned so </a:t>
            </a:r>
            <a:r>
              <a:rPr lang="en-GB" altLang="en-US" dirty="0">
                <a:solidFill>
                  <a:srgbClr val="00FF00"/>
                </a:solidFill>
              </a:rPr>
              <a:t>man must pay the penalty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	</a:t>
            </a:r>
            <a:r>
              <a:rPr lang="en-GB" altLang="en-US" dirty="0"/>
              <a:t>Therefore, the mediator must be </a:t>
            </a:r>
            <a:r>
              <a:rPr lang="en-GB" altLang="en-US" dirty="0">
                <a:solidFill>
                  <a:srgbClr val="00FF00"/>
                </a:solidFill>
              </a:rPr>
              <a:t>a true man.</a:t>
            </a:r>
          </a:p>
          <a:p>
            <a:pPr>
              <a:buFontTx/>
              <a:buNone/>
            </a:pPr>
            <a:endParaRPr lang="en-GB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altLang="en-US" dirty="0"/>
              <a:t>Man owes </a:t>
            </a:r>
            <a:r>
              <a:rPr lang="en-GB" altLang="en-US" dirty="0">
                <a:solidFill>
                  <a:srgbClr val="00FF00"/>
                </a:solidFill>
              </a:rPr>
              <a:t>God perfect love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	</a:t>
            </a:r>
            <a:r>
              <a:rPr lang="en-GB" altLang="en-US" dirty="0"/>
              <a:t>Therefore, the mediator must </a:t>
            </a:r>
            <a:r>
              <a:rPr lang="en-GB" altLang="en-US" dirty="0">
                <a:solidFill>
                  <a:srgbClr val="00FF00"/>
                </a:solidFill>
              </a:rPr>
              <a:t>be a righteous man.</a:t>
            </a:r>
          </a:p>
          <a:p>
            <a:pPr>
              <a:buFontTx/>
              <a:buNone/>
            </a:pPr>
            <a:endParaRPr lang="en-GB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altLang="en-US" dirty="0"/>
              <a:t>The penalty </a:t>
            </a:r>
            <a:r>
              <a:rPr lang="en-GB" altLang="en-US" dirty="0">
                <a:solidFill>
                  <a:srgbClr val="00FF00"/>
                </a:solidFill>
              </a:rPr>
              <a:t>to be undergone is eternal death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	</a:t>
            </a:r>
            <a:r>
              <a:rPr lang="en-GB" altLang="en-US" dirty="0"/>
              <a:t>Therefore, the mediator must have </a:t>
            </a:r>
            <a:r>
              <a:rPr lang="en-GB" altLang="en-US" dirty="0">
                <a:solidFill>
                  <a:srgbClr val="00FF00"/>
                </a:solidFill>
              </a:rPr>
              <a:t>power beyond that of creatures, he must be true God.</a:t>
            </a:r>
          </a:p>
          <a:p>
            <a:pPr>
              <a:buFontTx/>
              <a:buNone/>
            </a:pPr>
            <a:endParaRPr lang="en-GB" altLang="en-US" dirty="0">
              <a:solidFill>
                <a:srgbClr val="00FF00"/>
              </a:solidFill>
            </a:endParaRPr>
          </a:p>
        </p:txBody>
      </p:sp>
      <p:sp>
        <p:nvSpPr>
          <p:cNvPr id="945156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Catechism</a:t>
            </a:r>
          </a:p>
        </p:txBody>
      </p:sp>
      <p:sp>
        <p:nvSpPr>
          <p:cNvPr id="962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i="1">
                <a:solidFill>
                  <a:srgbClr val="FFFF00"/>
                </a:solidFill>
              </a:rPr>
              <a:t>15. Q. What kind of mediator and deliverer must we seek?</a:t>
            </a:r>
          </a:p>
          <a:p>
            <a:pPr>
              <a:buFontTx/>
              <a:buNone/>
            </a:pPr>
            <a:endParaRPr lang="en-GB" i="1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i="1">
                <a:solidFill>
                  <a:srgbClr val="FFFF00"/>
                </a:solidFill>
              </a:rPr>
              <a:t>A. One who is a true and righteous man,</a:t>
            </a:r>
          </a:p>
          <a:p>
            <a:pPr>
              <a:buFontTx/>
              <a:buNone/>
            </a:pPr>
            <a:r>
              <a:rPr lang="en-GB" i="1">
                <a:solidFill>
                  <a:srgbClr val="FFFF00"/>
                </a:solidFill>
              </a:rPr>
              <a:t>and yet more powerful than all creatures;</a:t>
            </a:r>
          </a:p>
          <a:p>
            <a:pPr>
              <a:buFontTx/>
              <a:buNone/>
            </a:pPr>
            <a:r>
              <a:rPr lang="en-GB" i="1">
                <a:solidFill>
                  <a:srgbClr val="FFFF00"/>
                </a:solidFill>
              </a:rPr>
              <a:t>that is, one who is at the same time true God.</a:t>
            </a:r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11272</TotalTime>
  <Words>1012</Words>
  <Application>Microsoft Office PowerPoint</Application>
  <PresentationFormat>On-screen Show (4:3)</PresentationFormat>
  <Paragraphs>158</Paragraphs>
  <Slides>21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Comic Sans MS</vt:lpstr>
      <vt:lpstr>Times New Roman</vt:lpstr>
      <vt:lpstr>1_Office Theme</vt:lpstr>
      <vt:lpstr>Slide</vt:lpstr>
      <vt:lpstr>Catechism  The Need for Faith</vt:lpstr>
      <vt:lpstr>Hymn 23:1,2,3</vt:lpstr>
      <vt:lpstr>Hymn 23:1,2,3</vt:lpstr>
      <vt:lpstr>What we have seen so far</vt:lpstr>
      <vt:lpstr>What is needed for a real Mediator</vt:lpstr>
      <vt:lpstr>What is needed for a real Mediator</vt:lpstr>
      <vt:lpstr>What is needed for a real Mediator</vt:lpstr>
      <vt:lpstr>What makes a good mediator?</vt:lpstr>
      <vt:lpstr>Catechism</vt:lpstr>
      <vt:lpstr>Given by God</vt:lpstr>
      <vt:lpstr>What Jesus did</vt:lpstr>
      <vt:lpstr>Delivered</vt:lpstr>
      <vt:lpstr>The chasm bridged</vt:lpstr>
      <vt:lpstr>Catechism</vt:lpstr>
      <vt:lpstr>Mediator</vt:lpstr>
      <vt:lpstr>True Atonement is</vt:lpstr>
      <vt:lpstr>Moses and Jesus</vt:lpstr>
      <vt:lpstr>Between two parties</vt:lpstr>
      <vt:lpstr>Pleading the people’s case with God</vt:lpstr>
      <vt:lpstr>Reconciliation or Atonement</vt:lpstr>
      <vt:lpstr>The true mediator 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275</cp:revision>
  <cp:lastPrinted>2012-10-23T15:57:03Z</cp:lastPrinted>
  <dcterms:created xsi:type="dcterms:W3CDTF">2008-08-14T09:20:46Z</dcterms:created>
  <dcterms:modified xsi:type="dcterms:W3CDTF">2021-10-20T03:56:27Z</dcterms:modified>
</cp:coreProperties>
</file>