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5"/>
  </p:notesMasterIdLst>
  <p:handoutMasterIdLst>
    <p:handoutMasterId r:id="rId16"/>
  </p:handoutMasterIdLst>
  <p:sldIdLst>
    <p:sldId id="371" r:id="rId2"/>
    <p:sldId id="1022" r:id="rId3"/>
    <p:sldId id="1004" r:id="rId4"/>
    <p:sldId id="994" r:id="rId5"/>
    <p:sldId id="1006" r:id="rId6"/>
    <p:sldId id="1007" r:id="rId7"/>
    <p:sldId id="1008" r:id="rId8"/>
    <p:sldId id="1009" r:id="rId9"/>
    <p:sldId id="1010" r:id="rId10"/>
    <p:sldId id="1011" r:id="rId11"/>
    <p:sldId id="1012" r:id="rId12"/>
    <p:sldId id="1013" r:id="rId13"/>
    <p:sldId id="1026" r:id="rId14"/>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2800E"/>
    <a:srgbClr val="6600FF"/>
    <a:srgbClr val="99CCFF"/>
    <a:srgbClr val="993300"/>
    <a:srgbClr val="FF0000"/>
    <a:srgbClr val="FFFF00"/>
    <a:srgbClr val="29292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592C4B1A-E2C7-4625-8F22-D544D7D83012}" type="slidenum">
              <a:rPr lang="en-GB"/>
              <a:pPr/>
              <a:t>‹#›</a:t>
            </a:fld>
            <a:endParaRPr lang="en-GB"/>
          </a:p>
        </p:txBody>
      </p:sp>
    </p:spTree>
    <p:extLst>
      <p:ext uri="{BB962C8B-B14F-4D97-AF65-F5344CB8AC3E}">
        <p14:creationId xmlns:p14="http://schemas.microsoft.com/office/powerpoint/2010/main" val="4238460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91AA98F1-5C31-48C3-A4A7-CCE80C3489CE}" type="slidenum">
              <a:rPr lang="en-GB"/>
              <a:pPr/>
              <a:t>‹#›</a:t>
            </a:fld>
            <a:endParaRPr lang="en-GB"/>
          </a:p>
        </p:txBody>
      </p:sp>
    </p:spTree>
    <p:extLst>
      <p:ext uri="{BB962C8B-B14F-4D97-AF65-F5344CB8AC3E}">
        <p14:creationId xmlns:p14="http://schemas.microsoft.com/office/powerpoint/2010/main" val="224973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2E2F7-35AA-46C9-A4D7-0F9B94B20B5D}"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10</a:t>
            </a:fld>
            <a:endParaRPr lang="en-GB"/>
          </a:p>
        </p:txBody>
      </p:sp>
    </p:spTree>
    <p:extLst>
      <p:ext uri="{BB962C8B-B14F-4D97-AF65-F5344CB8AC3E}">
        <p14:creationId xmlns:p14="http://schemas.microsoft.com/office/powerpoint/2010/main" val="334058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11</a:t>
            </a:fld>
            <a:endParaRPr lang="en-GB"/>
          </a:p>
        </p:txBody>
      </p:sp>
    </p:spTree>
    <p:extLst>
      <p:ext uri="{BB962C8B-B14F-4D97-AF65-F5344CB8AC3E}">
        <p14:creationId xmlns:p14="http://schemas.microsoft.com/office/powerpoint/2010/main" val="349495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12</a:t>
            </a:fld>
            <a:endParaRPr lang="en-GB"/>
          </a:p>
        </p:txBody>
      </p:sp>
    </p:spTree>
    <p:extLst>
      <p:ext uri="{BB962C8B-B14F-4D97-AF65-F5344CB8AC3E}">
        <p14:creationId xmlns:p14="http://schemas.microsoft.com/office/powerpoint/2010/main" val="1961264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13</a:t>
            </a:fld>
            <a:endParaRPr lang="en-GB"/>
          </a:p>
        </p:txBody>
      </p:sp>
    </p:spTree>
    <p:extLst>
      <p:ext uri="{BB962C8B-B14F-4D97-AF65-F5344CB8AC3E}">
        <p14:creationId xmlns:p14="http://schemas.microsoft.com/office/powerpoint/2010/main" val="170768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2</a:t>
            </a:fld>
            <a:endParaRPr lang="en-GB"/>
          </a:p>
        </p:txBody>
      </p:sp>
    </p:spTree>
    <p:extLst>
      <p:ext uri="{BB962C8B-B14F-4D97-AF65-F5344CB8AC3E}">
        <p14:creationId xmlns:p14="http://schemas.microsoft.com/office/powerpoint/2010/main" val="6105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3</a:t>
            </a:fld>
            <a:endParaRPr lang="en-GB"/>
          </a:p>
        </p:txBody>
      </p:sp>
    </p:spTree>
    <p:extLst>
      <p:ext uri="{BB962C8B-B14F-4D97-AF65-F5344CB8AC3E}">
        <p14:creationId xmlns:p14="http://schemas.microsoft.com/office/powerpoint/2010/main" val="306906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4</a:t>
            </a:fld>
            <a:endParaRPr lang="en-GB"/>
          </a:p>
        </p:txBody>
      </p:sp>
    </p:spTree>
    <p:extLst>
      <p:ext uri="{BB962C8B-B14F-4D97-AF65-F5344CB8AC3E}">
        <p14:creationId xmlns:p14="http://schemas.microsoft.com/office/powerpoint/2010/main" val="404400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5</a:t>
            </a:fld>
            <a:endParaRPr lang="en-GB"/>
          </a:p>
        </p:txBody>
      </p:sp>
    </p:spTree>
    <p:extLst>
      <p:ext uri="{BB962C8B-B14F-4D97-AF65-F5344CB8AC3E}">
        <p14:creationId xmlns:p14="http://schemas.microsoft.com/office/powerpoint/2010/main" val="929050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6</a:t>
            </a:fld>
            <a:endParaRPr lang="en-GB"/>
          </a:p>
        </p:txBody>
      </p:sp>
    </p:spTree>
    <p:extLst>
      <p:ext uri="{BB962C8B-B14F-4D97-AF65-F5344CB8AC3E}">
        <p14:creationId xmlns:p14="http://schemas.microsoft.com/office/powerpoint/2010/main" val="209570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7</a:t>
            </a:fld>
            <a:endParaRPr lang="en-GB"/>
          </a:p>
        </p:txBody>
      </p:sp>
    </p:spTree>
    <p:extLst>
      <p:ext uri="{BB962C8B-B14F-4D97-AF65-F5344CB8AC3E}">
        <p14:creationId xmlns:p14="http://schemas.microsoft.com/office/powerpoint/2010/main" val="373908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8</a:t>
            </a:fld>
            <a:endParaRPr lang="en-GB"/>
          </a:p>
        </p:txBody>
      </p:sp>
    </p:spTree>
    <p:extLst>
      <p:ext uri="{BB962C8B-B14F-4D97-AF65-F5344CB8AC3E}">
        <p14:creationId xmlns:p14="http://schemas.microsoft.com/office/powerpoint/2010/main" val="935946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9</a:t>
            </a:fld>
            <a:endParaRPr lang="en-GB"/>
          </a:p>
        </p:txBody>
      </p:sp>
    </p:spTree>
    <p:extLst>
      <p:ext uri="{BB962C8B-B14F-4D97-AF65-F5344CB8AC3E}">
        <p14:creationId xmlns:p14="http://schemas.microsoft.com/office/powerpoint/2010/main" val="3986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193300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29919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1544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80514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04797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3389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49496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7232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51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0542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2037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401878462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1981200"/>
            <a:ext cx="7772400" cy="1447800"/>
          </a:xfrm>
        </p:spPr>
        <p:txBody>
          <a:bodyPr/>
          <a:lstStyle/>
          <a:p>
            <a:r>
              <a:rPr lang="en-GB" dirty="0"/>
              <a:t>Catechism</a:t>
            </a:r>
            <a:br>
              <a:rPr lang="en-GB" dirty="0"/>
            </a:br>
            <a:r>
              <a:rPr lang="en-GB" dirty="0"/>
              <a:t>Essentials of Faith </a:t>
            </a:r>
            <a:br>
              <a:rPr lang="en-GB" dirty="0"/>
            </a:br>
            <a:endParaRPr lang="en-GB" dirty="0"/>
          </a:p>
        </p:txBody>
      </p:sp>
      <p:sp>
        <p:nvSpPr>
          <p:cNvPr id="126979" name="Rectangle 3"/>
          <p:cNvSpPr>
            <a:spLocks noGrp="1" noChangeArrowheads="1"/>
          </p:cNvSpPr>
          <p:nvPr>
            <p:ph type="subTitle" idx="1"/>
          </p:nvPr>
        </p:nvSpPr>
        <p:spPr>
          <a:xfrm>
            <a:off x="1066800" y="3886200"/>
            <a:ext cx="7086600" cy="1752600"/>
          </a:xfrm>
        </p:spPr>
        <p:txBody>
          <a:bodyPr/>
          <a:lstStyle/>
          <a:p>
            <a:endParaRPr lang="en-GB" dirty="0"/>
          </a:p>
          <a:p>
            <a:r>
              <a:rPr lang="en-GB"/>
              <a:t>Lesson 7</a:t>
            </a:r>
            <a:endParaRPr lang="en-GB" dirty="0"/>
          </a:p>
          <a:p>
            <a:r>
              <a:rPr lang="en-GB" dirty="0"/>
              <a:t>The Two Natures of the Christ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a:lstStyle/>
          <a:p>
            <a:r>
              <a:rPr lang="en-GB"/>
              <a:t>The Divinity Denied</a:t>
            </a:r>
          </a:p>
        </p:txBody>
      </p:sp>
      <p:sp>
        <p:nvSpPr>
          <p:cNvPr id="885763" name="Rectangle 3"/>
          <p:cNvSpPr>
            <a:spLocks noGrp="1" noChangeArrowheads="1"/>
          </p:cNvSpPr>
          <p:nvPr>
            <p:ph idx="1"/>
          </p:nvPr>
        </p:nvSpPr>
        <p:spPr/>
        <p:txBody>
          <a:bodyPr/>
          <a:lstStyle/>
          <a:p>
            <a:pPr>
              <a:buFontTx/>
              <a:buNone/>
            </a:pPr>
            <a:r>
              <a:rPr lang="en-GB" dirty="0"/>
              <a:t>Arius</a:t>
            </a:r>
            <a:r>
              <a:rPr lang="en-GB" dirty="0">
                <a:solidFill>
                  <a:srgbClr val="00FF00"/>
                </a:solidFill>
              </a:rPr>
              <a:t> appealed especially to the word “only-</a:t>
            </a:r>
            <a:r>
              <a:rPr lang="en-GB" i="1" dirty="0">
                <a:solidFill>
                  <a:srgbClr val="00FF00"/>
                </a:solidFill>
              </a:rPr>
              <a:t>begotten</a:t>
            </a:r>
            <a:r>
              <a:rPr lang="en-GB" dirty="0">
                <a:solidFill>
                  <a:srgbClr val="00FF00"/>
                </a:solidFill>
              </a:rPr>
              <a:t>” in the writings of John. </a:t>
            </a:r>
            <a:r>
              <a:rPr lang="en-GB" dirty="0"/>
              <a:t>(!)</a:t>
            </a:r>
            <a:endParaRPr lang="en-GB" dirty="0">
              <a:solidFill>
                <a:srgbClr val="00FF00"/>
              </a:solidFill>
            </a:endParaRPr>
          </a:p>
          <a:p>
            <a:pPr>
              <a:buFontTx/>
              <a:buNone/>
            </a:pPr>
            <a:r>
              <a:rPr lang="en-GB" dirty="0"/>
              <a:t>Arius’ argument was: </a:t>
            </a:r>
          </a:p>
          <a:p>
            <a:pPr>
              <a:buFontTx/>
              <a:buNone/>
            </a:pPr>
            <a:r>
              <a:rPr lang="en-GB" dirty="0">
                <a:solidFill>
                  <a:srgbClr val="00FF00"/>
                </a:solidFill>
              </a:rPr>
              <a:t>	</a:t>
            </a:r>
            <a:r>
              <a:rPr lang="en-GB" i="1" dirty="0">
                <a:solidFill>
                  <a:srgbClr val="00FF00"/>
                </a:solidFill>
              </a:rPr>
              <a:t>something that is ‘begotten’ has a beginning.</a:t>
            </a:r>
          </a:p>
          <a:p>
            <a:pPr>
              <a:buFontTx/>
              <a:buNone/>
            </a:pPr>
            <a:r>
              <a:rPr lang="en-GB" dirty="0"/>
              <a:t>The counter-argument is:</a:t>
            </a:r>
          </a:p>
          <a:p>
            <a:pPr>
              <a:buFontTx/>
              <a:buNone/>
            </a:pPr>
            <a:r>
              <a:rPr lang="en-GB" i="1" dirty="0">
                <a:solidFill>
                  <a:srgbClr val="00FF00"/>
                </a:solidFill>
              </a:rPr>
              <a:t>	a. We know Christ is without beginning</a:t>
            </a:r>
            <a:r>
              <a:rPr lang="en-GB" i="1" dirty="0"/>
              <a:t> </a:t>
            </a:r>
          </a:p>
          <a:p>
            <a:pPr lvl="1">
              <a:buFontTx/>
              <a:buNone/>
            </a:pPr>
            <a:r>
              <a:rPr lang="en-GB" i="1" dirty="0">
                <a:solidFill>
                  <a:srgbClr val="FFFF00"/>
                </a:solidFill>
              </a:rPr>
              <a:t>John 8:58: Before Abraham was, I AM.</a:t>
            </a:r>
          </a:p>
          <a:p>
            <a:pPr>
              <a:buFontTx/>
              <a:buNone/>
            </a:pPr>
            <a:r>
              <a:rPr lang="en-GB" i="1" dirty="0"/>
              <a:t>	</a:t>
            </a:r>
            <a:r>
              <a:rPr lang="en-GB" i="1" dirty="0" err="1">
                <a:solidFill>
                  <a:srgbClr val="00FF00"/>
                </a:solidFill>
              </a:rPr>
              <a:t>b.“Begotten</a:t>
            </a:r>
            <a:r>
              <a:rPr lang="en-GB" i="1" dirty="0">
                <a:solidFill>
                  <a:srgbClr val="00FF00"/>
                </a:solidFill>
              </a:rPr>
              <a:t>” does not refer to a begin-</a:t>
            </a:r>
            <a:br>
              <a:rPr lang="en-GB" i="1" dirty="0">
                <a:solidFill>
                  <a:srgbClr val="00FF00"/>
                </a:solidFill>
              </a:rPr>
            </a:br>
            <a:r>
              <a:rPr lang="en-GB" i="1" dirty="0" err="1">
                <a:solidFill>
                  <a:srgbClr val="00FF00"/>
                </a:solidFill>
              </a:rPr>
              <a:t>ning</a:t>
            </a:r>
            <a:r>
              <a:rPr lang="en-GB" i="1" dirty="0">
                <a:solidFill>
                  <a:srgbClr val="00FF00"/>
                </a:solidFill>
              </a:rPr>
              <a:t> of existence, but to an identity of </a:t>
            </a:r>
            <a:br>
              <a:rPr lang="en-GB" i="1" dirty="0">
                <a:solidFill>
                  <a:srgbClr val="00FF00"/>
                </a:solidFill>
              </a:rPr>
            </a:br>
            <a:r>
              <a:rPr lang="en-GB" i="1" dirty="0">
                <a:solidFill>
                  <a:srgbClr val="00FF00"/>
                </a:solidFill>
              </a:rPr>
              <a:t>essence. Jesus the Christ is the only one </a:t>
            </a:r>
            <a:br>
              <a:rPr lang="en-GB" i="1" dirty="0">
                <a:solidFill>
                  <a:srgbClr val="00FF00"/>
                </a:solidFill>
              </a:rPr>
            </a:br>
            <a:r>
              <a:rPr lang="en-GB" i="1" dirty="0">
                <a:solidFill>
                  <a:srgbClr val="00FF00"/>
                </a:solidFill>
              </a:rPr>
              <a:t>who shares the essence (nature) of the </a:t>
            </a:r>
            <a:br>
              <a:rPr lang="en-GB" i="1" dirty="0">
                <a:solidFill>
                  <a:srgbClr val="00FF00"/>
                </a:solidFill>
              </a:rPr>
            </a:br>
            <a:r>
              <a:rPr lang="en-GB" i="1" dirty="0">
                <a:solidFill>
                  <a:srgbClr val="00FF00"/>
                </a:solidFill>
              </a:rPr>
              <a:t>Father.</a:t>
            </a:r>
            <a:endParaRPr lang="en-GB" i="1" dirty="0"/>
          </a:p>
        </p:txBody>
      </p:sp>
      <p:pic>
        <p:nvPicPr>
          <p:cNvPr id="2" name="Picture 2" descr="http://msnbcmedia1.msn.com/j/msnbc/Components/Photos/070215/070215_puppylove_hmed_8a.hmedium.jpg">
            <a:extLst>
              <a:ext uri="{FF2B5EF4-FFF2-40B4-BE49-F238E27FC236}">
                <a16:creationId xmlns:a16="http://schemas.microsoft.com/office/drawing/2014/main" id="{912152A3-AB6B-7B12-7023-BA70B26B38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725144"/>
            <a:ext cx="2699792" cy="1608387"/>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2C937F0E-AD0C-E4B5-D5A5-B7AAF4E406F9}"/>
              </a:ext>
            </a:extLst>
          </p:cNvPr>
          <p:cNvSpPr/>
          <p:nvPr/>
        </p:nvSpPr>
        <p:spPr bwMode="auto">
          <a:xfrm>
            <a:off x="7380312" y="5085184"/>
            <a:ext cx="648072" cy="648072"/>
          </a:xfrm>
          <a:prstGeom prst="ellipse">
            <a:avLst/>
          </a:prstGeom>
          <a:noFill/>
          <a:ln w="571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5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57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576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576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857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57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576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2000"/>
                                        <p:tgtEl>
                                          <p:spTgt spid="3"/>
                                        </p:tgtEl>
                                      </p:cBhvr>
                                    </p:animEffect>
                                    <p:anim calcmode="lin" valueType="num">
                                      <p:cBhvr>
                                        <p:cTn id="34" dur="2000" fill="hold"/>
                                        <p:tgtEl>
                                          <p:spTgt spid="3"/>
                                        </p:tgtEl>
                                        <p:attrNameLst>
                                          <p:attrName>ppt_w</p:attrName>
                                        </p:attrNameLst>
                                      </p:cBhvr>
                                      <p:tavLst>
                                        <p:tav tm="0" fmla="#ppt_w*sin(2.5*pi*$)">
                                          <p:val>
                                            <p:fltVal val="0"/>
                                          </p:val>
                                        </p:tav>
                                        <p:tav tm="100000">
                                          <p:val>
                                            <p:fltVal val="1"/>
                                          </p:val>
                                        </p:tav>
                                      </p:tavLst>
                                    </p:anim>
                                    <p:anim calcmode="lin" valueType="num">
                                      <p:cBhvr>
                                        <p:cTn id="35"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3" grpId="0" uiExpand="1" build="p"/>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en-GB"/>
              <a:t>The Two Natures Together</a:t>
            </a:r>
          </a:p>
        </p:txBody>
      </p:sp>
      <p:sp>
        <p:nvSpPr>
          <p:cNvPr id="886787" name="Rectangle 3"/>
          <p:cNvSpPr>
            <a:spLocks noGrp="1" noChangeArrowheads="1"/>
          </p:cNvSpPr>
          <p:nvPr>
            <p:ph idx="1"/>
          </p:nvPr>
        </p:nvSpPr>
        <p:spPr/>
        <p:txBody>
          <a:bodyPr/>
          <a:lstStyle/>
          <a:p>
            <a:pPr>
              <a:buFontTx/>
              <a:buNone/>
            </a:pPr>
            <a:r>
              <a:rPr lang="en-GB" dirty="0"/>
              <a:t>The teachings of Arius </a:t>
            </a:r>
            <a:r>
              <a:rPr lang="en-GB" dirty="0">
                <a:solidFill>
                  <a:srgbClr val="00FF00"/>
                </a:solidFill>
              </a:rPr>
              <a:t>focused the attention of many people on the question how the two natures related to each other, leading to many heresies.</a:t>
            </a:r>
            <a:endParaRPr lang="en-GB" dirty="0"/>
          </a:p>
          <a:p>
            <a:pPr>
              <a:buFontTx/>
              <a:buNone/>
            </a:pPr>
            <a:endParaRPr lang="en-GB" dirty="0"/>
          </a:p>
          <a:p>
            <a:pPr lvl="1">
              <a:buFontTx/>
              <a:buNone/>
            </a:pPr>
            <a:r>
              <a:rPr lang="en-GB" u="sng" dirty="0"/>
              <a:t>Nestorius </a:t>
            </a:r>
            <a:r>
              <a:rPr lang="en-GB" dirty="0"/>
              <a:t>taught: there are 2 natures and 2 persons.</a:t>
            </a:r>
          </a:p>
          <a:p>
            <a:pPr lvl="1">
              <a:buFontTx/>
              <a:buNone/>
            </a:pPr>
            <a:r>
              <a:rPr lang="en-GB" u="sng" dirty="0" err="1"/>
              <a:t>Eutyches</a:t>
            </a:r>
            <a:r>
              <a:rPr lang="en-GB" dirty="0"/>
              <a:t> taught: the human nature is absorbed into the divine nature, hence 1 nature, 1 person.</a:t>
            </a:r>
          </a:p>
          <a:p>
            <a:pPr lvl="1">
              <a:buFontTx/>
              <a:buNone/>
            </a:pPr>
            <a:r>
              <a:rPr lang="en-GB" u="sng" dirty="0" err="1"/>
              <a:t>Apollinarius</a:t>
            </a:r>
            <a:r>
              <a:rPr lang="en-GB" dirty="0"/>
              <a:t> taught: the divine nature replaced “the thinking principle” (‘mind’) of the human nature.</a:t>
            </a:r>
          </a:p>
          <a:p>
            <a:pPr lvl="1">
              <a:buFontTx/>
              <a:buNone/>
            </a:pPr>
            <a:r>
              <a:rPr lang="en-GB" dirty="0"/>
              <a:t>There are more variations, such as </a:t>
            </a:r>
            <a:r>
              <a:rPr lang="en-GB" u="sng" dirty="0" err="1"/>
              <a:t>monothelitism</a:t>
            </a:r>
            <a:r>
              <a:rPr lang="en-GB" dirty="0"/>
              <a:t> (two natures, one will) and </a:t>
            </a:r>
            <a:r>
              <a:rPr lang="en-GB" u="sng" dirty="0" err="1"/>
              <a:t>miaphytism</a:t>
            </a:r>
            <a:r>
              <a:rPr lang="en-GB" dirty="0"/>
              <a:t> (the two natures are united into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6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67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67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67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6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8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p:txBody>
          <a:bodyPr/>
          <a:lstStyle/>
          <a:p>
            <a:r>
              <a:rPr lang="en-GB"/>
              <a:t>The Two Natures Together</a:t>
            </a:r>
          </a:p>
        </p:txBody>
      </p:sp>
      <p:sp>
        <p:nvSpPr>
          <p:cNvPr id="887811" name="Rectangle 3"/>
          <p:cNvSpPr>
            <a:spLocks noGrp="1" noChangeArrowheads="1"/>
          </p:cNvSpPr>
          <p:nvPr>
            <p:ph idx="1"/>
          </p:nvPr>
        </p:nvSpPr>
        <p:spPr/>
        <p:txBody>
          <a:bodyPr/>
          <a:lstStyle/>
          <a:p>
            <a:pPr>
              <a:buFontTx/>
              <a:buNone/>
            </a:pPr>
            <a:r>
              <a:rPr lang="en-GB" dirty="0"/>
              <a:t>Many heresies were responded to by </a:t>
            </a:r>
            <a:r>
              <a:rPr lang="en-GB" dirty="0">
                <a:solidFill>
                  <a:srgbClr val="00FF00"/>
                </a:solidFill>
              </a:rPr>
              <a:t>the Council of Chalcedon, 451.</a:t>
            </a:r>
          </a:p>
          <a:p>
            <a:pPr>
              <a:buFontTx/>
              <a:buNone/>
            </a:pPr>
            <a:r>
              <a:rPr lang="en-GB" dirty="0"/>
              <a:t>It concluded concerning the natures:</a:t>
            </a:r>
          </a:p>
          <a:p>
            <a:pPr>
              <a:buFontTx/>
              <a:buNone/>
            </a:pPr>
            <a:r>
              <a:rPr lang="en-GB" dirty="0">
                <a:solidFill>
                  <a:srgbClr val="00FF00"/>
                </a:solidFill>
              </a:rPr>
              <a:t>	the natures are not confused, not changed, not divided and not separated.</a:t>
            </a:r>
          </a:p>
          <a:p>
            <a:pPr>
              <a:buFontTx/>
              <a:buNone/>
            </a:pPr>
            <a:r>
              <a:rPr lang="en-GB" dirty="0"/>
              <a:t>Note that Chalcedon </a:t>
            </a:r>
            <a:r>
              <a:rPr lang="en-GB" dirty="0">
                <a:solidFill>
                  <a:srgbClr val="00FF00"/>
                </a:solidFill>
              </a:rPr>
              <a:t>did not make a </a:t>
            </a:r>
            <a:r>
              <a:rPr lang="en-GB" u="sng" dirty="0">
                <a:solidFill>
                  <a:srgbClr val="00FF00"/>
                </a:solidFill>
              </a:rPr>
              <a:t>positive</a:t>
            </a:r>
            <a:r>
              <a:rPr lang="en-GB" dirty="0">
                <a:solidFill>
                  <a:srgbClr val="00FF00"/>
                </a:solidFill>
              </a:rPr>
              <a:t> statement, but a </a:t>
            </a:r>
            <a:r>
              <a:rPr lang="en-GB" u="sng" dirty="0">
                <a:solidFill>
                  <a:srgbClr val="00FF00"/>
                </a:solidFill>
              </a:rPr>
              <a:t>negative</a:t>
            </a:r>
            <a:r>
              <a:rPr lang="en-GB" dirty="0">
                <a:solidFill>
                  <a:srgbClr val="00FF00"/>
                </a:solidFill>
              </a:rPr>
              <a:t> statement.</a:t>
            </a:r>
          </a:p>
          <a:p>
            <a:pPr>
              <a:buFontTx/>
              <a:buNone/>
            </a:pPr>
            <a:r>
              <a:rPr lang="en-GB" dirty="0"/>
              <a:t>Human attempts to make the co-existence of the two natures in one person rationally acceptable lead to </a:t>
            </a:r>
            <a:r>
              <a:rPr lang="en-GB" dirty="0">
                <a:solidFill>
                  <a:srgbClr val="00FF00"/>
                </a:solidFill>
              </a:rPr>
              <a:t>heresies</a:t>
            </a:r>
            <a:r>
              <a:rPr lang="en-GB" dirty="0"/>
              <a:t>. However, the two natures in the one person is </a:t>
            </a:r>
            <a:r>
              <a:rPr lang="en-GB" dirty="0">
                <a:solidFill>
                  <a:srgbClr val="00FF00"/>
                </a:solidFill>
              </a:rPr>
              <a:t>a mystery</a:t>
            </a:r>
            <a:r>
              <a:rPr lang="en-GB" dirty="0"/>
              <a:t>, like the Trinity.</a:t>
            </a:r>
          </a:p>
        </p:txBody>
      </p:sp>
      <p:pic>
        <p:nvPicPr>
          <p:cNvPr id="8878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9540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7813" name="Text Box 5"/>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
        <p:nvSpPr>
          <p:cNvPr id="2" name="Rounded Rectangle 1"/>
          <p:cNvSpPr/>
          <p:nvPr/>
        </p:nvSpPr>
        <p:spPr bwMode="auto">
          <a:xfrm>
            <a:off x="2627784" y="2725918"/>
            <a:ext cx="648072" cy="432048"/>
          </a:xfrm>
          <a:prstGeom prst="roundRect">
            <a:avLst/>
          </a:prstGeom>
          <a:noFill/>
          <a:ln w="57150" cap="flat" cmpd="sng" algn="ctr">
            <a:solidFill>
              <a:srgbClr val="F2800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7" name="Rounded Rectangle 6"/>
          <p:cNvSpPr/>
          <p:nvPr/>
        </p:nvSpPr>
        <p:spPr bwMode="auto">
          <a:xfrm>
            <a:off x="341784" y="3157966"/>
            <a:ext cx="648072" cy="432048"/>
          </a:xfrm>
          <a:prstGeom prst="roundRect">
            <a:avLst/>
          </a:prstGeom>
          <a:noFill/>
          <a:ln w="57150" cap="flat" cmpd="sng" algn="ctr">
            <a:solidFill>
              <a:srgbClr val="F2800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8" name="Rounded Rectangle 7"/>
          <p:cNvSpPr/>
          <p:nvPr/>
        </p:nvSpPr>
        <p:spPr bwMode="auto">
          <a:xfrm>
            <a:off x="6712796" y="2725918"/>
            <a:ext cx="648072" cy="432048"/>
          </a:xfrm>
          <a:prstGeom prst="roundRect">
            <a:avLst/>
          </a:prstGeom>
          <a:noFill/>
          <a:ln w="57150" cap="flat" cmpd="sng" algn="ctr">
            <a:solidFill>
              <a:srgbClr val="F2800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9" name="Rounded Rectangle 8"/>
          <p:cNvSpPr/>
          <p:nvPr/>
        </p:nvSpPr>
        <p:spPr bwMode="auto">
          <a:xfrm>
            <a:off x="4724296" y="2753024"/>
            <a:ext cx="648072" cy="432048"/>
          </a:xfrm>
          <a:prstGeom prst="roundRect">
            <a:avLst/>
          </a:prstGeom>
          <a:noFill/>
          <a:ln w="57150" cap="flat" cmpd="sng" algn="ctr">
            <a:solidFill>
              <a:srgbClr val="F2800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7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78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78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78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7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uiExpand="1" build="p"/>
      <p:bldP spid="2"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p:txBody>
          <a:bodyPr/>
          <a:lstStyle/>
          <a:p>
            <a:r>
              <a:rPr lang="en-GB"/>
              <a:t>The 21st Century</a:t>
            </a:r>
          </a:p>
        </p:txBody>
      </p:sp>
      <p:sp>
        <p:nvSpPr>
          <p:cNvPr id="890883" name="Rectangle 3"/>
          <p:cNvSpPr>
            <a:spLocks noGrp="1" noChangeArrowheads="1"/>
          </p:cNvSpPr>
          <p:nvPr>
            <p:ph idx="1"/>
          </p:nvPr>
        </p:nvSpPr>
        <p:spPr/>
        <p:txBody>
          <a:bodyPr/>
          <a:lstStyle/>
          <a:p>
            <a:pPr>
              <a:buFontTx/>
              <a:buNone/>
            </a:pPr>
            <a:r>
              <a:rPr lang="en-GB" dirty="0"/>
              <a:t>The following positions are still present today.</a:t>
            </a:r>
          </a:p>
          <a:p>
            <a:pPr lvl="1">
              <a:buFontTx/>
              <a:buNone/>
            </a:pPr>
            <a:r>
              <a:rPr lang="en-GB" dirty="0"/>
              <a:t>Arianism is taught by </a:t>
            </a:r>
            <a:r>
              <a:rPr lang="en-GB" dirty="0">
                <a:solidFill>
                  <a:srgbClr val="00FF00"/>
                </a:solidFill>
              </a:rPr>
              <a:t>Muslims and Jehovah’s Witnesses</a:t>
            </a:r>
            <a:r>
              <a:rPr lang="en-GB" dirty="0"/>
              <a:t>.</a:t>
            </a:r>
          </a:p>
          <a:p>
            <a:pPr lvl="1">
              <a:buFontTx/>
              <a:buNone/>
            </a:pPr>
            <a:r>
              <a:rPr lang="en-GB" dirty="0"/>
              <a:t>Arianism is also taught by </a:t>
            </a:r>
            <a:r>
              <a:rPr lang="en-GB" dirty="0">
                <a:solidFill>
                  <a:srgbClr val="00FF00"/>
                </a:solidFill>
              </a:rPr>
              <a:t>many liberal theologians in mainstream churches (e.g., United Church of Canada)</a:t>
            </a:r>
          </a:p>
          <a:p>
            <a:pPr lvl="1">
              <a:buFontTx/>
              <a:buNone/>
            </a:pPr>
            <a:r>
              <a:rPr lang="en-GB" dirty="0" err="1"/>
              <a:t>Myaphysitism</a:t>
            </a:r>
            <a:r>
              <a:rPr lang="en-GB" dirty="0"/>
              <a:t> is held by some </a:t>
            </a:r>
            <a:r>
              <a:rPr lang="en-GB" dirty="0">
                <a:solidFill>
                  <a:srgbClr val="00FF00"/>
                </a:solidFill>
              </a:rPr>
              <a:t>Eastern Orthodox and some Catholic churches</a:t>
            </a:r>
            <a:r>
              <a:rPr lang="en-GB" dirty="0"/>
              <a:t>; it is also held by some </a:t>
            </a:r>
            <a:r>
              <a:rPr lang="en-GB" dirty="0">
                <a:solidFill>
                  <a:srgbClr val="00FF00"/>
                </a:solidFill>
              </a:rPr>
              <a:t>Anglican theologians</a:t>
            </a:r>
            <a:r>
              <a:rPr lang="en-GB" dirty="0"/>
              <a:t>. </a:t>
            </a:r>
          </a:p>
          <a:p>
            <a:pPr lvl="1">
              <a:buFontTx/>
              <a:buNone/>
            </a:pPr>
            <a:endParaRPr lang="en-GB" dirty="0"/>
          </a:p>
          <a:p>
            <a:pPr algn="ctr">
              <a:buFontTx/>
              <a:buNone/>
            </a:pPr>
            <a:r>
              <a:rPr lang="en-GB" dirty="0"/>
              <a:t>Thus, a very relevant issue!</a:t>
            </a:r>
          </a:p>
        </p:txBody>
      </p:sp>
    </p:spTree>
    <p:extLst>
      <p:ext uri="{BB962C8B-B14F-4D97-AF65-F5344CB8AC3E}">
        <p14:creationId xmlns:p14="http://schemas.microsoft.com/office/powerpoint/2010/main" val="351712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Hymn 23:1,2</a:t>
            </a:r>
          </a:p>
        </p:txBody>
      </p:sp>
      <p:sp>
        <p:nvSpPr>
          <p:cNvPr id="3" name="Content Placeholder 2"/>
          <p:cNvSpPr>
            <a:spLocks noGrp="1"/>
          </p:cNvSpPr>
          <p:nvPr>
            <p:ph idx="1"/>
          </p:nvPr>
        </p:nvSpPr>
        <p:spPr>
          <a:xfrm>
            <a:off x="683568" y="1219200"/>
            <a:ext cx="8460432" cy="5638800"/>
          </a:xfrm>
        </p:spPr>
        <p:txBody>
          <a:bodyPr/>
          <a:lstStyle/>
          <a:p>
            <a:pPr marL="0" indent="0">
              <a:buNone/>
            </a:pPr>
            <a:r>
              <a:rPr lang="en-US" dirty="0">
                <a:solidFill>
                  <a:schemeClr val="tx1"/>
                </a:solidFill>
              </a:rPr>
              <a:t>Let us of Christ our Lord and </a:t>
            </a:r>
            <a:r>
              <a:rPr lang="en-US" dirty="0" err="1">
                <a:solidFill>
                  <a:schemeClr val="tx1"/>
                </a:solidFill>
              </a:rPr>
              <a:t>Saviour</a:t>
            </a:r>
            <a:r>
              <a:rPr lang="en-US" dirty="0">
                <a:solidFill>
                  <a:schemeClr val="tx1"/>
                </a:solidFill>
              </a:rPr>
              <a:t> sing,</a:t>
            </a:r>
            <a:endParaRPr lang="en-CA" dirty="0">
              <a:solidFill>
                <a:schemeClr val="tx1"/>
              </a:solidFill>
            </a:endParaRPr>
          </a:p>
          <a:p>
            <a:pPr marL="0" indent="0">
              <a:buNone/>
            </a:pPr>
            <a:r>
              <a:rPr lang="en-US" dirty="0">
                <a:solidFill>
                  <a:schemeClr val="tx1"/>
                </a:solidFill>
              </a:rPr>
              <a:t>for, though God’s equal, though eternal King,</a:t>
            </a:r>
            <a:endParaRPr lang="en-CA" dirty="0">
              <a:solidFill>
                <a:schemeClr val="tx1"/>
              </a:solidFill>
            </a:endParaRPr>
          </a:p>
          <a:p>
            <a:pPr marL="0" indent="0">
              <a:buNone/>
            </a:pPr>
            <a:r>
              <a:rPr lang="en-US" dirty="0">
                <a:solidFill>
                  <a:schemeClr val="tx1"/>
                </a:solidFill>
              </a:rPr>
              <a:t>he did not to his rightful glory cling.</a:t>
            </a:r>
            <a:endParaRPr lang="en-CA" dirty="0">
              <a:solidFill>
                <a:schemeClr val="tx1"/>
              </a:solidFill>
            </a:endParaRPr>
          </a:p>
          <a:p>
            <a:pPr marL="0" indent="0">
              <a:buNone/>
            </a:pPr>
            <a:r>
              <a:rPr lang="en-US" dirty="0">
                <a:solidFill>
                  <a:schemeClr val="tx1"/>
                </a:solidFill>
              </a:rPr>
              <a:t>Hallelujah, hallelujah!</a:t>
            </a:r>
            <a:endParaRPr lang="en-CA" dirty="0">
              <a:solidFill>
                <a:schemeClr val="tx1"/>
              </a:solidFill>
            </a:endParaRPr>
          </a:p>
          <a:p>
            <a:pPr marL="0" indent="0">
              <a:buNone/>
            </a:pPr>
            <a:endParaRPr lang="en-CA" dirty="0"/>
          </a:p>
          <a:p>
            <a:pPr marL="0" indent="0">
              <a:buNone/>
            </a:pPr>
            <a:r>
              <a:rPr lang="en-US" dirty="0">
                <a:solidFill>
                  <a:schemeClr val="tx1"/>
                </a:solidFill>
              </a:rPr>
              <a:t>Himself he emptied that he us might save;</a:t>
            </a:r>
            <a:endParaRPr lang="en-CA" dirty="0">
              <a:solidFill>
                <a:schemeClr val="tx1"/>
              </a:solidFill>
            </a:endParaRPr>
          </a:p>
          <a:p>
            <a:pPr marL="0" indent="0">
              <a:buNone/>
            </a:pPr>
            <a:r>
              <a:rPr lang="en-US" dirty="0">
                <a:solidFill>
                  <a:schemeClr val="tx1"/>
                </a:solidFill>
              </a:rPr>
              <a:t>himself for us, God’s chosen ones, he gave,</a:t>
            </a:r>
            <a:endParaRPr lang="en-CA" dirty="0">
              <a:solidFill>
                <a:schemeClr val="tx1"/>
              </a:solidFill>
            </a:endParaRPr>
          </a:p>
          <a:p>
            <a:pPr marL="0" indent="0">
              <a:buNone/>
            </a:pPr>
            <a:r>
              <a:rPr lang="en-US" dirty="0">
                <a:solidFill>
                  <a:schemeClr val="tx1"/>
                </a:solidFill>
              </a:rPr>
              <a:t>and, born as man, our Lord became a slave.</a:t>
            </a:r>
            <a:endParaRPr lang="en-CA" dirty="0">
              <a:solidFill>
                <a:schemeClr val="tx1"/>
              </a:solidFill>
            </a:endParaRPr>
          </a:p>
          <a:p>
            <a:pPr marL="0" indent="0">
              <a:buNone/>
            </a:pPr>
            <a:r>
              <a:rPr lang="en-US" dirty="0">
                <a:solidFill>
                  <a:schemeClr val="tx1"/>
                </a:solidFill>
              </a:rPr>
              <a:t>Hallelujah, hallelujah!</a:t>
            </a:r>
            <a:endParaRPr lang="en-CA" dirty="0">
              <a:solidFill>
                <a:schemeClr val="tx1"/>
              </a:solidFill>
            </a:endParaRPr>
          </a:p>
          <a:p>
            <a:pPr marL="0" indent="0">
              <a:buNone/>
            </a:pPr>
            <a:endParaRPr lang="en-CA" dirty="0"/>
          </a:p>
        </p:txBody>
      </p:sp>
    </p:spTree>
    <p:extLst>
      <p:ext uri="{BB962C8B-B14F-4D97-AF65-F5344CB8AC3E}">
        <p14:creationId xmlns:p14="http://schemas.microsoft.com/office/powerpoint/2010/main" val="153762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r>
              <a:rPr lang="en-GB" dirty="0"/>
              <a:t>Related Issues</a:t>
            </a:r>
          </a:p>
        </p:txBody>
      </p:sp>
      <p:sp>
        <p:nvSpPr>
          <p:cNvPr id="878595" name="Rectangle 3"/>
          <p:cNvSpPr>
            <a:spLocks noGrp="1" noChangeArrowheads="1"/>
          </p:cNvSpPr>
          <p:nvPr>
            <p:ph idx="1"/>
          </p:nvPr>
        </p:nvSpPr>
        <p:spPr/>
        <p:txBody>
          <a:bodyPr/>
          <a:lstStyle/>
          <a:p>
            <a:pPr>
              <a:buFontTx/>
              <a:buNone/>
            </a:pPr>
            <a:r>
              <a:rPr lang="en-GB" dirty="0"/>
              <a:t>The struggles over the doctrine of the Trinity </a:t>
            </a:r>
            <a:r>
              <a:rPr lang="en-GB" dirty="0">
                <a:solidFill>
                  <a:srgbClr val="00FF00"/>
                </a:solidFill>
              </a:rPr>
              <a:t>were closely related to the struggles over the doctrine of the natures of Jesus Christ.</a:t>
            </a:r>
            <a:endParaRPr lang="en-GB" dirty="0"/>
          </a:p>
          <a:p>
            <a:pPr>
              <a:buFontTx/>
              <a:buNone/>
            </a:pPr>
            <a:r>
              <a:rPr lang="en-GB" dirty="0">
                <a:solidFill>
                  <a:srgbClr val="FF6600"/>
                </a:solidFill>
              </a:rPr>
              <a:t>      If Christ is not divine,			If there is no Trinity</a:t>
            </a:r>
          </a:p>
          <a:p>
            <a:pPr>
              <a:buFontTx/>
              <a:buNone/>
            </a:pPr>
            <a:r>
              <a:rPr lang="en-GB" dirty="0">
                <a:solidFill>
                  <a:srgbClr val="FF6600"/>
                </a:solidFill>
              </a:rPr>
              <a:t>          there is no Trinity			Christ is not divine.</a:t>
            </a:r>
          </a:p>
          <a:p>
            <a:pPr>
              <a:buFontTx/>
              <a:buNone/>
            </a:pPr>
            <a:endParaRPr lang="en-GB" dirty="0"/>
          </a:p>
        </p:txBody>
      </p:sp>
      <p:pic>
        <p:nvPicPr>
          <p:cNvPr id="8785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600"/>
            <a:ext cx="2847975" cy="297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8597" name="Text Box 5"/>
          <p:cNvSpPr txBox="1">
            <a:spLocks noChangeArrowheads="1"/>
          </p:cNvSpPr>
          <p:nvPr/>
        </p:nvSpPr>
        <p:spPr bwMode="auto">
          <a:xfrm>
            <a:off x="762000" y="4800600"/>
            <a:ext cx="1116013" cy="15557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9600">
                <a:solidFill>
                  <a:srgbClr val="FF0000"/>
                </a:solidFill>
                <a:latin typeface="Comic Sans MS" pitchFamily="66" charset="0"/>
              </a:rPr>
              <a:t>X</a:t>
            </a:r>
            <a:endParaRPr lang="en-GB" sz="8000">
              <a:solidFill>
                <a:srgbClr val="FF0000"/>
              </a:solidFill>
              <a:latin typeface="Comic Sans MS" pitchFamily="66" charset="0"/>
            </a:endParaRPr>
          </a:p>
        </p:txBody>
      </p:sp>
      <p:pic>
        <p:nvPicPr>
          <p:cNvPr id="8785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4236" y="3695700"/>
            <a:ext cx="2774950" cy="2895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8600" name="Text Box 8"/>
          <p:cNvSpPr txBox="1">
            <a:spLocks noChangeArrowheads="1"/>
          </p:cNvSpPr>
          <p:nvPr/>
        </p:nvSpPr>
        <p:spPr bwMode="auto">
          <a:xfrm>
            <a:off x="7091536" y="4677680"/>
            <a:ext cx="1116013" cy="15557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9600" dirty="0">
                <a:solidFill>
                  <a:srgbClr val="FF0000"/>
                </a:solidFill>
                <a:latin typeface="Comic Sans MS" pitchFamily="66" charset="0"/>
              </a:rPr>
              <a:t>X</a:t>
            </a:r>
            <a:endParaRPr lang="en-GB" sz="8000" dirty="0">
              <a:solidFill>
                <a:srgbClr val="FF0000"/>
              </a:solidFill>
              <a:latin typeface="Comic Sans MS" pitchFamily="66" charset="0"/>
            </a:endParaRPr>
          </a:p>
        </p:txBody>
      </p:sp>
      <p:sp>
        <p:nvSpPr>
          <p:cNvPr id="878601" name="Text Box 9"/>
          <p:cNvSpPr txBox="1">
            <a:spLocks noChangeArrowheads="1"/>
          </p:cNvSpPr>
          <p:nvPr/>
        </p:nvSpPr>
        <p:spPr bwMode="auto">
          <a:xfrm>
            <a:off x="5796136" y="4677680"/>
            <a:ext cx="1116013" cy="15557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9600" dirty="0">
                <a:solidFill>
                  <a:srgbClr val="FF0000"/>
                </a:solidFill>
                <a:latin typeface="Comic Sans MS" pitchFamily="66" charset="0"/>
              </a:rPr>
              <a:t>X</a:t>
            </a:r>
            <a:endParaRPr lang="en-GB" sz="8000" dirty="0">
              <a:solidFill>
                <a:srgbClr val="FF0000"/>
              </a:solidFill>
              <a:latin typeface="Comic Sans MS" pitchFamily="66" charset="0"/>
            </a:endParaRPr>
          </a:p>
        </p:txBody>
      </p:sp>
      <p:sp>
        <p:nvSpPr>
          <p:cNvPr id="2" name="Rectangle 1"/>
          <p:cNvSpPr/>
          <p:nvPr/>
        </p:nvSpPr>
        <p:spPr bwMode="auto">
          <a:xfrm>
            <a:off x="596769" y="2526804"/>
            <a:ext cx="3949897" cy="109269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11" name="Rectangle 10"/>
          <p:cNvSpPr/>
          <p:nvPr/>
        </p:nvSpPr>
        <p:spPr bwMode="auto">
          <a:xfrm>
            <a:off x="4716016" y="2555882"/>
            <a:ext cx="4067944" cy="109269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9"/>
                                          </p:stCondLst>
                                        </p:cTn>
                                        <p:tgtEl>
                                          <p:spTgt spid="878596"/>
                                        </p:tgtEl>
                                        <p:attrNameLst>
                                          <p:attrName>style.visibility</p:attrName>
                                        </p:attrNameLst>
                                      </p:cBhvr>
                                      <p:to>
                                        <p:strVal val="visible"/>
                                      </p:to>
                                    </p:set>
                                  </p:childTnLst>
                                </p:cTn>
                              </p:par>
                            </p:childTnLst>
                          </p:cTn>
                        </p:par>
                        <p:par>
                          <p:cTn id="10" fill="hold">
                            <p:stCondLst>
                              <p:cond delay="10"/>
                            </p:stCondLst>
                            <p:childTnLst>
                              <p:par>
                                <p:cTn id="11" presetID="1" presetClass="entr" presetSubtype="0" fill="hold" grpId="0" nodeType="afterEffect">
                                  <p:stCondLst>
                                    <p:cond delay="0"/>
                                  </p:stCondLst>
                                  <p:childTnLst>
                                    <p:set>
                                      <p:cBhvr>
                                        <p:cTn id="12" dur="1" fill="hold">
                                          <p:stCondLst>
                                            <p:cond delay="9"/>
                                          </p:stCondLst>
                                        </p:cTn>
                                        <p:tgtEl>
                                          <p:spTgt spid="8785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9"/>
                                          </p:stCondLst>
                                        </p:cTn>
                                        <p:tgtEl>
                                          <p:spTgt spid="87859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9"/>
                                          </p:stCondLst>
                                        </p:cTn>
                                        <p:tgtEl>
                                          <p:spTgt spid="87860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9"/>
                                          </p:stCondLst>
                                        </p:cTn>
                                        <p:tgtEl>
                                          <p:spTgt spid="878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8597" grpId="0" autoUpdateAnimBg="0"/>
      <p:bldP spid="878600" grpId="0" autoUpdateAnimBg="0"/>
      <p:bldP spid="878601" grpId="0" autoUpdateAnimBg="0"/>
      <p:bldP spid="2"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a:lstStyle/>
          <a:p>
            <a:r>
              <a:rPr lang="en-GB"/>
              <a:t>The Two Natures</a:t>
            </a:r>
          </a:p>
        </p:txBody>
      </p:sp>
      <p:sp>
        <p:nvSpPr>
          <p:cNvPr id="867331" name="Rectangle 3"/>
          <p:cNvSpPr>
            <a:spLocks noGrp="1" noChangeArrowheads="1"/>
          </p:cNvSpPr>
          <p:nvPr>
            <p:ph idx="1"/>
          </p:nvPr>
        </p:nvSpPr>
        <p:spPr/>
        <p:txBody>
          <a:bodyPr/>
          <a:lstStyle/>
          <a:p>
            <a:pPr>
              <a:buFontTx/>
              <a:buNone/>
            </a:pPr>
            <a:r>
              <a:rPr lang="en-GB" dirty="0"/>
              <a:t>We distinguish </a:t>
            </a:r>
            <a:r>
              <a:rPr lang="en-GB" dirty="0">
                <a:solidFill>
                  <a:srgbClr val="00FF00"/>
                </a:solidFill>
              </a:rPr>
              <a:t>two natures in the one Person of Jesus the Christ: divine and human</a:t>
            </a:r>
          </a:p>
          <a:p>
            <a:pPr>
              <a:buFontTx/>
              <a:buNone/>
            </a:pPr>
            <a:endParaRPr lang="en-GB" dirty="0"/>
          </a:p>
          <a:p>
            <a:pPr>
              <a:buFontTx/>
              <a:buNone/>
            </a:pPr>
            <a:r>
              <a:rPr lang="en-GB" dirty="0"/>
              <a:t>We’ll read together Athanasian Creed articles 29-37 and BC articles  18-19.</a:t>
            </a:r>
          </a:p>
          <a:p>
            <a:pPr>
              <a:buFontTx/>
              <a:buNone/>
            </a:pPr>
            <a:endParaRPr lang="en-GB" dirty="0"/>
          </a:p>
          <a:p>
            <a:pPr>
              <a:buFontTx/>
              <a:buNone/>
            </a:pPr>
            <a:r>
              <a:rPr lang="en-GB" dirty="0"/>
              <a:t>Then we’ll discuss the questions on the worksheet.</a:t>
            </a:r>
          </a:p>
          <a:p>
            <a:pPr>
              <a:buFontTx/>
              <a:buNone/>
            </a:pPr>
            <a:endParaRPr lang="en-GB" dirty="0"/>
          </a:p>
          <a:p>
            <a:pPr>
              <a:buFontTx/>
              <a:buNone/>
            </a:pPr>
            <a:endParaRPr lang="en-GB" dirty="0"/>
          </a:p>
        </p:txBody>
      </p:sp>
      <p:pic>
        <p:nvPicPr>
          <p:cNvPr id="867332" name="Picture 4" descr="C:\Documents and Settings\Karlo Janssen\Mijn documenten\Downloads\Dit Koningskind\kidsmoment.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95400" cy="126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en-GB"/>
              <a:t>The Humanity Denied</a:t>
            </a:r>
          </a:p>
        </p:txBody>
      </p:sp>
      <p:sp>
        <p:nvSpPr>
          <p:cNvPr id="880643" name="Rectangle 3"/>
          <p:cNvSpPr>
            <a:spLocks noGrp="1" noChangeArrowheads="1"/>
          </p:cNvSpPr>
          <p:nvPr>
            <p:ph idx="1"/>
          </p:nvPr>
        </p:nvSpPr>
        <p:spPr/>
        <p:txBody>
          <a:bodyPr/>
          <a:lstStyle/>
          <a:p>
            <a:pPr>
              <a:buFontTx/>
              <a:buNone/>
            </a:pPr>
            <a:r>
              <a:rPr lang="en-GB" dirty="0"/>
              <a:t>The denial of Christ’s humanity </a:t>
            </a:r>
            <a:r>
              <a:rPr lang="en-GB" dirty="0">
                <a:solidFill>
                  <a:srgbClr val="00FF00"/>
                </a:solidFill>
              </a:rPr>
              <a:t>dates back to the time of the New Testament.</a:t>
            </a:r>
          </a:p>
          <a:p>
            <a:pPr>
              <a:buFontTx/>
              <a:buNone/>
            </a:pPr>
            <a:r>
              <a:rPr lang="en-GB" dirty="0">
                <a:solidFill>
                  <a:srgbClr val="00FF00"/>
                </a:solidFill>
              </a:rPr>
              <a:t>The Gospel written by John and the letter 1 John </a:t>
            </a:r>
            <a:r>
              <a:rPr lang="en-GB" dirty="0"/>
              <a:t>deal with this denial</a:t>
            </a:r>
            <a:r>
              <a:rPr lang="en-GB" dirty="0">
                <a:solidFill>
                  <a:srgbClr val="00FF00"/>
                </a:solidFill>
              </a:rPr>
              <a:t>.</a:t>
            </a:r>
          </a:p>
          <a:p>
            <a:pPr>
              <a:buFontTx/>
              <a:buNone/>
            </a:pPr>
            <a:endParaRPr lang="en-GB" dirty="0">
              <a:solidFill>
                <a:srgbClr val="00FF00"/>
              </a:solidFill>
            </a:endParaRPr>
          </a:p>
          <a:p>
            <a:pPr>
              <a:buFontTx/>
              <a:buNone/>
            </a:pPr>
            <a:r>
              <a:rPr lang="en-GB" dirty="0"/>
              <a:t>Thus these two Bible books:</a:t>
            </a:r>
          </a:p>
          <a:p>
            <a:pPr>
              <a:buFontTx/>
              <a:buNone/>
            </a:pPr>
            <a:r>
              <a:rPr lang="en-GB" dirty="0">
                <a:solidFill>
                  <a:srgbClr val="00FF00"/>
                </a:solidFill>
              </a:rPr>
              <a:t>	- </a:t>
            </a:r>
            <a:r>
              <a:rPr lang="en-GB" u="sng" dirty="0">
                <a:solidFill>
                  <a:srgbClr val="00FF00"/>
                </a:solidFill>
              </a:rPr>
              <a:t>presume</a:t>
            </a:r>
            <a:r>
              <a:rPr lang="en-GB" dirty="0">
                <a:solidFill>
                  <a:srgbClr val="00FF00"/>
                </a:solidFill>
              </a:rPr>
              <a:t> the divine nature of the Christ</a:t>
            </a:r>
          </a:p>
          <a:p>
            <a:pPr>
              <a:buFontTx/>
              <a:buNone/>
            </a:pPr>
            <a:r>
              <a:rPr lang="en-GB" dirty="0">
                <a:solidFill>
                  <a:srgbClr val="00FF00"/>
                </a:solidFill>
              </a:rPr>
              <a:t>	- </a:t>
            </a:r>
            <a:r>
              <a:rPr lang="en-GB" u="sng" dirty="0">
                <a:solidFill>
                  <a:srgbClr val="00FF00"/>
                </a:solidFill>
              </a:rPr>
              <a:t>argue in favour of</a:t>
            </a:r>
            <a:r>
              <a:rPr lang="en-GB" dirty="0">
                <a:solidFill>
                  <a:srgbClr val="00FF00"/>
                </a:solidFill>
              </a:rPr>
              <a:t> the union of this divinity with the human nature</a:t>
            </a:r>
          </a:p>
        </p:txBody>
      </p:sp>
      <p:sp>
        <p:nvSpPr>
          <p:cNvPr id="880644"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06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06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a:lstStyle/>
          <a:p>
            <a:r>
              <a:rPr lang="en-GB"/>
              <a:t>Illustration</a:t>
            </a:r>
          </a:p>
        </p:txBody>
      </p:sp>
      <p:sp>
        <p:nvSpPr>
          <p:cNvPr id="881667" name="Rectangle 3"/>
          <p:cNvSpPr>
            <a:spLocks noGrp="1" noChangeArrowheads="1"/>
          </p:cNvSpPr>
          <p:nvPr>
            <p:ph idx="1"/>
          </p:nvPr>
        </p:nvSpPr>
        <p:spPr/>
        <p:txBody>
          <a:bodyPr/>
          <a:lstStyle/>
          <a:p>
            <a:pPr>
              <a:buFontTx/>
              <a:buNone/>
            </a:pPr>
            <a:r>
              <a:rPr lang="en-GB" dirty="0"/>
              <a:t>The divine nature presumed (John 1:1-3)</a:t>
            </a:r>
          </a:p>
          <a:p>
            <a:pPr>
              <a:buFontTx/>
              <a:buNone/>
            </a:pPr>
            <a:r>
              <a:rPr lang="en-CA" i="1" dirty="0">
                <a:solidFill>
                  <a:srgbClr val="FFFF00"/>
                </a:solidFill>
              </a:rPr>
              <a:t>In the beginning was the Word, and the Word was with God, and </a:t>
            </a:r>
            <a:r>
              <a:rPr lang="en-CA" i="1" u="sng" dirty="0">
                <a:solidFill>
                  <a:srgbClr val="FFFF00"/>
                </a:solidFill>
              </a:rPr>
              <a:t>the Word was God</a:t>
            </a:r>
            <a:r>
              <a:rPr lang="en-CA" i="1" dirty="0">
                <a:solidFill>
                  <a:srgbClr val="FFFF00"/>
                </a:solidFill>
              </a:rPr>
              <a:t>. He was in the beginning with God. All things were made through him, and without him was not any thing made that was made.</a:t>
            </a:r>
            <a:endParaRPr lang="en-GB" i="1" dirty="0"/>
          </a:p>
          <a:p>
            <a:pPr>
              <a:buFontTx/>
              <a:buNone/>
            </a:pPr>
            <a:r>
              <a:rPr lang="en-GB" dirty="0"/>
              <a:t>The human nature taught (John 1:14)</a:t>
            </a:r>
          </a:p>
          <a:p>
            <a:pPr>
              <a:buFontTx/>
              <a:buNone/>
            </a:pPr>
            <a:r>
              <a:rPr lang="en-CA" i="1" dirty="0">
                <a:solidFill>
                  <a:srgbClr val="FFFF00"/>
                </a:solidFill>
              </a:rPr>
              <a:t>And </a:t>
            </a:r>
            <a:r>
              <a:rPr lang="en-CA" i="1" u="sng" dirty="0">
                <a:solidFill>
                  <a:srgbClr val="FFFF00"/>
                </a:solidFill>
              </a:rPr>
              <a:t>the Word became flesh </a:t>
            </a:r>
            <a:r>
              <a:rPr lang="en-CA" i="1" dirty="0">
                <a:solidFill>
                  <a:srgbClr val="FFFF00"/>
                </a:solidFill>
              </a:rPr>
              <a:t>and dwelt among us, and we have seen his glory, glory as of the only Son[d] from the Father, full of grace and truth.</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lgn="l"/>
            <a:r>
              <a:rPr lang="en-GB"/>
              <a:t>The Humanity Denied: Docetism</a:t>
            </a:r>
          </a:p>
        </p:txBody>
      </p:sp>
      <p:sp>
        <p:nvSpPr>
          <p:cNvPr id="882691" name="Rectangle 3"/>
          <p:cNvSpPr>
            <a:spLocks noGrp="1" noChangeArrowheads="1"/>
          </p:cNvSpPr>
          <p:nvPr>
            <p:ph idx="1"/>
          </p:nvPr>
        </p:nvSpPr>
        <p:spPr/>
        <p:txBody>
          <a:bodyPr/>
          <a:lstStyle/>
          <a:p>
            <a:pPr>
              <a:buFontTx/>
              <a:buNone/>
            </a:pPr>
            <a:r>
              <a:rPr lang="en-GB" dirty="0"/>
              <a:t>The denial of the humanity of Christ is generally known as the heresy of </a:t>
            </a:r>
            <a:r>
              <a:rPr lang="en-GB" i="1" dirty="0" err="1"/>
              <a:t>docetism</a:t>
            </a:r>
            <a:r>
              <a:rPr lang="en-GB" dirty="0"/>
              <a:t>.</a:t>
            </a:r>
          </a:p>
          <a:p>
            <a:pPr>
              <a:buFontTx/>
              <a:buNone/>
            </a:pPr>
            <a:endParaRPr lang="en-GB" dirty="0"/>
          </a:p>
          <a:p>
            <a:pPr>
              <a:buFontTx/>
              <a:buNone/>
            </a:pPr>
            <a:r>
              <a:rPr lang="en-GB" i="1" dirty="0"/>
              <a:t>Docetism</a:t>
            </a:r>
            <a:r>
              <a:rPr lang="en-GB" dirty="0"/>
              <a:t> is from a Greek word meaning “to seem like, appear like.”</a:t>
            </a:r>
          </a:p>
          <a:p>
            <a:pPr>
              <a:buFontTx/>
              <a:buNone/>
            </a:pPr>
            <a:endParaRPr lang="en-GB" dirty="0"/>
          </a:p>
          <a:p>
            <a:pPr>
              <a:buFontTx/>
              <a:buNone/>
            </a:pPr>
            <a:r>
              <a:rPr lang="en-GB" dirty="0"/>
              <a:t>Docetism will argue that the Son of God</a:t>
            </a:r>
            <a:br>
              <a:rPr lang="en-GB" dirty="0"/>
            </a:br>
            <a:r>
              <a:rPr lang="en-GB" dirty="0"/>
              <a:t>passed through the virgin Mary without</a:t>
            </a:r>
            <a:br>
              <a:rPr lang="en-GB" dirty="0"/>
            </a:br>
            <a:r>
              <a:rPr lang="en-GB" dirty="0"/>
              <a:t>taking on human properties from her. </a:t>
            </a:r>
            <a:br>
              <a:rPr lang="en-GB" dirty="0"/>
            </a:br>
            <a:r>
              <a:rPr lang="en-GB" dirty="0"/>
              <a:t>It’s much like water passing through a </a:t>
            </a:r>
            <a:br>
              <a:rPr lang="en-GB" dirty="0"/>
            </a:br>
            <a:r>
              <a:rPr lang="en-GB" dirty="0"/>
              <a:t>garden hose without becoming rubber.</a:t>
            </a:r>
            <a:endParaRPr lang="en-GB" dirty="0">
              <a:solidFill>
                <a:srgbClr val="00FF00"/>
              </a:solidFill>
            </a:endParaRPr>
          </a:p>
        </p:txBody>
      </p:sp>
      <p:pic>
        <p:nvPicPr>
          <p:cNvPr id="8826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343400"/>
            <a:ext cx="1816100" cy="1536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pPr algn="l"/>
            <a:r>
              <a:rPr lang="en-GB"/>
              <a:t>The Humanity Denied: Docetism</a:t>
            </a:r>
          </a:p>
        </p:txBody>
      </p:sp>
      <p:sp>
        <p:nvSpPr>
          <p:cNvPr id="883715" name="Rectangle 3"/>
          <p:cNvSpPr>
            <a:spLocks noGrp="1" noChangeArrowheads="1"/>
          </p:cNvSpPr>
          <p:nvPr>
            <p:ph idx="1"/>
          </p:nvPr>
        </p:nvSpPr>
        <p:spPr/>
        <p:txBody>
          <a:bodyPr/>
          <a:lstStyle/>
          <a:p>
            <a:pPr>
              <a:buFontTx/>
              <a:buNone/>
            </a:pPr>
            <a:r>
              <a:rPr lang="en-GB" dirty="0"/>
              <a:t>Docetism probably has its origins in Greek thought that true life is spiritual, not material.</a:t>
            </a:r>
          </a:p>
          <a:p>
            <a:pPr lvl="1">
              <a:buFontTx/>
              <a:buNone/>
            </a:pPr>
            <a:r>
              <a:rPr lang="en-GB" i="1" dirty="0"/>
              <a:t>This idea also leads to a rejection of the resurrection of the body. See Acts 17:32 and 1 Corinthians 15.</a:t>
            </a:r>
          </a:p>
          <a:p>
            <a:pPr>
              <a:buFontTx/>
              <a:buNone/>
            </a:pPr>
            <a:endParaRPr lang="en-GB" dirty="0"/>
          </a:p>
          <a:p>
            <a:pPr>
              <a:buFontTx/>
              <a:buNone/>
            </a:pPr>
            <a:r>
              <a:rPr lang="en-GB" dirty="0"/>
              <a:t>Docetism was taught by early Anabaptist leaders, like Menno Simons. </a:t>
            </a:r>
          </a:p>
          <a:p>
            <a:pPr lvl="1">
              <a:buFontTx/>
              <a:buNone/>
            </a:pPr>
            <a:r>
              <a:rPr lang="en-GB" i="1" dirty="0"/>
              <a:t>Mennonites originally come from the Low Lands. Hence the Belgic Confession specifically mentions this.</a:t>
            </a:r>
          </a:p>
          <a:p>
            <a:pPr lvl="1">
              <a:buFontTx/>
              <a:buNone/>
            </a:pPr>
            <a:r>
              <a:rPr lang="en-GB" i="1" dirty="0"/>
              <a:t>Today’s Mennonites, however, hold a conviction similar to our own. (cf. Mennonite Confession art.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37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37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837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37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3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37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r>
              <a:rPr lang="en-GB"/>
              <a:t>The Divinity Denied</a:t>
            </a:r>
          </a:p>
        </p:txBody>
      </p:sp>
      <p:sp>
        <p:nvSpPr>
          <p:cNvPr id="884739" name="Rectangle 3"/>
          <p:cNvSpPr>
            <a:spLocks noGrp="1" noChangeArrowheads="1"/>
          </p:cNvSpPr>
          <p:nvPr>
            <p:ph idx="1"/>
          </p:nvPr>
        </p:nvSpPr>
        <p:spPr/>
        <p:txBody>
          <a:bodyPr/>
          <a:lstStyle/>
          <a:p>
            <a:pPr>
              <a:buFontTx/>
              <a:buNone/>
            </a:pPr>
            <a:r>
              <a:rPr lang="en-GB" dirty="0"/>
              <a:t>The denial of the divinity of Christ </a:t>
            </a:r>
            <a:r>
              <a:rPr lang="en-GB" dirty="0">
                <a:solidFill>
                  <a:srgbClr val="00FF00"/>
                </a:solidFill>
              </a:rPr>
              <a:t>dates back to the 2nd century AD. It gained prominence in the 4th century AD through Arius.</a:t>
            </a:r>
            <a:endParaRPr lang="en-GB" dirty="0"/>
          </a:p>
          <a:p>
            <a:pPr>
              <a:buFontTx/>
              <a:buNone/>
            </a:pPr>
            <a:r>
              <a:rPr lang="en-GB" dirty="0"/>
              <a:t>Arius wrote in a letter:</a:t>
            </a:r>
          </a:p>
          <a:p>
            <a:pPr>
              <a:buFontTx/>
              <a:buNone/>
            </a:pPr>
            <a:r>
              <a:rPr lang="en-GB" sz="2400" i="1" dirty="0"/>
              <a:t>But we say and believe and have taught, and do teach, that the Son is not </a:t>
            </a:r>
            <a:r>
              <a:rPr lang="en-GB" sz="2400" i="1" dirty="0" err="1"/>
              <a:t>unbegotten</a:t>
            </a:r>
            <a:r>
              <a:rPr lang="en-GB" sz="2400" i="1" dirty="0"/>
              <a:t>, nor in any way part of the </a:t>
            </a:r>
            <a:r>
              <a:rPr lang="en-GB" sz="2400" i="1" dirty="0" err="1"/>
              <a:t>unbegotten</a:t>
            </a:r>
            <a:r>
              <a:rPr lang="en-GB" sz="2400" i="1" dirty="0"/>
              <a:t>; and that he does not derive his subsistence from any matter; but that by his own will and counsel he has subsisted before time and before ages as perfect God, only begotten and unchangeable, and that before he was begotten, or created, or purposed, or established, he was not. For he was not </a:t>
            </a:r>
            <a:r>
              <a:rPr lang="en-GB" sz="2400" i="1" dirty="0" err="1"/>
              <a:t>unbegotten</a:t>
            </a:r>
            <a:r>
              <a:rPr lang="en-GB" sz="2400" i="1" dirty="0"/>
              <a:t>. We are persecuted, because we say that </a:t>
            </a:r>
            <a:r>
              <a:rPr lang="en-GB" sz="2400" i="1" u="sng" dirty="0"/>
              <a:t>the Son has a beginning</a:t>
            </a:r>
            <a:r>
              <a:rPr lang="en-GB" sz="2400" i="1" dirty="0"/>
              <a:t>, but that God is without beginning.</a:t>
            </a:r>
            <a:endParaRPr lang="en-GB" dirty="0"/>
          </a:p>
        </p:txBody>
      </p:sp>
    </p:spTree>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10936</TotalTime>
  <Words>1045</Words>
  <Application>Microsoft Office PowerPoint</Application>
  <PresentationFormat>On-screen Show (4:3)</PresentationFormat>
  <Paragraphs>99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1_Office Theme</vt:lpstr>
      <vt:lpstr>Catechism Essentials of Faith  </vt:lpstr>
      <vt:lpstr>Hymn 23:1,2</vt:lpstr>
      <vt:lpstr>Related Issues</vt:lpstr>
      <vt:lpstr>The Two Natures</vt:lpstr>
      <vt:lpstr>The Humanity Denied</vt:lpstr>
      <vt:lpstr>Illustration</vt:lpstr>
      <vt:lpstr>The Humanity Denied: Docetism</vt:lpstr>
      <vt:lpstr>The Humanity Denied: Docetism</vt:lpstr>
      <vt:lpstr>The Divinity Denied</vt:lpstr>
      <vt:lpstr>The Divinity Denied</vt:lpstr>
      <vt:lpstr>The Two Natures Together</vt:lpstr>
      <vt:lpstr>The Two Natures Together</vt:lpstr>
      <vt:lpstr>The 21st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251</cp:revision>
  <cp:lastPrinted>2012-10-16T18:27:30Z</cp:lastPrinted>
  <dcterms:created xsi:type="dcterms:W3CDTF">2008-08-14T09:20:46Z</dcterms:created>
  <dcterms:modified xsi:type="dcterms:W3CDTF">2023-10-24T02:03:50Z</dcterms:modified>
</cp:coreProperties>
</file>