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371" r:id="rId2"/>
    <p:sldId id="1022" r:id="rId3"/>
    <p:sldId id="1031" r:id="rId4"/>
    <p:sldId id="1032" r:id="rId5"/>
    <p:sldId id="1033" r:id="rId6"/>
    <p:sldId id="1023" r:id="rId7"/>
    <p:sldId id="1030" r:id="rId8"/>
    <p:sldId id="1025" r:id="rId9"/>
    <p:sldId id="1027" r:id="rId10"/>
    <p:sldId id="1035" r:id="rId11"/>
    <p:sldId id="1028" r:id="rId12"/>
    <p:sldId id="1029" r:id="rId13"/>
    <p:sldId id="1026" r:id="rId14"/>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292929"/>
    <a:srgbClr val="99CCFF"/>
    <a:srgbClr val="FF6600"/>
    <a:srgbClr val="F2800E"/>
    <a:srgbClr val="6600FF"/>
    <a:srgbClr val="9933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592C4B1A-E2C7-4625-8F22-D544D7D83012}" type="slidenum">
              <a:rPr lang="en-GB"/>
              <a:pPr/>
              <a:t>‹#›</a:t>
            </a:fld>
            <a:endParaRPr lang="en-GB"/>
          </a:p>
        </p:txBody>
      </p:sp>
    </p:spTree>
    <p:extLst>
      <p:ext uri="{BB962C8B-B14F-4D97-AF65-F5344CB8AC3E}">
        <p14:creationId xmlns:p14="http://schemas.microsoft.com/office/powerpoint/2010/main" val="4238460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91AA98F1-5C31-48C3-A4A7-CCE80C3489CE}" type="slidenum">
              <a:rPr lang="en-GB"/>
              <a:pPr/>
              <a:t>‹#›</a:t>
            </a:fld>
            <a:endParaRPr lang="en-GB"/>
          </a:p>
        </p:txBody>
      </p:sp>
    </p:spTree>
    <p:extLst>
      <p:ext uri="{BB962C8B-B14F-4D97-AF65-F5344CB8AC3E}">
        <p14:creationId xmlns:p14="http://schemas.microsoft.com/office/powerpoint/2010/main" val="224973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2E2F7-35AA-46C9-A4D7-0F9B94B20B5D}"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CA227E6-B611-4E56-AAED-4C014944789B}" type="slidenum">
              <a:rPr lang="en-GB" smtClean="0"/>
              <a:pPr/>
              <a:t>10</a:t>
            </a:fld>
            <a:endParaRPr lang="en-GB"/>
          </a:p>
        </p:txBody>
      </p:sp>
    </p:spTree>
    <p:extLst>
      <p:ext uri="{BB962C8B-B14F-4D97-AF65-F5344CB8AC3E}">
        <p14:creationId xmlns:p14="http://schemas.microsoft.com/office/powerpoint/2010/main" val="1592458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CA227E6-B611-4E56-AAED-4C014944789B}" type="slidenum">
              <a:rPr lang="en-GB" smtClean="0"/>
              <a:pPr/>
              <a:t>11</a:t>
            </a:fld>
            <a:endParaRPr lang="en-GB"/>
          </a:p>
        </p:txBody>
      </p:sp>
    </p:spTree>
    <p:extLst>
      <p:ext uri="{BB962C8B-B14F-4D97-AF65-F5344CB8AC3E}">
        <p14:creationId xmlns:p14="http://schemas.microsoft.com/office/powerpoint/2010/main" val="2691569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12</a:t>
            </a:fld>
            <a:endParaRPr lang="en-GB"/>
          </a:p>
        </p:txBody>
      </p:sp>
    </p:spTree>
    <p:extLst>
      <p:ext uri="{BB962C8B-B14F-4D97-AF65-F5344CB8AC3E}">
        <p14:creationId xmlns:p14="http://schemas.microsoft.com/office/powerpoint/2010/main" val="4229415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13</a:t>
            </a:fld>
            <a:endParaRPr lang="en-GB"/>
          </a:p>
        </p:txBody>
      </p:sp>
    </p:spTree>
    <p:extLst>
      <p:ext uri="{BB962C8B-B14F-4D97-AF65-F5344CB8AC3E}">
        <p14:creationId xmlns:p14="http://schemas.microsoft.com/office/powerpoint/2010/main" val="251161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2</a:t>
            </a:fld>
            <a:endParaRPr lang="en-GB"/>
          </a:p>
        </p:txBody>
      </p:sp>
    </p:spTree>
    <p:extLst>
      <p:ext uri="{BB962C8B-B14F-4D97-AF65-F5344CB8AC3E}">
        <p14:creationId xmlns:p14="http://schemas.microsoft.com/office/powerpoint/2010/main" val="6105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3</a:t>
            </a:fld>
            <a:endParaRPr lang="en-GB"/>
          </a:p>
        </p:txBody>
      </p:sp>
    </p:spTree>
    <p:extLst>
      <p:ext uri="{BB962C8B-B14F-4D97-AF65-F5344CB8AC3E}">
        <p14:creationId xmlns:p14="http://schemas.microsoft.com/office/powerpoint/2010/main" val="3296645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Luther pointing out the words “this is my body” to Zwingli.</a:t>
            </a:r>
          </a:p>
        </p:txBody>
      </p:sp>
      <p:sp>
        <p:nvSpPr>
          <p:cNvPr id="4" name="Slide Number Placeholder 3"/>
          <p:cNvSpPr>
            <a:spLocks noGrp="1"/>
          </p:cNvSpPr>
          <p:nvPr>
            <p:ph type="sldNum" sz="quarter" idx="10"/>
          </p:nvPr>
        </p:nvSpPr>
        <p:spPr/>
        <p:txBody>
          <a:bodyPr/>
          <a:lstStyle/>
          <a:p>
            <a:fld id="{91AA98F1-5C31-48C3-A4A7-CCE80C3489CE}" type="slidenum">
              <a:rPr lang="en-GB" smtClean="0"/>
              <a:pPr/>
              <a:t>4</a:t>
            </a:fld>
            <a:endParaRPr lang="en-GB"/>
          </a:p>
        </p:txBody>
      </p:sp>
    </p:spTree>
    <p:extLst>
      <p:ext uri="{BB962C8B-B14F-4D97-AF65-F5344CB8AC3E}">
        <p14:creationId xmlns:p14="http://schemas.microsoft.com/office/powerpoint/2010/main" val="2186692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5</a:t>
            </a:fld>
            <a:endParaRPr lang="en-GB"/>
          </a:p>
        </p:txBody>
      </p:sp>
    </p:spTree>
    <p:extLst>
      <p:ext uri="{BB962C8B-B14F-4D97-AF65-F5344CB8AC3E}">
        <p14:creationId xmlns:p14="http://schemas.microsoft.com/office/powerpoint/2010/main" val="1442140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6</a:t>
            </a:fld>
            <a:endParaRPr lang="en-GB"/>
          </a:p>
        </p:txBody>
      </p:sp>
    </p:spTree>
    <p:extLst>
      <p:ext uri="{BB962C8B-B14F-4D97-AF65-F5344CB8AC3E}">
        <p14:creationId xmlns:p14="http://schemas.microsoft.com/office/powerpoint/2010/main" val="237685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students should know these steps</a:t>
            </a:r>
          </a:p>
        </p:txBody>
      </p:sp>
      <p:sp>
        <p:nvSpPr>
          <p:cNvPr id="4" name="Slide Number Placeholder 3"/>
          <p:cNvSpPr>
            <a:spLocks noGrp="1"/>
          </p:cNvSpPr>
          <p:nvPr>
            <p:ph type="sldNum" sz="quarter" idx="10"/>
          </p:nvPr>
        </p:nvSpPr>
        <p:spPr/>
        <p:txBody>
          <a:bodyPr/>
          <a:lstStyle/>
          <a:p>
            <a:fld id="{91AA98F1-5C31-48C3-A4A7-CCE80C3489CE}" type="slidenum">
              <a:rPr lang="en-GB" smtClean="0"/>
              <a:pPr/>
              <a:t>7</a:t>
            </a:fld>
            <a:endParaRPr lang="en-GB"/>
          </a:p>
        </p:txBody>
      </p:sp>
    </p:spTree>
    <p:extLst>
      <p:ext uri="{BB962C8B-B14F-4D97-AF65-F5344CB8AC3E}">
        <p14:creationId xmlns:p14="http://schemas.microsoft.com/office/powerpoint/2010/main" val="25228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8</a:t>
            </a:fld>
            <a:endParaRPr lang="en-GB"/>
          </a:p>
        </p:txBody>
      </p:sp>
    </p:spTree>
    <p:extLst>
      <p:ext uri="{BB962C8B-B14F-4D97-AF65-F5344CB8AC3E}">
        <p14:creationId xmlns:p14="http://schemas.microsoft.com/office/powerpoint/2010/main" val="882930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CA227E6-B611-4E56-AAED-4C014944789B}" type="slidenum">
              <a:rPr lang="en-GB" smtClean="0"/>
              <a:pPr/>
              <a:t>9</a:t>
            </a:fld>
            <a:endParaRPr lang="en-GB"/>
          </a:p>
        </p:txBody>
      </p:sp>
    </p:spTree>
    <p:extLst>
      <p:ext uri="{BB962C8B-B14F-4D97-AF65-F5344CB8AC3E}">
        <p14:creationId xmlns:p14="http://schemas.microsoft.com/office/powerpoint/2010/main" val="2691569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362147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0794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92851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69116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9625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066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00658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86867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04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713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9797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29508549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oogle.ca/url?sa=i&amp;rct=j&amp;q=&amp;esrc=s&amp;frm=1&amp;source=images&amp;cd=&amp;cad=rja&amp;docid=ImHYAbuEvAj87M&amp;tbnid=AawnT80B-zgR2M:&amp;ved=0CAUQjRw&amp;url=http://www.freeclipartnow.com/holidays/easter/religious/tomb-empty.jpg.html&amp;ei=WeIwUfbQOM3KiALez4CwAg&amp;bvm=bv.43148975,d.cGE&amp;psig=AFQjCNFEFYHSRwjhj0GahJNbK7vgwxV8Cg&amp;ust=1362244556176266" TargetMode="Externa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1981200"/>
            <a:ext cx="7772400" cy="1447800"/>
          </a:xfrm>
        </p:spPr>
        <p:txBody>
          <a:bodyPr>
            <a:normAutofit fontScale="90000"/>
          </a:bodyPr>
          <a:lstStyle/>
          <a:p>
            <a:r>
              <a:rPr lang="en-GB"/>
              <a:t>Catechism</a:t>
            </a:r>
            <a:br>
              <a:rPr lang="en-GB"/>
            </a:br>
            <a:r>
              <a:rPr lang="en-GB"/>
              <a:t>Essentials of Faith </a:t>
            </a:r>
            <a:br>
              <a:rPr lang="en-GB"/>
            </a:br>
            <a:endParaRPr lang="en-GB"/>
          </a:p>
        </p:txBody>
      </p:sp>
      <p:sp>
        <p:nvSpPr>
          <p:cNvPr id="126979" name="Rectangle 3"/>
          <p:cNvSpPr>
            <a:spLocks noGrp="1" noChangeArrowheads="1"/>
          </p:cNvSpPr>
          <p:nvPr>
            <p:ph type="subTitle" idx="1"/>
          </p:nvPr>
        </p:nvSpPr>
        <p:spPr>
          <a:xfrm>
            <a:off x="1066800" y="3886200"/>
            <a:ext cx="7086600" cy="1752600"/>
          </a:xfrm>
        </p:spPr>
        <p:txBody>
          <a:bodyPr/>
          <a:lstStyle/>
          <a:p>
            <a:r>
              <a:rPr lang="en-GB" dirty="0"/>
              <a:t>Lesson 8</a:t>
            </a:r>
          </a:p>
          <a:p>
            <a:r>
              <a:rPr lang="en-GB" dirty="0"/>
              <a:t>The Natures of the Christ (</a:t>
            </a:r>
            <a:r>
              <a:rPr lang="en-GB" dirty="0" err="1"/>
              <a:t>ctd</a:t>
            </a:r>
            <a:r>
              <a:rPr lang="en-GB" dirty="0"/>
              <a:t>)</a:t>
            </a:r>
          </a:p>
          <a:p>
            <a:r>
              <a:rPr lang="en-GB" dirty="0"/>
              <a:t>The Work of the Christ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a:xfrm>
            <a:off x="0" y="0"/>
            <a:ext cx="9144000" cy="1295400"/>
          </a:xfrm>
        </p:spPr>
        <p:txBody>
          <a:bodyPr/>
          <a:lstStyle/>
          <a:p>
            <a:pPr algn="l"/>
            <a:r>
              <a:rPr lang="en-GB" dirty="0"/>
              <a:t>Bible Study: 1 Tim 2:1-7; 4:10</a:t>
            </a:r>
          </a:p>
        </p:txBody>
      </p:sp>
      <p:sp>
        <p:nvSpPr>
          <p:cNvPr id="899075" name="Rectangle 3"/>
          <p:cNvSpPr>
            <a:spLocks noGrp="1" noChangeArrowheads="1"/>
          </p:cNvSpPr>
          <p:nvPr>
            <p:ph idx="1"/>
          </p:nvPr>
        </p:nvSpPr>
        <p:spPr>
          <a:xfrm>
            <a:off x="0" y="1371600"/>
            <a:ext cx="9144000" cy="5486400"/>
          </a:xfrm>
        </p:spPr>
        <p:txBody>
          <a:bodyPr/>
          <a:lstStyle/>
          <a:p>
            <a:pPr>
              <a:buFontTx/>
              <a:buNone/>
            </a:pPr>
            <a:r>
              <a:rPr lang="en-GB" dirty="0"/>
              <a:t>1. All people (in the original it just says “all”)</a:t>
            </a:r>
          </a:p>
          <a:p>
            <a:pPr>
              <a:buFontTx/>
              <a:buNone/>
            </a:pPr>
            <a:r>
              <a:rPr lang="en-GB" dirty="0"/>
              <a:t>2. (b), as the next verse mentions some types of people, not individuals</a:t>
            </a:r>
          </a:p>
          <a:p>
            <a:pPr>
              <a:buFontTx/>
              <a:buNone/>
            </a:pPr>
            <a:r>
              <a:rPr lang="en-GB" dirty="0"/>
              <a:t>3. All people</a:t>
            </a:r>
          </a:p>
          <a:p>
            <a:pPr>
              <a:buFontTx/>
              <a:buNone/>
            </a:pPr>
            <a:r>
              <a:rPr lang="en-GB" dirty="0"/>
              <a:t>4. (b) – it says “</a:t>
            </a:r>
            <a:r>
              <a:rPr lang="en-GB" i="1" dirty="0"/>
              <a:t>desires</a:t>
            </a:r>
            <a:r>
              <a:rPr lang="en-GB" dirty="0"/>
              <a:t> all people to be saved”</a:t>
            </a:r>
          </a:p>
          <a:p>
            <a:pPr>
              <a:buFontTx/>
              <a:buNone/>
            </a:pPr>
            <a:r>
              <a:rPr lang="en-GB" dirty="0"/>
              <a:t>5. For all</a:t>
            </a:r>
          </a:p>
          <a:p>
            <a:pPr>
              <a:buFontTx/>
              <a:buNone/>
            </a:pPr>
            <a:r>
              <a:rPr lang="en-GB" dirty="0"/>
              <a:t>6. (b) or (c) – It cannot be (a) as we know that some people will not be saved</a:t>
            </a:r>
          </a:p>
          <a:p>
            <a:pPr>
              <a:buFontTx/>
              <a:buNone/>
            </a:pPr>
            <a:r>
              <a:rPr lang="en-GB" dirty="0"/>
              <a:t>7. Of all people, especially of those who believe</a:t>
            </a:r>
          </a:p>
        </p:txBody>
      </p:sp>
      <p:pic>
        <p:nvPicPr>
          <p:cNvPr id="89907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00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9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9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9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9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9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9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9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7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a:xfrm>
            <a:off x="0" y="0"/>
            <a:ext cx="9144000" cy="1295400"/>
          </a:xfrm>
        </p:spPr>
        <p:txBody>
          <a:bodyPr/>
          <a:lstStyle/>
          <a:p>
            <a:pPr algn="l"/>
            <a:r>
              <a:rPr lang="en-GB" dirty="0"/>
              <a:t>Bible Study: 1 Tim 2:1-7; 4:10</a:t>
            </a:r>
          </a:p>
        </p:txBody>
      </p:sp>
      <p:sp>
        <p:nvSpPr>
          <p:cNvPr id="899075" name="Rectangle 3"/>
          <p:cNvSpPr>
            <a:spLocks noGrp="1" noChangeArrowheads="1"/>
          </p:cNvSpPr>
          <p:nvPr>
            <p:ph idx="1"/>
          </p:nvPr>
        </p:nvSpPr>
        <p:spPr>
          <a:xfrm>
            <a:off x="0" y="1371600"/>
            <a:ext cx="9144000" cy="5486400"/>
          </a:xfrm>
        </p:spPr>
        <p:txBody>
          <a:bodyPr/>
          <a:lstStyle/>
          <a:p>
            <a:pPr>
              <a:buFontTx/>
              <a:buNone/>
            </a:pPr>
            <a:r>
              <a:rPr lang="en-GB" dirty="0"/>
              <a:t>8. </a:t>
            </a:r>
            <a:r>
              <a:rPr lang="en-GB" i="1" dirty="0"/>
              <a:t>This is not easy. Various explanations exist:</a:t>
            </a:r>
          </a:p>
          <a:p>
            <a:pPr>
              <a:buFontTx/>
              <a:buNone/>
            </a:pPr>
            <a:r>
              <a:rPr lang="en-GB" dirty="0"/>
              <a:t>	(a) “Saviour” = “Benefactor”: God takes care of all people in this world. </a:t>
            </a:r>
          </a:p>
          <a:p>
            <a:pPr>
              <a:buFontTx/>
              <a:buNone/>
            </a:pPr>
            <a:r>
              <a:rPr lang="en-GB" dirty="0"/>
              <a:t>	(b) “especially” = “that is”: “all people” are then “those who believe”</a:t>
            </a:r>
          </a:p>
          <a:p>
            <a:pPr>
              <a:buFontTx/>
              <a:buNone/>
            </a:pPr>
            <a:r>
              <a:rPr lang="en-GB" dirty="0"/>
              <a:t>	(c) read it as “God is the Saviour of all types of people, as is clear in those who believe”</a:t>
            </a:r>
          </a:p>
          <a:p>
            <a:pPr>
              <a:buFontTx/>
              <a:buNone/>
            </a:pPr>
            <a:endParaRPr lang="en-GB" dirty="0"/>
          </a:p>
          <a:p>
            <a:pPr>
              <a:buFontTx/>
              <a:buNone/>
            </a:pPr>
            <a:r>
              <a:rPr lang="en-GB" dirty="0">
                <a:solidFill>
                  <a:srgbClr val="00FF00"/>
                </a:solidFill>
              </a:rPr>
              <a:t>The believers consist of all types of people, making clear that God is the Saviour of all types of people.</a:t>
            </a:r>
          </a:p>
        </p:txBody>
      </p:sp>
      <p:pic>
        <p:nvPicPr>
          <p:cNvPr id="89907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767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Canons of Dort II.8</a:t>
            </a:r>
            <a:endParaRPr lang="en-CA" dirty="0"/>
          </a:p>
        </p:txBody>
      </p:sp>
      <p:sp>
        <p:nvSpPr>
          <p:cNvPr id="3" name="Content Placeholder 2"/>
          <p:cNvSpPr>
            <a:spLocks noGrp="1"/>
          </p:cNvSpPr>
          <p:nvPr>
            <p:ph idx="1"/>
          </p:nvPr>
        </p:nvSpPr>
        <p:spPr/>
        <p:txBody>
          <a:bodyPr/>
          <a:lstStyle/>
          <a:p>
            <a:r>
              <a:rPr lang="en-CA" dirty="0"/>
              <a:t>God chose (elected) those who are to live eternally with Him.</a:t>
            </a:r>
          </a:p>
          <a:p>
            <a:r>
              <a:rPr lang="en-CA" dirty="0"/>
              <a:t>God further willed</a:t>
            </a:r>
          </a:p>
          <a:p>
            <a:pPr lvl="1"/>
            <a:r>
              <a:rPr lang="en-CA" dirty="0"/>
              <a:t>That Christ should save all the elect</a:t>
            </a:r>
          </a:p>
          <a:p>
            <a:pPr lvl="1"/>
            <a:r>
              <a:rPr lang="en-CA" dirty="0"/>
              <a:t>That Christ should give the elect faith</a:t>
            </a:r>
          </a:p>
          <a:p>
            <a:pPr lvl="1"/>
            <a:r>
              <a:rPr lang="en-CA" dirty="0"/>
              <a:t>That Christ should cleanse the elect from sin</a:t>
            </a:r>
          </a:p>
          <a:p>
            <a:pPr lvl="1"/>
            <a:r>
              <a:rPr lang="en-CA" dirty="0"/>
              <a:t>That Christ should preserve the elect through life</a:t>
            </a:r>
          </a:p>
          <a:p>
            <a:pPr lvl="1"/>
            <a:r>
              <a:rPr lang="en-CA" dirty="0"/>
              <a:t>That Christ should present the elect to Himself as perfect</a:t>
            </a:r>
          </a:p>
        </p:txBody>
      </p:sp>
    </p:spTree>
    <p:extLst>
      <p:ext uri="{BB962C8B-B14F-4D97-AF65-F5344CB8AC3E}">
        <p14:creationId xmlns:p14="http://schemas.microsoft.com/office/powerpoint/2010/main" val="184588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 whom did Christ die?</a:t>
            </a:r>
          </a:p>
        </p:txBody>
      </p:sp>
      <p:sp>
        <p:nvSpPr>
          <p:cNvPr id="3" name="Content Placeholder 2"/>
          <p:cNvSpPr>
            <a:spLocks noGrp="1"/>
          </p:cNvSpPr>
          <p:nvPr>
            <p:ph idx="1"/>
          </p:nvPr>
        </p:nvSpPr>
        <p:spPr/>
        <p:txBody>
          <a:bodyPr/>
          <a:lstStyle/>
          <a:p>
            <a:pPr marL="0" indent="0">
              <a:buNone/>
            </a:pPr>
            <a:r>
              <a:rPr lang="en-CA" dirty="0"/>
              <a:t>Many Scripture texts say </a:t>
            </a:r>
            <a:r>
              <a:rPr lang="en-CA" dirty="0">
                <a:solidFill>
                  <a:srgbClr val="00FF00"/>
                </a:solidFill>
              </a:rPr>
              <a:t>God saves “all” or wants to save “all”. In many of these passages “all” doesn’t mean “every single person” but “all types of people”. No one is excluded on the basis of gender, sexual orientation, ethnicity, social standing, or whatever.</a:t>
            </a:r>
          </a:p>
          <a:p>
            <a:pPr marL="0" indent="0">
              <a:buNone/>
            </a:pPr>
            <a:endParaRPr lang="en-CA" dirty="0"/>
          </a:p>
        </p:txBody>
      </p:sp>
      <p:pic>
        <p:nvPicPr>
          <p:cNvPr id="1026" name="Picture 2" descr="http://1.bp.blogspot.com/_wfZyB5I6j6Y/S2yPNlpgIXI/AAAAAAAABF4/Hf-axKvGxlc/s400/multiculturalism.WKT013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717032"/>
            <a:ext cx="2667000"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73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Hymn 79:1,3</a:t>
            </a:r>
          </a:p>
        </p:txBody>
      </p:sp>
      <p:sp>
        <p:nvSpPr>
          <p:cNvPr id="3" name="Content Placeholder 2"/>
          <p:cNvSpPr>
            <a:spLocks noGrp="1"/>
          </p:cNvSpPr>
          <p:nvPr>
            <p:ph idx="1"/>
          </p:nvPr>
        </p:nvSpPr>
        <p:spPr>
          <a:xfrm>
            <a:off x="107504" y="1219200"/>
            <a:ext cx="9036496" cy="5638800"/>
          </a:xfrm>
        </p:spPr>
        <p:txBody>
          <a:bodyPr/>
          <a:lstStyle/>
          <a:p>
            <a:pPr marL="0" indent="0">
              <a:buNone/>
            </a:pPr>
            <a:r>
              <a:rPr lang="en-CA" dirty="0"/>
              <a:t>We come, O Christ, to you, true Son of God and man,</a:t>
            </a:r>
          </a:p>
          <a:p>
            <a:pPr marL="0" indent="0">
              <a:buNone/>
            </a:pPr>
            <a:r>
              <a:rPr lang="en-CA" dirty="0"/>
              <a:t>by whom all things consist, in whom all life began.</a:t>
            </a:r>
          </a:p>
          <a:p>
            <a:pPr marL="0" indent="0">
              <a:buNone/>
            </a:pPr>
            <a:r>
              <a:rPr lang="en-CA" dirty="0"/>
              <a:t>In you alone we live and move</a:t>
            </a:r>
          </a:p>
          <a:p>
            <a:pPr marL="0" indent="0">
              <a:buNone/>
            </a:pPr>
            <a:r>
              <a:rPr lang="en-CA" dirty="0"/>
              <a:t>and have our being in your love.</a:t>
            </a:r>
          </a:p>
          <a:p>
            <a:pPr marL="0" indent="0">
              <a:buNone/>
            </a:pPr>
            <a:endParaRPr lang="en-CA" dirty="0"/>
          </a:p>
          <a:p>
            <a:pPr marL="0" indent="0">
              <a:buNone/>
            </a:pPr>
            <a:r>
              <a:rPr lang="en-CA" dirty="0"/>
              <a:t>You are the living truth; all wisdom dwells in you, </a:t>
            </a:r>
          </a:p>
          <a:p>
            <a:pPr marL="0" indent="0">
              <a:buNone/>
            </a:pPr>
            <a:r>
              <a:rPr lang="en-CA" dirty="0"/>
              <a:t>the source of every skill, the one eternal True!</a:t>
            </a:r>
          </a:p>
          <a:p>
            <a:pPr marL="0" indent="0">
              <a:buNone/>
            </a:pPr>
            <a:r>
              <a:rPr lang="en-CA" dirty="0"/>
              <a:t>O great I AM! in you we rest, </a:t>
            </a:r>
          </a:p>
          <a:p>
            <a:pPr marL="0" indent="0">
              <a:buNone/>
            </a:pPr>
            <a:r>
              <a:rPr lang="en-CA" dirty="0"/>
              <a:t>sure answer to our every quest.</a:t>
            </a:r>
          </a:p>
          <a:p>
            <a:pPr marL="0" indent="0">
              <a:buNone/>
            </a:pPr>
            <a:endParaRPr lang="en-CA" dirty="0"/>
          </a:p>
          <a:p>
            <a:pPr marL="0" indent="0" algn="r">
              <a:buNone/>
            </a:pPr>
            <a:r>
              <a:rPr lang="en-CA" sz="1800" dirty="0"/>
              <a:t>Willoughby Heights CCLI: 11344914  </a:t>
            </a:r>
          </a:p>
          <a:p>
            <a:pPr marL="0" indent="0">
              <a:buNone/>
            </a:pPr>
            <a:endParaRPr lang="en-CA" dirty="0"/>
          </a:p>
        </p:txBody>
      </p:sp>
    </p:spTree>
    <p:extLst>
      <p:ext uri="{BB962C8B-B14F-4D97-AF65-F5344CB8AC3E}">
        <p14:creationId xmlns:p14="http://schemas.microsoft.com/office/powerpoint/2010/main" val="153762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p:txBody>
          <a:bodyPr/>
          <a:lstStyle/>
          <a:p>
            <a:r>
              <a:rPr lang="en-GB"/>
              <a:t>Lutheranism</a:t>
            </a:r>
          </a:p>
        </p:txBody>
      </p:sp>
      <p:sp>
        <p:nvSpPr>
          <p:cNvPr id="888835" name="Rectangle 3"/>
          <p:cNvSpPr>
            <a:spLocks noGrp="1" noChangeArrowheads="1"/>
          </p:cNvSpPr>
          <p:nvPr>
            <p:ph idx="1"/>
          </p:nvPr>
        </p:nvSpPr>
        <p:spPr/>
        <p:txBody>
          <a:bodyPr>
            <a:normAutofit/>
          </a:bodyPr>
          <a:lstStyle/>
          <a:p>
            <a:pPr>
              <a:buFontTx/>
              <a:buNone/>
            </a:pPr>
            <a:r>
              <a:rPr lang="en-GB" dirty="0"/>
              <a:t>One difference between Lutheranism and Calvinism relates to the two natures of Christ.</a:t>
            </a:r>
          </a:p>
          <a:p>
            <a:pPr>
              <a:buFontTx/>
              <a:buNone/>
            </a:pPr>
            <a:r>
              <a:rPr lang="en-GB" dirty="0"/>
              <a:t>Lutherans officially teach that at this present point in time, </a:t>
            </a:r>
            <a:r>
              <a:rPr lang="en-GB" dirty="0">
                <a:solidFill>
                  <a:srgbClr val="00FF00"/>
                </a:solidFill>
              </a:rPr>
              <a:t>Christ is both human and divine, and that the properties of the distinct natures apply fully to the person.</a:t>
            </a:r>
          </a:p>
          <a:p>
            <a:pPr>
              <a:buFontTx/>
              <a:buNone/>
            </a:pPr>
            <a:r>
              <a:rPr lang="en-GB" sz="2400" i="1" dirty="0">
                <a:solidFill>
                  <a:srgbClr val="00FF00"/>
                </a:solidFill>
              </a:rPr>
              <a:t>	</a:t>
            </a:r>
            <a:r>
              <a:rPr lang="en-GB" sz="2400" i="1" dirty="0"/>
              <a:t>This implies, </a:t>
            </a:r>
            <a:r>
              <a:rPr lang="en-GB" sz="2400" i="1" dirty="0">
                <a:solidFill>
                  <a:srgbClr val="00FF00"/>
                </a:solidFill>
              </a:rPr>
              <a:t>Christ is both divinely and humanly omnipresent.</a:t>
            </a:r>
          </a:p>
          <a:p>
            <a:pPr>
              <a:buFontTx/>
              <a:buNone/>
            </a:pPr>
            <a:r>
              <a:rPr lang="en-GB" dirty="0"/>
              <a:t>The Calvinist objection is </a:t>
            </a:r>
            <a:r>
              <a:rPr lang="en-GB" dirty="0">
                <a:solidFill>
                  <a:srgbClr val="00FF00"/>
                </a:solidFill>
              </a:rPr>
              <a:t>that the divine and human natures of Christ do not communicate their attributes to each other through the person.</a:t>
            </a:r>
          </a:p>
          <a:p>
            <a:pPr>
              <a:buFontTx/>
              <a:buNone/>
            </a:pPr>
            <a:r>
              <a:rPr lang="en-GB" sz="2400" dirty="0">
                <a:solidFill>
                  <a:srgbClr val="00FF00"/>
                </a:solidFill>
              </a:rPr>
              <a:t>	</a:t>
            </a:r>
            <a:r>
              <a:rPr lang="en-GB" sz="2400" i="1" dirty="0"/>
              <a:t>This implies, </a:t>
            </a:r>
            <a:r>
              <a:rPr lang="en-GB" sz="2400" i="1" dirty="0">
                <a:solidFill>
                  <a:srgbClr val="00FF00"/>
                </a:solidFill>
              </a:rPr>
              <a:t>Christ is humanly local, divinely omnipresent.</a:t>
            </a:r>
            <a:endParaRPr lang="en-GB" i="1" dirty="0">
              <a:solidFill>
                <a:srgbClr val="00FF00"/>
              </a:solidFill>
            </a:endParaRPr>
          </a:p>
        </p:txBody>
      </p:sp>
      <p:sp>
        <p:nvSpPr>
          <p:cNvPr id="888836"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extLst>
      <p:ext uri="{BB962C8B-B14F-4D97-AF65-F5344CB8AC3E}">
        <p14:creationId xmlns:p14="http://schemas.microsoft.com/office/powerpoint/2010/main" val="361209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8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88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88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88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88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a:lstStyle/>
          <a:p>
            <a:r>
              <a:rPr lang="en-US"/>
              <a:t>Marburg - 1529</a:t>
            </a:r>
          </a:p>
        </p:txBody>
      </p:sp>
      <p:pic>
        <p:nvPicPr>
          <p:cNvPr id="8929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938213"/>
            <a:ext cx="7924800" cy="591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2932" name="Oval 4"/>
          <p:cNvSpPr>
            <a:spLocks noChangeArrowheads="1"/>
          </p:cNvSpPr>
          <p:nvPr/>
        </p:nvSpPr>
        <p:spPr bwMode="auto">
          <a:xfrm>
            <a:off x="5029200" y="2286000"/>
            <a:ext cx="2057400" cy="1524000"/>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892933" name="Oval 5"/>
          <p:cNvSpPr>
            <a:spLocks noChangeArrowheads="1"/>
          </p:cNvSpPr>
          <p:nvPr/>
        </p:nvSpPr>
        <p:spPr bwMode="auto">
          <a:xfrm>
            <a:off x="4724400" y="3886200"/>
            <a:ext cx="609600" cy="609600"/>
          </a:xfrm>
          <a:prstGeom prst="ellipse">
            <a:avLst/>
          </a:prstGeom>
          <a:noFill/>
          <a:ln w="762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2766354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92932"/>
                                        </p:tgtEl>
                                        <p:attrNameLst>
                                          <p:attrName>style.visibility</p:attrName>
                                        </p:attrNameLst>
                                      </p:cBhvr>
                                      <p:to>
                                        <p:strVal val="visible"/>
                                      </p:to>
                                    </p:set>
                                    <p:animEffect transition="in" filter="wheel(1)">
                                      <p:cBhvr>
                                        <p:cTn id="7" dur="2000"/>
                                        <p:tgtEl>
                                          <p:spTgt spid="89293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92933"/>
                                        </p:tgtEl>
                                        <p:attrNameLst>
                                          <p:attrName>style.visibility</p:attrName>
                                        </p:attrNameLst>
                                      </p:cBhvr>
                                      <p:to>
                                        <p:strVal val="visible"/>
                                      </p:to>
                                    </p:set>
                                    <p:animEffect transition="in" filter="wheel(1)">
                                      <p:cBhvr>
                                        <p:cTn id="12" dur="1500"/>
                                        <p:tgtEl>
                                          <p:spTgt spid="892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2" grpId="0" animBg="1"/>
      <p:bldP spid="8929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p:txBody>
          <a:bodyPr/>
          <a:lstStyle/>
          <a:p>
            <a:r>
              <a:rPr lang="en-GB"/>
              <a:t>Heidelberg Catechism</a:t>
            </a:r>
          </a:p>
        </p:txBody>
      </p:sp>
      <p:sp>
        <p:nvSpPr>
          <p:cNvPr id="889859" name="Rectangle 3"/>
          <p:cNvSpPr>
            <a:spLocks noGrp="1" noChangeArrowheads="1"/>
          </p:cNvSpPr>
          <p:nvPr>
            <p:ph idx="1"/>
          </p:nvPr>
        </p:nvSpPr>
        <p:spPr/>
        <p:txBody>
          <a:bodyPr>
            <a:normAutofit/>
          </a:bodyPr>
          <a:lstStyle/>
          <a:p>
            <a:pPr>
              <a:buFontTx/>
              <a:buNone/>
            </a:pPr>
            <a:r>
              <a:rPr lang="en-GB" i="1">
                <a:solidFill>
                  <a:srgbClr val="FFFF00"/>
                </a:solidFill>
              </a:rPr>
              <a:t>48. Q. But are the two natures in Christ not separated from each other if His human nature is not present wherever His divinity is?</a:t>
            </a:r>
          </a:p>
          <a:p>
            <a:pPr>
              <a:buFontTx/>
              <a:buNone/>
            </a:pPr>
            <a:endParaRPr lang="en-GB" i="1">
              <a:solidFill>
                <a:srgbClr val="FFFF00"/>
              </a:solidFill>
            </a:endParaRPr>
          </a:p>
          <a:p>
            <a:pPr>
              <a:buFontTx/>
              <a:buNone/>
            </a:pPr>
            <a:r>
              <a:rPr lang="en-GB" i="1">
                <a:solidFill>
                  <a:srgbClr val="FFFF00"/>
                </a:solidFill>
              </a:rPr>
              <a:t>A. Not at all,</a:t>
            </a:r>
          </a:p>
          <a:p>
            <a:pPr>
              <a:buFontTx/>
              <a:buNone/>
            </a:pPr>
            <a:r>
              <a:rPr lang="en-GB" i="1">
                <a:solidFill>
                  <a:srgbClr val="FFFF00"/>
                </a:solidFill>
              </a:rPr>
              <a:t>	for His divinity has no limits and is present everywhere.</a:t>
            </a:r>
          </a:p>
          <a:p>
            <a:pPr>
              <a:buFontTx/>
              <a:buNone/>
            </a:pPr>
            <a:r>
              <a:rPr lang="en-GB" i="1">
                <a:solidFill>
                  <a:srgbClr val="FFFF00"/>
                </a:solidFill>
              </a:rPr>
              <a:t>So it must follow that His divinity is indeed beyond the human nature which He has taken on and nevertheless is within this human nature and remains personally united with it.</a:t>
            </a:r>
            <a:endParaRPr lang="en-GB"/>
          </a:p>
        </p:txBody>
      </p:sp>
    </p:spTree>
    <p:extLst>
      <p:ext uri="{BB962C8B-B14F-4D97-AF65-F5344CB8AC3E}">
        <p14:creationId xmlns:p14="http://schemas.microsoft.com/office/powerpoint/2010/main" val="383686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Work of the Christ</a:t>
            </a:r>
          </a:p>
        </p:txBody>
      </p:sp>
      <p:sp>
        <p:nvSpPr>
          <p:cNvPr id="3" name="Content Placeholder 2"/>
          <p:cNvSpPr>
            <a:spLocks noGrp="1"/>
          </p:cNvSpPr>
          <p:nvPr>
            <p:ph idx="1"/>
          </p:nvPr>
        </p:nvSpPr>
        <p:spPr>
          <a:xfrm>
            <a:off x="0" y="3789040"/>
            <a:ext cx="9144000" cy="3068960"/>
          </a:xfrm>
        </p:spPr>
        <p:txBody>
          <a:bodyPr/>
          <a:lstStyle/>
          <a:p>
            <a:pPr marL="0" indent="0">
              <a:buNone/>
            </a:pPr>
            <a:r>
              <a:rPr lang="en-CA" dirty="0"/>
              <a:t>We all know: Christ came to save sinners.</a:t>
            </a:r>
          </a:p>
          <a:p>
            <a:pPr marL="0" indent="0">
              <a:buNone/>
            </a:pPr>
            <a:endParaRPr lang="en-CA" dirty="0"/>
          </a:p>
          <a:p>
            <a:pPr marL="0" indent="0">
              <a:buNone/>
            </a:pPr>
            <a:r>
              <a:rPr lang="en-CA" dirty="0"/>
              <a:t>The question is: how did He do that?</a:t>
            </a:r>
          </a:p>
        </p:txBody>
      </p:sp>
      <p:sp>
        <p:nvSpPr>
          <p:cNvPr id="4" name="AutoShape 4"/>
          <p:cNvSpPr>
            <a:spLocks noChangeArrowheads="1"/>
          </p:cNvSpPr>
          <p:nvPr/>
        </p:nvSpPr>
        <p:spPr bwMode="auto">
          <a:xfrm>
            <a:off x="370708" y="1268760"/>
            <a:ext cx="8511705" cy="2257782"/>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i="1" dirty="0"/>
              <a:t>For all have sinned and fall short of the glory of God, and all are justified freely by his grace through the redemption that came by Christ Jesus. God presented Christ as a sacrifice of atonement, through the shedding of his blood—to be received by faith.</a:t>
            </a:r>
            <a:r>
              <a:rPr lang="en-US" i="1" dirty="0"/>
              <a:t>       </a:t>
            </a:r>
          </a:p>
          <a:p>
            <a:pPr algn="r"/>
            <a:r>
              <a:rPr lang="en-US" dirty="0"/>
              <a:t>Romans 3:23-25</a:t>
            </a:r>
            <a:endParaRPr lang="en-US" sz="4400" dirty="0">
              <a:solidFill>
                <a:schemeClr val="tx2"/>
              </a:solidFill>
            </a:endParaRPr>
          </a:p>
        </p:txBody>
      </p:sp>
    </p:spTree>
    <p:extLst>
      <p:ext uri="{BB962C8B-B14F-4D97-AF65-F5344CB8AC3E}">
        <p14:creationId xmlns:p14="http://schemas.microsoft.com/office/powerpoint/2010/main" val="212290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loud 23"/>
          <p:cNvSpPr/>
          <p:nvPr/>
        </p:nvSpPr>
        <p:spPr bwMode="auto">
          <a:xfrm>
            <a:off x="7007482" y="2531662"/>
            <a:ext cx="1716792" cy="823203"/>
          </a:xfrm>
          <a:prstGeom prst="cloud">
            <a:avLst/>
          </a:pr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Return</a:t>
            </a:r>
          </a:p>
        </p:txBody>
      </p:sp>
      <p:sp>
        <p:nvSpPr>
          <p:cNvPr id="23" name="Cloud 22"/>
          <p:cNvSpPr/>
          <p:nvPr/>
        </p:nvSpPr>
        <p:spPr bwMode="auto">
          <a:xfrm>
            <a:off x="5104826" y="3427443"/>
            <a:ext cx="1716792" cy="823203"/>
          </a:xfrm>
          <a:prstGeom prst="cloud">
            <a:avLst/>
          </a:pr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Ascension</a:t>
            </a:r>
          </a:p>
        </p:txBody>
      </p:sp>
      <p:sp>
        <p:nvSpPr>
          <p:cNvPr id="18" name="Teardrop 17"/>
          <p:cNvSpPr/>
          <p:nvPr/>
        </p:nvSpPr>
        <p:spPr bwMode="auto">
          <a:xfrm rot="18922927">
            <a:off x="2623435" y="5078962"/>
            <a:ext cx="383934" cy="368997"/>
          </a:xfrm>
          <a:prstGeom prst="teardrop">
            <a:avLst>
              <a:gd name="adj" fmla="val 200000"/>
            </a:avLst>
          </a:prstGeom>
          <a:solidFill>
            <a:srgbClr val="FF0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 name="Title 1"/>
          <p:cNvSpPr>
            <a:spLocks noGrp="1"/>
          </p:cNvSpPr>
          <p:nvPr>
            <p:ph type="title"/>
          </p:nvPr>
        </p:nvSpPr>
        <p:spPr/>
        <p:txBody>
          <a:bodyPr/>
          <a:lstStyle/>
          <a:p>
            <a:r>
              <a:rPr lang="en-CA" dirty="0"/>
              <a:t>Humiliation - Exaltation</a:t>
            </a:r>
          </a:p>
        </p:txBody>
      </p:sp>
      <p:sp>
        <p:nvSpPr>
          <p:cNvPr id="8" name="Rectangle 7"/>
          <p:cNvSpPr/>
          <p:nvPr/>
        </p:nvSpPr>
        <p:spPr bwMode="auto">
          <a:xfrm>
            <a:off x="2327785" y="4691231"/>
            <a:ext cx="828600" cy="104917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5" name="Sun 4"/>
          <p:cNvSpPr/>
          <p:nvPr/>
        </p:nvSpPr>
        <p:spPr bwMode="auto">
          <a:xfrm>
            <a:off x="0" y="764704"/>
            <a:ext cx="2304256" cy="1944216"/>
          </a:xfrm>
          <a:prstGeom prst="sun">
            <a:avLst/>
          </a:prstGeom>
          <a:solidFill>
            <a:srgbClr val="FFFF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Divine </a:t>
            </a:r>
            <a:br>
              <a:rPr kumimoji="0" lang="en-CA" sz="2400" b="0" i="0" u="none" strike="noStrike" cap="none" normalizeH="0" baseline="0" dirty="0">
                <a:ln>
                  <a:noFill/>
                </a:ln>
                <a:solidFill>
                  <a:schemeClr val="bg1"/>
                </a:solidFill>
                <a:effectLst/>
                <a:latin typeface="Times New Roman" pitchFamily="18" charset="0"/>
              </a:rPr>
            </a:br>
            <a:r>
              <a:rPr kumimoji="0" lang="en-CA" sz="2400" b="0" i="0" u="none" strike="noStrike" cap="none" normalizeH="0" baseline="0" dirty="0">
                <a:ln>
                  <a:noFill/>
                </a:ln>
                <a:solidFill>
                  <a:schemeClr val="bg1"/>
                </a:solidFill>
                <a:effectLst/>
                <a:latin typeface="Times New Roman" pitchFamily="18" charset="0"/>
              </a:rPr>
              <a:t>glory</a:t>
            </a:r>
          </a:p>
        </p:txBody>
      </p:sp>
      <p:pic>
        <p:nvPicPr>
          <p:cNvPr id="1026" name="Picture 2" descr="http://www.lessons4sundayschool.com/images/Manger_Clipar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164" b="27468"/>
          <a:stretch/>
        </p:blipFill>
        <p:spPr bwMode="auto">
          <a:xfrm>
            <a:off x="611761" y="2825674"/>
            <a:ext cx="1991661" cy="12204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15547" y="3205058"/>
            <a:ext cx="1584088" cy="461665"/>
          </a:xfrm>
          <a:prstGeom prst="rect">
            <a:avLst/>
          </a:prstGeom>
          <a:noFill/>
        </p:spPr>
        <p:txBody>
          <a:bodyPr wrap="none" rtlCol="0">
            <a:spAutoFit/>
          </a:bodyPr>
          <a:lstStyle/>
          <a:p>
            <a:r>
              <a:rPr lang="en-CA" dirty="0"/>
              <a:t>Incarnation</a:t>
            </a:r>
          </a:p>
        </p:txBody>
      </p:sp>
      <p:cxnSp>
        <p:nvCxnSpPr>
          <p:cNvPr id="10" name="Straight Arrow Connector 9"/>
          <p:cNvCxnSpPr/>
          <p:nvPr/>
        </p:nvCxnSpPr>
        <p:spPr bwMode="auto">
          <a:xfrm>
            <a:off x="2838994" y="1276668"/>
            <a:ext cx="11283" cy="280124"/>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a:off x="3275856" y="3411744"/>
            <a:ext cx="144016" cy="219988"/>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a:off x="3833786" y="4172005"/>
            <a:ext cx="234158" cy="193099"/>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p:nvPr/>
        </p:nvCxnSpPr>
        <p:spPr bwMode="auto">
          <a:xfrm>
            <a:off x="4672215" y="4581116"/>
            <a:ext cx="163180" cy="11020"/>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4" descr="http://www.travelingsalescrews.info/images/cross_white_black.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794" y="4725144"/>
            <a:ext cx="1494599" cy="212980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4330616" y="5241435"/>
            <a:ext cx="683200" cy="400110"/>
          </a:xfrm>
          <a:prstGeom prst="rect">
            <a:avLst/>
          </a:prstGeom>
          <a:noFill/>
        </p:spPr>
        <p:txBody>
          <a:bodyPr wrap="none" rtlCol="0">
            <a:spAutoFit/>
          </a:bodyPr>
          <a:lstStyle/>
          <a:p>
            <a:r>
              <a:rPr lang="en-CA" sz="2000" dirty="0"/>
              <a:t>Died</a:t>
            </a:r>
            <a:endParaRPr lang="en-CA" dirty="0"/>
          </a:p>
        </p:txBody>
      </p:sp>
      <p:sp>
        <p:nvSpPr>
          <p:cNvPr id="20" name="TextBox 19"/>
          <p:cNvSpPr txBox="1"/>
          <p:nvPr/>
        </p:nvSpPr>
        <p:spPr>
          <a:xfrm>
            <a:off x="5736522" y="5741677"/>
            <a:ext cx="1755610" cy="461665"/>
          </a:xfrm>
          <a:prstGeom prst="rect">
            <a:avLst/>
          </a:prstGeom>
          <a:noFill/>
        </p:spPr>
        <p:txBody>
          <a:bodyPr wrap="none" rtlCol="0">
            <a:spAutoFit/>
          </a:bodyPr>
          <a:lstStyle/>
          <a:p>
            <a:r>
              <a:rPr lang="en-CA" dirty="0">
                <a:solidFill>
                  <a:schemeClr val="tx1"/>
                </a:solidFill>
              </a:rPr>
              <a:t>Resurrection</a:t>
            </a:r>
          </a:p>
        </p:txBody>
      </p:sp>
      <p:sp>
        <p:nvSpPr>
          <p:cNvPr id="3" name="Cloud 2"/>
          <p:cNvSpPr/>
          <p:nvPr/>
        </p:nvSpPr>
        <p:spPr bwMode="auto">
          <a:xfrm>
            <a:off x="864297" y="4725144"/>
            <a:ext cx="2411559" cy="1015259"/>
          </a:xfrm>
          <a:prstGeom prst="cloud">
            <a:avLst/>
          </a:prstGeom>
          <a:solidFill>
            <a:schemeClr val="tx1">
              <a:lumMod val="50000"/>
            </a:schemeClr>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tx1"/>
                </a:solidFill>
                <a:effectLst/>
                <a:latin typeface="Times New Roman" pitchFamily="18" charset="0"/>
              </a:rPr>
              <a:t>Suffering</a:t>
            </a:r>
          </a:p>
        </p:txBody>
      </p:sp>
      <p:pic>
        <p:nvPicPr>
          <p:cNvPr id="4" name="Picture 2" descr="http://cdn.freeclipartnow.com/d/24269-1/tomb-empty.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6539" y="4592136"/>
            <a:ext cx="1845593" cy="1149541"/>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25"/>
          <p:cNvSpPr/>
          <p:nvPr/>
        </p:nvSpPr>
        <p:spPr bwMode="auto">
          <a:xfrm>
            <a:off x="6952573" y="2440435"/>
            <a:ext cx="1902656" cy="95336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9" name="Rounded Rectangle 8"/>
          <p:cNvSpPr/>
          <p:nvPr/>
        </p:nvSpPr>
        <p:spPr bwMode="auto">
          <a:xfrm>
            <a:off x="5011894" y="3354865"/>
            <a:ext cx="1902656" cy="95336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cxnSp>
        <p:nvCxnSpPr>
          <p:cNvPr id="40" name="Straight Arrow Connector 39"/>
          <p:cNvCxnSpPr/>
          <p:nvPr/>
        </p:nvCxnSpPr>
        <p:spPr bwMode="auto">
          <a:xfrm flipV="1">
            <a:off x="6084168" y="3521738"/>
            <a:ext cx="81590" cy="133965"/>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V="1">
            <a:off x="6444208" y="2716608"/>
            <a:ext cx="40795" cy="133966"/>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Arc 6"/>
          <p:cNvSpPr/>
          <p:nvPr/>
        </p:nvSpPr>
        <p:spPr bwMode="auto">
          <a:xfrm>
            <a:off x="2843808" y="-1971600"/>
            <a:ext cx="3819994" cy="6547672"/>
          </a:xfrm>
          <a:prstGeom prst="arc">
            <a:avLst>
              <a:gd name="adj1" fmla="val 90447"/>
              <a:gd name="adj2" fmla="val 10922176"/>
            </a:avLst>
          </a:prstGeom>
          <a:noFill/>
          <a:ln w="57150" cap="flat" cmpd="sng" algn="ctr">
            <a:solidFill>
              <a:srgbClr val="00FF00"/>
            </a:solidFill>
            <a:prstDash val="solid"/>
            <a:round/>
            <a:headEnd type="arrow"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cxnSp>
        <p:nvCxnSpPr>
          <p:cNvPr id="36" name="Straight Arrow Connector 35"/>
          <p:cNvCxnSpPr/>
          <p:nvPr/>
        </p:nvCxnSpPr>
        <p:spPr bwMode="auto">
          <a:xfrm flipV="1">
            <a:off x="5514765" y="4172005"/>
            <a:ext cx="163180" cy="136220"/>
          </a:xfrm>
          <a:prstGeom prst="straightConnector1">
            <a:avLst/>
          </a:prstGeom>
          <a:solidFill>
            <a:schemeClr val="tx1"/>
          </a:solidFill>
          <a:ln w="38100" cap="flat" cmpd="sng" algn="ctr">
            <a:solidFill>
              <a:srgbClr val="00FF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Sun 28"/>
          <p:cNvSpPr/>
          <p:nvPr/>
        </p:nvSpPr>
        <p:spPr bwMode="auto">
          <a:xfrm>
            <a:off x="6906416" y="764704"/>
            <a:ext cx="2304256" cy="1944216"/>
          </a:xfrm>
          <a:prstGeom prst="sun">
            <a:avLst/>
          </a:prstGeom>
          <a:solidFill>
            <a:srgbClr val="FFFF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Eternity</a:t>
            </a:r>
          </a:p>
        </p:txBody>
      </p:sp>
    </p:spTree>
    <p:extLst>
      <p:ext uri="{BB962C8B-B14F-4D97-AF65-F5344CB8AC3E}">
        <p14:creationId xmlns:p14="http://schemas.microsoft.com/office/powerpoint/2010/main" val="270566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up)">
                                      <p:cBhvr>
                                        <p:cTn id="12" dur="1000"/>
                                        <p:tgtEl>
                                          <p:spTgt spid="1026"/>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750"/>
                                        <p:tgtEl>
                                          <p:spTgt spid="3"/>
                                        </p:tgtEl>
                                      </p:cBhvr>
                                    </p:animEffect>
                                  </p:childTnLst>
                                </p:cTn>
                              </p:par>
                            </p:childTnLst>
                          </p:cTn>
                        </p:par>
                        <p:par>
                          <p:cTn id="20" fill="hold">
                            <p:stCondLst>
                              <p:cond delay="750"/>
                            </p:stCondLst>
                            <p:childTnLst>
                              <p:par>
                                <p:cTn id="21" presetID="1" presetClass="exit"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par>
                          <p:cTn id="23" fill="hold">
                            <p:stCondLst>
                              <p:cond delay="750"/>
                            </p:stCondLst>
                            <p:childTnLst>
                              <p:par>
                                <p:cTn id="24" presetID="2" presetClass="exit" presetSubtype="4" repeatCount="indefinite" fill="hold" grpId="0" nodeType="afterEffect">
                                  <p:stCondLst>
                                    <p:cond delay="0"/>
                                  </p:stCondLst>
                                  <p:childTnLst>
                                    <p:anim calcmode="lin" valueType="num">
                                      <p:cBhvr additive="base">
                                        <p:cTn id="25" dur="2500"/>
                                        <p:tgtEl>
                                          <p:spTgt spid="18"/>
                                        </p:tgtEl>
                                        <p:attrNameLst>
                                          <p:attrName>ppt_x</p:attrName>
                                        </p:attrNameLst>
                                      </p:cBhvr>
                                      <p:tavLst>
                                        <p:tav tm="0">
                                          <p:val>
                                            <p:strVal val="ppt_x"/>
                                          </p:val>
                                        </p:tav>
                                        <p:tav tm="100000">
                                          <p:val>
                                            <p:strVal val="ppt_x"/>
                                          </p:val>
                                        </p:tav>
                                      </p:tavLst>
                                    </p:anim>
                                    <p:anim calcmode="lin" valueType="num">
                                      <p:cBhvr additive="base">
                                        <p:cTn id="26" dur="2500"/>
                                        <p:tgtEl>
                                          <p:spTgt spid="18"/>
                                        </p:tgtEl>
                                        <p:attrNameLst>
                                          <p:attrName>ppt_y</p:attrName>
                                        </p:attrNameLst>
                                      </p:cBhvr>
                                      <p:tavLst>
                                        <p:tav tm="0">
                                          <p:val>
                                            <p:strVal val="ppt_y"/>
                                          </p:val>
                                        </p:tav>
                                        <p:tav tm="100000">
                                          <p:val>
                                            <p:strVal val="1+ppt_h/2"/>
                                          </p:val>
                                        </p:tav>
                                      </p:tavLst>
                                    </p:anim>
                                    <p:set>
                                      <p:cBhvr>
                                        <p:cTn id="27" dur="1" fill="hold">
                                          <p:stCondLst>
                                            <p:cond delay="2499"/>
                                          </p:stCondLst>
                                        </p:cTn>
                                        <p:tgtEl>
                                          <p:spTgt spid="1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750"/>
                                        <p:tgtEl>
                                          <p:spTgt spid="4"/>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hidden"/>
                                      </p:to>
                                    </p:set>
                                  </p:childTnLst>
                                </p:cTn>
                              </p:par>
                            </p:childTnLst>
                          </p:cTn>
                        </p:par>
                        <p:par>
                          <p:cTn id="44" fill="hold">
                            <p:stCondLst>
                              <p:cond delay="0"/>
                            </p:stCondLst>
                            <p:childTnLst>
                              <p:par>
                                <p:cTn id="45" presetID="47" presetClass="exit" presetSubtype="0" repeatCount="indefinite" fill="hold" grpId="0" nodeType="afterEffect">
                                  <p:stCondLst>
                                    <p:cond delay="0"/>
                                  </p:stCondLst>
                                  <p:childTnLst>
                                    <p:animEffect transition="out" filter="fade">
                                      <p:cBhvr>
                                        <p:cTn id="46" dur="2000"/>
                                        <p:tgtEl>
                                          <p:spTgt spid="23"/>
                                        </p:tgtEl>
                                      </p:cBhvr>
                                    </p:animEffect>
                                    <p:anim calcmode="lin" valueType="num">
                                      <p:cBhvr>
                                        <p:cTn id="47" dur="2000"/>
                                        <p:tgtEl>
                                          <p:spTgt spid="23"/>
                                        </p:tgtEl>
                                        <p:attrNameLst>
                                          <p:attrName>ppt_x</p:attrName>
                                        </p:attrNameLst>
                                      </p:cBhvr>
                                      <p:tavLst>
                                        <p:tav tm="0">
                                          <p:val>
                                            <p:strVal val="ppt_x"/>
                                          </p:val>
                                        </p:tav>
                                        <p:tav tm="100000">
                                          <p:val>
                                            <p:strVal val="ppt_x"/>
                                          </p:val>
                                        </p:tav>
                                      </p:tavLst>
                                    </p:anim>
                                    <p:anim calcmode="lin" valueType="num">
                                      <p:cBhvr>
                                        <p:cTn id="48" dur="2000"/>
                                        <p:tgtEl>
                                          <p:spTgt spid="23"/>
                                        </p:tgtEl>
                                        <p:attrNameLst>
                                          <p:attrName>ppt_y</p:attrName>
                                        </p:attrNameLst>
                                      </p:cBhvr>
                                      <p:tavLst>
                                        <p:tav tm="0">
                                          <p:val>
                                            <p:strVal val="ppt_y"/>
                                          </p:val>
                                        </p:tav>
                                        <p:tav tm="100000">
                                          <p:val>
                                            <p:strVal val="ppt_y-.1"/>
                                          </p:val>
                                        </p:tav>
                                      </p:tavLst>
                                    </p:anim>
                                    <p:set>
                                      <p:cBhvr>
                                        <p:cTn id="49" dur="1" fill="hold">
                                          <p:stCondLst>
                                            <p:cond delay="1999"/>
                                          </p:stCondLst>
                                        </p:cTn>
                                        <p:tgtEl>
                                          <p:spTgt spid="2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7" presetClass="entr" presetSubtype="0" repeatCount="indefinite"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2000"/>
                                        <p:tgtEl>
                                          <p:spTgt spid="24"/>
                                        </p:tgtEl>
                                      </p:cBhvr>
                                    </p:animEffect>
                                    <p:anim calcmode="lin" valueType="num">
                                      <p:cBhvr>
                                        <p:cTn id="55" dur="2000" fill="hold"/>
                                        <p:tgtEl>
                                          <p:spTgt spid="24"/>
                                        </p:tgtEl>
                                        <p:attrNameLst>
                                          <p:attrName>ppt_x</p:attrName>
                                        </p:attrNameLst>
                                      </p:cBhvr>
                                      <p:tavLst>
                                        <p:tav tm="0">
                                          <p:val>
                                            <p:strVal val="#ppt_x"/>
                                          </p:val>
                                        </p:tav>
                                        <p:tav tm="100000">
                                          <p:val>
                                            <p:strVal val="#ppt_x"/>
                                          </p:val>
                                        </p:tav>
                                      </p:tavLst>
                                    </p:anim>
                                    <p:anim calcmode="lin" valueType="num">
                                      <p:cBhvr>
                                        <p:cTn id="56" dur="2000" fill="hold"/>
                                        <p:tgtEl>
                                          <p:spTgt spid="24"/>
                                        </p:tgtEl>
                                        <p:attrNameLst>
                                          <p:attrName>ppt_y</p:attrName>
                                        </p:attrNameLst>
                                      </p:cBhvr>
                                      <p:tavLst>
                                        <p:tav tm="0">
                                          <p:val>
                                            <p:strVal val="#ppt_y-.1"/>
                                          </p:val>
                                        </p:tav>
                                        <p:tav tm="100000">
                                          <p:val>
                                            <p:strVal val="#ppt_y"/>
                                          </p:val>
                                        </p:tav>
                                      </p:tavLst>
                                    </p:anim>
                                  </p:childTnLst>
                                </p:cTn>
                              </p:par>
                              <p:par>
                                <p:cTn id="57" presetID="1" presetClass="exit"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down)">
                                      <p:cBhvr>
                                        <p:cTn id="63"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P spid="18" grpId="0" animBg="1"/>
      <p:bldP spid="8" grpId="0" animBg="1"/>
      <p:bldP spid="5" grpId="0" animBg="1"/>
      <p:bldP spid="6" grpId="0"/>
      <p:bldP spid="20" grpId="0"/>
      <p:bldP spid="3" grpId="0" animBg="1"/>
      <p:bldP spid="26" grpId="0" animBg="1"/>
      <p:bldP spid="9"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 whom did Christ die?</a:t>
            </a:r>
          </a:p>
        </p:txBody>
      </p:sp>
      <p:sp>
        <p:nvSpPr>
          <p:cNvPr id="3" name="Content Placeholder 2"/>
          <p:cNvSpPr>
            <a:spLocks noGrp="1"/>
          </p:cNvSpPr>
          <p:nvPr>
            <p:ph idx="1"/>
          </p:nvPr>
        </p:nvSpPr>
        <p:spPr/>
        <p:txBody>
          <a:bodyPr/>
          <a:lstStyle/>
          <a:p>
            <a:pPr marL="0" indent="0">
              <a:buNone/>
            </a:pPr>
            <a:r>
              <a:rPr lang="en-CA" dirty="0"/>
              <a:t>Christians tend to hold to one of two positions:</a:t>
            </a:r>
          </a:p>
          <a:p>
            <a:pPr lvl="1"/>
            <a:endParaRPr lang="en-CA" dirty="0"/>
          </a:p>
          <a:p>
            <a:pPr lvl="1"/>
            <a:endParaRPr lang="en-CA" dirty="0"/>
          </a:p>
          <a:p>
            <a:pPr lvl="1"/>
            <a:endParaRPr lang="en-CA" dirty="0"/>
          </a:p>
          <a:p>
            <a:pPr lvl="1"/>
            <a:endParaRPr lang="en-CA" dirty="0"/>
          </a:p>
        </p:txBody>
      </p:sp>
      <p:sp>
        <p:nvSpPr>
          <p:cNvPr id="4" name="Rounded Rectangle 3"/>
          <p:cNvSpPr/>
          <p:nvPr/>
        </p:nvSpPr>
        <p:spPr bwMode="auto">
          <a:xfrm>
            <a:off x="503547" y="2880588"/>
            <a:ext cx="2592288" cy="919401"/>
          </a:xfrm>
          <a:prstGeom prst="roundRect">
            <a:avLst/>
          </a:prstGeom>
          <a:solidFill>
            <a:srgbClr val="F2800E"/>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Christ</a:t>
            </a:r>
            <a:r>
              <a:rPr kumimoji="0" lang="en-CA" sz="2400" b="0" i="0" u="none" strike="noStrike" cap="none" normalizeH="0" dirty="0">
                <a:ln>
                  <a:noFill/>
                </a:ln>
                <a:solidFill>
                  <a:schemeClr val="bg1"/>
                </a:solidFill>
                <a:effectLst/>
                <a:latin typeface="Times New Roman" pitchFamily="18" charset="0"/>
              </a:rPr>
              <a:t> died for all people</a:t>
            </a:r>
            <a:endParaRPr kumimoji="0" lang="en-CA" sz="2400" b="0" i="0" u="none" strike="noStrike" cap="none" normalizeH="0" baseline="0" dirty="0">
              <a:ln>
                <a:noFill/>
              </a:ln>
              <a:solidFill>
                <a:schemeClr val="bg1"/>
              </a:solidFill>
              <a:effectLst/>
              <a:latin typeface="Times New Roman" pitchFamily="18" charset="0"/>
            </a:endParaRPr>
          </a:p>
        </p:txBody>
      </p:sp>
      <p:sp>
        <p:nvSpPr>
          <p:cNvPr id="5" name="Rounded Rectangle 4"/>
          <p:cNvSpPr/>
          <p:nvPr/>
        </p:nvSpPr>
        <p:spPr bwMode="auto">
          <a:xfrm>
            <a:off x="467544" y="5073471"/>
            <a:ext cx="2592288" cy="919401"/>
          </a:xfrm>
          <a:prstGeom prst="roundRect">
            <a:avLst/>
          </a:prstGeom>
          <a:solidFill>
            <a:srgbClr val="99CCFF"/>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Christ</a:t>
            </a:r>
            <a:r>
              <a:rPr kumimoji="0" lang="en-CA" sz="2400" b="0" i="0" u="none" strike="noStrike" cap="none" normalizeH="0" dirty="0">
                <a:ln>
                  <a:noFill/>
                </a:ln>
                <a:solidFill>
                  <a:schemeClr val="bg1"/>
                </a:solidFill>
                <a:effectLst/>
                <a:latin typeface="Times New Roman" pitchFamily="18" charset="0"/>
              </a:rPr>
              <a:t> died for God’s chosen only</a:t>
            </a:r>
            <a:endParaRPr kumimoji="0" lang="en-CA" sz="2400" b="0" i="0" u="none" strike="noStrike" cap="none" normalizeH="0" baseline="0" dirty="0">
              <a:ln>
                <a:noFill/>
              </a:ln>
              <a:solidFill>
                <a:schemeClr val="bg1"/>
              </a:solidFill>
              <a:effectLst/>
              <a:latin typeface="Times New Roman" pitchFamily="18" charset="0"/>
            </a:endParaRPr>
          </a:p>
        </p:txBody>
      </p:sp>
      <p:sp>
        <p:nvSpPr>
          <p:cNvPr id="6" name="Rounded Rectangle 5"/>
          <p:cNvSpPr/>
          <p:nvPr/>
        </p:nvSpPr>
        <p:spPr bwMode="auto">
          <a:xfrm>
            <a:off x="4935308" y="2473234"/>
            <a:ext cx="3816424" cy="510778"/>
          </a:xfrm>
          <a:prstGeom prst="roundRect">
            <a:avLst/>
          </a:prstGeom>
          <a:solidFill>
            <a:srgbClr val="FF66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All people</a:t>
            </a:r>
            <a:r>
              <a:rPr kumimoji="0" lang="en-CA" sz="2400" b="0" i="0" u="none" strike="noStrike" cap="none" normalizeH="0" dirty="0">
                <a:ln>
                  <a:noFill/>
                </a:ln>
                <a:solidFill>
                  <a:schemeClr val="bg1"/>
                </a:solidFill>
                <a:effectLst/>
                <a:latin typeface="Times New Roman" pitchFamily="18" charset="0"/>
              </a:rPr>
              <a:t> are saved</a:t>
            </a:r>
            <a:endParaRPr kumimoji="0" lang="en-CA" sz="2400" b="0" i="0" u="none" strike="noStrike" cap="none" normalizeH="0" baseline="0" dirty="0">
              <a:ln>
                <a:noFill/>
              </a:ln>
              <a:solidFill>
                <a:schemeClr val="bg1"/>
              </a:solidFill>
              <a:effectLst/>
              <a:latin typeface="Times New Roman" pitchFamily="18" charset="0"/>
            </a:endParaRPr>
          </a:p>
        </p:txBody>
      </p:sp>
      <p:sp>
        <p:nvSpPr>
          <p:cNvPr id="7" name="Rounded Rectangle 6"/>
          <p:cNvSpPr/>
          <p:nvPr/>
        </p:nvSpPr>
        <p:spPr bwMode="auto">
          <a:xfrm>
            <a:off x="4896035" y="3475175"/>
            <a:ext cx="3816424" cy="919401"/>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People have the choice whether to be saved</a:t>
            </a:r>
          </a:p>
        </p:txBody>
      </p:sp>
      <p:sp>
        <p:nvSpPr>
          <p:cNvPr id="8" name="Rounded Rectangle 7"/>
          <p:cNvSpPr/>
          <p:nvPr/>
        </p:nvSpPr>
        <p:spPr bwMode="auto">
          <a:xfrm>
            <a:off x="4860032" y="5277781"/>
            <a:ext cx="3888431" cy="510778"/>
          </a:xfrm>
          <a:prstGeom prst="roundRect">
            <a:avLst/>
          </a:prstGeom>
          <a:solidFill>
            <a:srgbClr val="99CCFF"/>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Times New Roman" pitchFamily="18" charset="0"/>
              </a:rPr>
              <a:t>Only the chosen are saved</a:t>
            </a:r>
          </a:p>
        </p:txBody>
      </p:sp>
      <p:cxnSp>
        <p:nvCxnSpPr>
          <p:cNvPr id="10" name="Straight Arrow Connector 9"/>
          <p:cNvCxnSpPr>
            <a:stCxn id="4" idx="3"/>
            <a:endCxn id="6" idx="1"/>
          </p:cNvCxnSpPr>
          <p:nvPr/>
        </p:nvCxnSpPr>
        <p:spPr bwMode="auto">
          <a:xfrm flipV="1">
            <a:off x="3095835" y="2728623"/>
            <a:ext cx="1839473" cy="611666"/>
          </a:xfrm>
          <a:prstGeom prst="straightConnector1">
            <a:avLst/>
          </a:prstGeom>
          <a:solidFill>
            <a:schemeClr val="tx1"/>
          </a:solidFill>
          <a:ln w="57150" cap="flat" cmpd="sng" algn="ctr">
            <a:solidFill>
              <a:srgbClr val="FF66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4" idx="3"/>
            <a:endCxn id="7" idx="1"/>
          </p:cNvCxnSpPr>
          <p:nvPr/>
        </p:nvCxnSpPr>
        <p:spPr bwMode="auto">
          <a:xfrm>
            <a:off x="3095835" y="3340289"/>
            <a:ext cx="1800200" cy="594587"/>
          </a:xfrm>
          <a:prstGeom prst="straightConnector1">
            <a:avLst/>
          </a:prstGeom>
          <a:solidFill>
            <a:schemeClr val="tx1"/>
          </a:solidFill>
          <a:ln w="57150" cap="flat" cmpd="sng" algn="ctr">
            <a:solidFill>
              <a:srgbClr val="FFC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a:endCxn id="8" idx="1"/>
          </p:cNvCxnSpPr>
          <p:nvPr/>
        </p:nvCxnSpPr>
        <p:spPr bwMode="auto">
          <a:xfrm flipV="1">
            <a:off x="3059832" y="5533170"/>
            <a:ext cx="1800200" cy="1"/>
          </a:xfrm>
          <a:prstGeom prst="straightConnector1">
            <a:avLst/>
          </a:prstGeom>
          <a:solidFill>
            <a:schemeClr val="tx1"/>
          </a:solidFill>
          <a:ln w="57150" cap="flat" cmpd="sng" algn="ctr">
            <a:solidFill>
              <a:srgbClr val="99CCFF"/>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5820675" y="1950014"/>
            <a:ext cx="2045688" cy="523220"/>
          </a:xfrm>
          <a:prstGeom prst="rect">
            <a:avLst/>
          </a:prstGeom>
          <a:noFill/>
        </p:spPr>
        <p:txBody>
          <a:bodyPr wrap="none" rtlCol="0">
            <a:spAutoFit/>
          </a:bodyPr>
          <a:lstStyle/>
          <a:p>
            <a:r>
              <a:rPr lang="en-CA" sz="2800" dirty="0">
                <a:solidFill>
                  <a:srgbClr val="00FF00"/>
                </a:solidFill>
                <a:latin typeface="Calibri" panose="020F0502020204030204" pitchFamily="34" charset="0"/>
                <a:cs typeface="Calibri" panose="020F0502020204030204" pitchFamily="34" charset="0"/>
              </a:rPr>
              <a:t>Universalism</a:t>
            </a:r>
          </a:p>
        </p:txBody>
      </p:sp>
      <p:sp>
        <p:nvSpPr>
          <p:cNvPr id="17" name="TextBox 16"/>
          <p:cNvSpPr txBox="1"/>
          <p:nvPr/>
        </p:nvSpPr>
        <p:spPr>
          <a:xfrm>
            <a:off x="5790187" y="4386321"/>
            <a:ext cx="2028119" cy="523220"/>
          </a:xfrm>
          <a:prstGeom prst="rect">
            <a:avLst/>
          </a:prstGeom>
          <a:noFill/>
        </p:spPr>
        <p:txBody>
          <a:bodyPr wrap="none" rtlCol="0">
            <a:spAutoFit/>
          </a:bodyPr>
          <a:lstStyle/>
          <a:p>
            <a:r>
              <a:rPr lang="en-CA" sz="2800" dirty="0">
                <a:solidFill>
                  <a:srgbClr val="00FF00"/>
                </a:solidFill>
                <a:latin typeface="Calibri" panose="020F0502020204030204" pitchFamily="34" charset="0"/>
                <a:cs typeface="Calibri" panose="020F0502020204030204" pitchFamily="34" charset="0"/>
              </a:rPr>
              <a:t>Arminianism</a:t>
            </a:r>
          </a:p>
        </p:txBody>
      </p:sp>
      <p:sp>
        <p:nvSpPr>
          <p:cNvPr id="18" name="TextBox 17"/>
          <p:cNvSpPr txBox="1"/>
          <p:nvPr/>
        </p:nvSpPr>
        <p:spPr>
          <a:xfrm>
            <a:off x="6057887" y="5959599"/>
            <a:ext cx="1571263" cy="523220"/>
          </a:xfrm>
          <a:prstGeom prst="rect">
            <a:avLst/>
          </a:prstGeom>
          <a:noFill/>
        </p:spPr>
        <p:txBody>
          <a:bodyPr wrap="none" rtlCol="0">
            <a:spAutoFit/>
          </a:bodyPr>
          <a:lstStyle/>
          <a:p>
            <a:r>
              <a:rPr lang="en-CA" sz="2800" dirty="0">
                <a:solidFill>
                  <a:srgbClr val="00FF00"/>
                </a:solidFill>
                <a:latin typeface="Calibri" panose="020F0502020204030204" pitchFamily="34" charset="0"/>
                <a:cs typeface="Calibri" panose="020F0502020204030204" pitchFamily="34" charset="0"/>
              </a:rPr>
              <a:t>Calvinism</a:t>
            </a:r>
          </a:p>
        </p:txBody>
      </p:sp>
    </p:spTree>
    <p:extLst>
      <p:ext uri="{BB962C8B-B14F-4D97-AF65-F5344CB8AC3E}">
        <p14:creationId xmlns:p14="http://schemas.microsoft.com/office/powerpoint/2010/main" val="24682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1000"/>
                                        <p:tgtEl>
                                          <p:spTgt spid="11"/>
                                        </p:tgtEl>
                                      </p:cBhvr>
                                    </p:animEffect>
                                  </p:childTnLst>
                                </p:cTn>
                              </p:par>
                            </p:childTnLst>
                          </p:cTn>
                        </p:par>
                        <p:par>
                          <p:cTn id="28" fill="hold">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1000"/>
                                        <p:tgtEl>
                                          <p:spTgt spid="14"/>
                                        </p:tgtEl>
                                      </p:cBhvr>
                                    </p:animEffect>
                                  </p:childTnLst>
                                </p:cTn>
                              </p:par>
                            </p:childTnLst>
                          </p:cTn>
                        </p:par>
                        <p:par>
                          <p:cTn id="40" fill="hold">
                            <p:stCondLst>
                              <p:cond delay="1000"/>
                            </p:stCondLst>
                            <p:childTnLst>
                              <p:par>
                                <p:cTn id="41" presetID="1"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a:xfrm>
            <a:off x="0" y="0"/>
            <a:ext cx="9144000" cy="1295400"/>
          </a:xfrm>
        </p:spPr>
        <p:txBody>
          <a:bodyPr/>
          <a:lstStyle/>
          <a:p>
            <a:pPr algn="l"/>
            <a:r>
              <a:rPr lang="en-GB" dirty="0"/>
              <a:t>Bible Study: 1 Tim 2:1-7; 4:10</a:t>
            </a:r>
          </a:p>
        </p:txBody>
      </p:sp>
      <p:sp>
        <p:nvSpPr>
          <p:cNvPr id="2" name="Content Placeholder 1"/>
          <p:cNvSpPr>
            <a:spLocks noGrp="1"/>
          </p:cNvSpPr>
          <p:nvPr>
            <p:ph idx="1"/>
          </p:nvPr>
        </p:nvSpPr>
        <p:spPr/>
        <p:txBody>
          <a:bodyPr/>
          <a:lstStyle/>
          <a:p>
            <a:endParaRPr lang="en-CA" dirty="0"/>
          </a:p>
        </p:txBody>
      </p:sp>
      <p:pic>
        <p:nvPicPr>
          <p:cNvPr id="89907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universal salv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671218"/>
            <a:ext cx="3528392" cy="454619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4716016" y="2348880"/>
            <a:ext cx="4254500" cy="3190875"/>
          </a:xfrm>
          <a:prstGeom prst="rect">
            <a:avLst/>
          </a:prstGeom>
        </p:spPr>
      </p:pic>
    </p:spTree>
    <p:extLst>
      <p:ext uri="{BB962C8B-B14F-4D97-AF65-F5344CB8AC3E}">
        <p14:creationId xmlns:p14="http://schemas.microsoft.com/office/powerpoint/2010/main" val="995886035"/>
      </p:ext>
    </p:extLst>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11119</TotalTime>
  <Words>809</Words>
  <Application>Microsoft Office PowerPoint</Application>
  <PresentationFormat>On-screen Show (4:3)</PresentationFormat>
  <Paragraphs>98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1_Office Theme</vt:lpstr>
      <vt:lpstr>Catechism Essentials of Faith  </vt:lpstr>
      <vt:lpstr>Hymn 79:1,3</vt:lpstr>
      <vt:lpstr>Lutheranism</vt:lpstr>
      <vt:lpstr>Marburg - 1529</vt:lpstr>
      <vt:lpstr>Heidelberg Catechism</vt:lpstr>
      <vt:lpstr>The Work of the Christ</vt:lpstr>
      <vt:lpstr>Humiliation - Exaltation</vt:lpstr>
      <vt:lpstr>For whom did Christ die?</vt:lpstr>
      <vt:lpstr>Bible Study: 1 Tim 2:1-7; 4:10</vt:lpstr>
      <vt:lpstr>Bible Study: 1 Tim 2:1-7; 4:10</vt:lpstr>
      <vt:lpstr>Bible Study: 1 Tim 2:1-7; 4:10</vt:lpstr>
      <vt:lpstr>Canons of Dort II.8</vt:lpstr>
      <vt:lpstr>For whom did Christ die?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269</cp:revision>
  <cp:lastPrinted>2012-10-23T16:35:44Z</cp:lastPrinted>
  <dcterms:created xsi:type="dcterms:W3CDTF">2008-08-14T09:20:46Z</dcterms:created>
  <dcterms:modified xsi:type="dcterms:W3CDTF">2021-10-25T18:16:42Z</dcterms:modified>
</cp:coreProperties>
</file>