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8"/>
  </p:notesMasterIdLst>
  <p:handoutMasterIdLst>
    <p:handoutMasterId r:id="rId19"/>
  </p:handoutMasterIdLst>
  <p:sldIdLst>
    <p:sldId id="371" r:id="rId2"/>
    <p:sldId id="1031" r:id="rId3"/>
    <p:sldId id="1053" r:id="rId4"/>
    <p:sldId id="1054" r:id="rId5"/>
    <p:sldId id="1022" r:id="rId6"/>
    <p:sldId id="1055" r:id="rId7"/>
    <p:sldId id="1028" r:id="rId8"/>
    <p:sldId id="1032" r:id="rId9"/>
    <p:sldId id="1045" r:id="rId10"/>
    <p:sldId id="1046" r:id="rId11"/>
    <p:sldId id="1048" r:id="rId12"/>
    <p:sldId id="1049" r:id="rId13"/>
    <p:sldId id="1050" r:id="rId14"/>
    <p:sldId id="1051" r:id="rId15"/>
    <p:sldId id="1044" r:id="rId16"/>
    <p:sldId id="1047" r:id="rId17"/>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906"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4B85688B-A27B-4E09-8871-B99A89609802}" type="slidenum">
              <a:rPr lang="en-GB"/>
              <a:pPr>
                <a:defRPr/>
              </a:pPr>
              <a:t>‹#›</a:t>
            </a:fld>
            <a:endParaRPr lang="en-GB"/>
          </a:p>
        </p:txBody>
      </p:sp>
    </p:spTree>
    <p:extLst>
      <p:ext uri="{BB962C8B-B14F-4D97-AF65-F5344CB8AC3E}">
        <p14:creationId xmlns:p14="http://schemas.microsoft.com/office/powerpoint/2010/main" val="4114104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2EBC0E30-FEA5-4540-BFAB-5901442F0C19}" type="slidenum">
              <a:rPr lang="en-GB"/>
              <a:pPr>
                <a:defRPr/>
              </a:pPr>
              <a:t>‹#›</a:t>
            </a:fld>
            <a:endParaRPr lang="en-GB"/>
          </a:p>
        </p:txBody>
      </p:sp>
    </p:spTree>
    <p:extLst>
      <p:ext uri="{BB962C8B-B14F-4D97-AF65-F5344CB8AC3E}">
        <p14:creationId xmlns:p14="http://schemas.microsoft.com/office/powerpoint/2010/main" val="1572191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803D83B2-FC6F-4CC6-A0E3-B8C23EB068E5}" type="slidenum">
              <a:rPr lang="en-GB" sz="1200">
                <a:solidFill>
                  <a:schemeClr val="tx1"/>
                </a:solidFill>
              </a:rPr>
              <a:pPr/>
              <a:t>1</a:t>
            </a:fld>
            <a:endParaRPr lang="en-GB" sz="1200">
              <a:solidFill>
                <a:schemeClr val="tx1"/>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10</a:t>
            </a:fld>
            <a:endParaRPr lang="en-GB"/>
          </a:p>
        </p:txBody>
      </p:sp>
    </p:spTree>
    <p:extLst>
      <p:ext uri="{BB962C8B-B14F-4D97-AF65-F5344CB8AC3E}">
        <p14:creationId xmlns:p14="http://schemas.microsoft.com/office/powerpoint/2010/main" val="355992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11</a:t>
            </a:fld>
            <a:endParaRPr lang="en-GB"/>
          </a:p>
        </p:txBody>
      </p:sp>
    </p:spTree>
    <p:extLst>
      <p:ext uri="{BB962C8B-B14F-4D97-AF65-F5344CB8AC3E}">
        <p14:creationId xmlns:p14="http://schemas.microsoft.com/office/powerpoint/2010/main" val="129773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12</a:t>
            </a:fld>
            <a:endParaRPr lang="en-GB"/>
          </a:p>
        </p:txBody>
      </p:sp>
    </p:spTree>
    <p:extLst>
      <p:ext uri="{BB962C8B-B14F-4D97-AF65-F5344CB8AC3E}">
        <p14:creationId xmlns:p14="http://schemas.microsoft.com/office/powerpoint/2010/main" val="1045023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13</a:t>
            </a:fld>
            <a:endParaRPr lang="en-GB"/>
          </a:p>
        </p:txBody>
      </p:sp>
    </p:spTree>
    <p:extLst>
      <p:ext uri="{BB962C8B-B14F-4D97-AF65-F5344CB8AC3E}">
        <p14:creationId xmlns:p14="http://schemas.microsoft.com/office/powerpoint/2010/main" val="1427193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14</a:t>
            </a:fld>
            <a:endParaRPr lang="en-GB"/>
          </a:p>
        </p:txBody>
      </p:sp>
    </p:spTree>
    <p:extLst>
      <p:ext uri="{BB962C8B-B14F-4D97-AF65-F5344CB8AC3E}">
        <p14:creationId xmlns:p14="http://schemas.microsoft.com/office/powerpoint/2010/main" val="3972661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15</a:t>
            </a:fld>
            <a:endParaRPr lang="en-GB"/>
          </a:p>
        </p:txBody>
      </p:sp>
    </p:spTree>
    <p:extLst>
      <p:ext uri="{BB962C8B-B14F-4D97-AF65-F5344CB8AC3E}">
        <p14:creationId xmlns:p14="http://schemas.microsoft.com/office/powerpoint/2010/main" val="296724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5:35</a:t>
            </a:r>
          </a:p>
        </p:txBody>
      </p:sp>
      <p:sp>
        <p:nvSpPr>
          <p:cNvPr id="4" name="Slide Number Placeholder 3"/>
          <p:cNvSpPr>
            <a:spLocks noGrp="1"/>
          </p:cNvSpPr>
          <p:nvPr>
            <p:ph type="sldNum" sz="quarter" idx="10"/>
          </p:nvPr>
        </p:nvSpPr>
        <p:spPr/>
        <p:txBody>
          <a:bodyPr/>
          <a:lstStyle/>
          <a:p>
            <a:fld id="{CD060752-46BA-4D77-B497-4DDF4023580D}" type="slidenum">
              <a:rPr lang="en-GB" smtClean="0"/>
              <a:pPr/>
              <a:t>16</a:t>
            </a:fld>
            <a:endParaRPr lang="en-GB"/>
          </a:p>
        </p:txBody>
      </p:sp>
    </p:spTree>
    <p:extLst>
      <p:ext uri="{BB962C8B-B14F-4D97-AF65-F5344CB8AC3E}">
        <p14:creationId xmlns:p14="http://schemas.microsoft.com/office/powerpoint/2010/main" val="48429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2</a:t>
            </a:fld>
            <a:endParaRPr lang="en-GB"/>
          </a:p>
        </p:txBody>
      </p:sp>
    </p:spTree>
    <p:extLst>
      <p:ext uri="{BB962C8B-B14F-4D97-AF65-F5344CB8AC3E}">
        <p14:creationId xmlns:p14="http://schemas.microsoft.com/office/powerpoint/2010/main" val="266266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CA"/>
          </a:p>
        </p:txBody>
      </p:sp>
      <p:sp>
        <p:nvSpPr>
          <p:cNvPr id="18436"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20F9FFE9-7E85-4A39-A045-0866A76D40FA}" type="slidenum">
              <a:rPr lang="en-GB" sz="1200">
                <a:solidFill>
                  <a:schemeClr val="tx1"/>
                </a:solidFill>
              </a:rPr>
              <a:pPr/>
              <a:t>3</a:t>
            </a:fld>
            <a:endParaRPr lang="en-GB" sz="1200">
              <a:solidFill>
                <a:schemeClr val="tx1"/>
              </a:solidFill>
            </a:endParaRPr>
          </a:p>
        </p:txBody>
      </p:sp>
    </p:spTree>
    <p:extLst>
      <p:ext uri="{BB962C8B-B14F-4D97-AF65-F5344CB8AC3E}">
        <p14:creationId xmlns:p14="http://schemas.microsoft.com/office/powerpoint/2010/main" val="358170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CA" dirty="0"/>
          </a:p>
        </p:txBody>
      </p:sp>
      <p:sp>
        <p:nvSpPr>
          <p:cNvPr id="19460"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5562EF8A-4DB0-492F-9447-8318A7C693A2}" type="slidenum">
              <a:rPr lang="en-GB" sz="1200">
                <a:solidFill>
                  <a:schemeClr val="tx1"/>
                </a:solidFill>
              </a:rPr>
              <a:pPr/>
              <a:t>4</a:t>
            </a:fld>
            <a:endParaRPr lang="en-GB" sz="120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CA"/>
          </a:p>
        </p:txBody>
      </p:sp>
      <p:sp>
        <p:nvSpPr>
          <p:cNvPr id="20484"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B1F6DDC1-150A-4B78-9243-86CA8191F230}" type="slidenum">
              <a:rPr lang="en-GB" sz="1200">
                <a:solidFill>
                  <a:schemeClr val="tx1"/>
                </a:solidFill>
              </a:rPr>
              <a:pPr/>
              <a:t>5</a:t>
            </a:fld>
            <a:endParaRPr lang="en-GB" sz="120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endParaRPr lang="en-CA" dirty="0"/>
          </a:p>
        </p:txBody>
      </p:sp>
      <p:sp>
        <p:nvSpPr>
          <p:cNvPr id="19460"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5562EF8A-4DB0-492F-9447-8318A7C693A2}" type="slidenum">
              <a:rPr lang="en-GB" sz="1200">
                <a:solidFill>
                  <a:schemeClr val="tx1"/>
                </a:solidFill>
              </a:rPr>
              <a:pPr/>
              <a:t>6</a:t>
            </a:fld>
            <a:endParaRPr lang="en-GB" sz="1200">
              <a:solidFill>
                <a:schemeClr val="tx1"/>
              </a:solidFill>
            </a:endParaRPr>
          </a:p>
        </p:txBody>
      </p:sp>
    </p:spTree>
    <p:extLst>
      <p:ext uri="{BB962C8B-B14F-4D97-AF65-F5344CB8AC3E}">
        <p14:creationId xmlns:p14="http://schemas.microsoft.com/office/powerpoint/2010/main" val="419596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CA"/>
          </a:p>
        </p:txBody>
      </p:sp>
      <p:sp>
        <p:nvSpPr>
          <p:cNvPr id="22532"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E054C1FB-70C5-4884-B261-BB58B11973EF}" type="slidenum">
              <a:rPr lang="en-GB" sz="1200">
                <a:solidFill>
                  <a:schemeClr val="tx1"/>
                </a:solidFill>
              </a:rPr>
              <a:pPr/>
              <a:t>7</a:t>
            </a:fld>
            <a:endParaRPr lang="en-GB" sz="120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8</a:t>
            </a:fld>
            <a:endParaRPr lang="en-GB"/>
          </a:p>
        </p:txBody>
      </p:sp>
    </p:spTree>
    <p:extLst>
      <p:ext uri="{BB962C8B-B14F-4D97-AF65-F5344CB8AC3E}">
        <p14:creationId xmlns:p14="http://schemas.microsoft.com/office/powerpoint/2010/main" val="283559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9</a:t>
            </a:fld>
            <a:endParaRPr lang="en-GB"/>
          </a:p>
        </p:txBody>
      </p:sp>
    </p:spTree>
    <p:extLst>
      <p:ext uri="{BB962C8B-B14F-4D97-AF65-F5344CB8AC3E}">
        <p14:creationId xmlns:p14="http://schemas.microsoft.com/office/powerpoint/2010/main" val="174467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17969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6109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807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302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150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58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622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1980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28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739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2243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175467898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1.m4a"/><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m4a"/><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a:t>Catechism</a:t>
            </a:r>
            <a:br>
              <a:rPr lang="en-GB"/>
            </a:br>
            <a:r>
              <a:rPr lang="en-GB"/>
              <a:t>Essentials of Faith </a:t>
            </a:r>
          </a:p>
        </p:txBody>
      </p:sp>
      <p:sp>
        <p:nvSpPr>
          <p:cNvPr id="2051" name="Rectangle 3"/>
          <p:cNvSpPr>
            <a:spLocks noGrp="1" noChangeArrowheads="1"/>
          </p:cNvSpPr>
          <p:nvPr>
            <p:ph type="subTitle" idx="1"/>
          </p:nvPr>
        </p:nvSpPr>
        <p:spPr>
          <a:xfrm>
            <a:off x="1066800" y="3886200"/>
            <a:ext cx="7086600" cy="1752600"/>
          </a:xfrm>
        </p:spPr>
        <p:txBody>
          <a:bodyPr/>
          <a:lstStyle/>
          <a:p>
            <a:endParaRPr lang="en-GB" dirty="0"/>
          </a:p>
          <a:p>
            <a:r>
              <a:rPr lang="en-GB"/>
              <a:t>Lesson 10</a:t>
            </a:r>
            <a:endParaRPr lang="en-GB" dirty="0"/>
          </a:p>
          <a:p>
            <a:r>
              <a:rPr lang="en-GB" dirty="0"/>
              <a:t>The Holy Spirit in Christianity Today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lstStyle/>
          <a:p>
            <a:r>
              <a:rPr lang="en-GB"/>
              <a:t>Gifts of the Spirit</a:t>
            </a:r>
          </a:p>
        </p:txBody>
      </p:sp>
      <p:sp>
        <p:nvSpPr>
          <p:cNvPr id="911363" name="Rectangle 3"/>
          <p:cNvSpPr>
            <a:spLocks noGrp="1" noChangeArrowheads="1"/>
          </p:cNvSpPr>
          <p:nvPr>
            <p:ph idx="1"/>
          </p:nvPr>
        </p:nvSpPr>
        <p:spPr/>
        <p:txBody>
          <a:bodyPr/>
          <a:lstStyle/>
          <a:p>
            <a:pPr>
              <a:buFontTx/>
              <a:buNone/>
            </a:pPr>
            <a:r>
              <a:rPr lang="en-GB" dirty="0"/>
              <a:t>It is thought that </a:t>
            </a:r>
            <a:r>
              <a:rPr lang="en-GB" dirty="0">
                <a:solidFill>
                  <a:srgbClr val="00FF00"/>
                </a:solidFill>
              </a:rPr>
              <a:t>special gifts of the Spirit are not common today is because we have the Bible as the authoritative Word of God. </a:t>
            </a:r>
          </a:p>
          <a:p>
            <a:pPr>
              <a:buFontTx/>
              <a:buNone/>
            </a:pPr>
            <a:r>
              <a:rPr lang="en-GB" dirty="0"/>
              <a:t>Established churches (like ours) </a:t>
            </a:r>
            <a:r>
              <a:rPr lang="en-GB" dirty="0">
                <a:solidFill>
                  <a:srgbClr val="00FF00"/>
                </a:solidFill>
              </a:rPr>
              <a:t>do not require extraordinary signs to authorize the genuineness of the Gospel.</a:t>
            </a:r>
            <a:endParaRPr lang="en-GB" dirty="0"/>
          </a:p>
          <a:p>
            <a:pPr>
              <a:buFontTx/>
              <a:buNone/>
            </a:pPr>
            <a:endParaRPr lang="en-GB" dirty="0"/>
          </a:p>
          <a:p>
            <a:pPr>
              <a:buFontTx/>
              <a:buNone/>
            </a:pPr>
            <a:r>
              <a:rPr lang="en-GB" dirty="0"/>
              <a:t>However, this does not mean that miracles cannot occur in circles like our own. They sometimes do.</a:t>
            </a:r>
          </a:p>
        </p:txBody>
      </p:sp>
    </p:spTree>
    <p:extLst>
      <p:ext uri="{BB962C8B-B14F-4D97-AF65-F5344CB8AC3E}">
        <p14:creationId xmlns:p14="http://schemas.microsoft.com/office/powerpoint/2010/main" val="1809114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p:txBody>
          <a:bodyPr/>
          <a:lstStyle/>
          <a:p>
            <a:r>
              <a:rPr lang="en-GB"/>
              <a:t>Gifts of the Spirit</a:t>
            </a:r>
          </a:p>
        </p:txBody>
      </p:sp>
      <p:sp>
        <p:nvSpPr>
          <p:cNvPr id="903171" name="Rectangle 3"/>
          <p:cNvSpPr>
            <a:spLocks noGrp="1" noChangeArrowheads="1"/>
          </p:cNvSpPr>
          <p:nvPr>
            <p:ph idx="1"/>
          </p:nvPr>
        </p:nvSpPr>
        <p:spPr/>
        <p:txBody>
          <a:bodyPr/>
          <a:lstStyle/>
          <a:p>
            <a:pPr>
              <a:buFontTx/>
              <a:buNone/>
            </a:pPr>
            <a:r>
              <a:rPr lang="en-GB" dirty="0"/>
              <a:t>We note that Scripture</a:t>
            </a:r>
            <a:r>
              <a:rPr lang="en-GB" dirty="0">
                <a:solidFill>
                  <a:srgbClr val="00FF00"/>
                </a:solidFill>
              </a:rPr>
              <a:t> never says that all God’s children will experience all gifts of the Spirit. </a:t>
            </a:r>
          </a:p>
          <a:p>
            <a:pPr>
              <a:buFontTx/>
              <a:buNone/>
            </a:pPr>
            <a:r>
              <a:rPr lang="en-GB" dirty="0"/>
              <a:t>The one gift of the Spirit </a:t>
            </a:r>
            <a:r>
              <a:rPr lang="en-GB" dirty="0">
                <a:solidFill>
                  <a:srgbClr val="00FF00"/>
                </a:solidFill>
              </a:rPr>
              <a:t>all do have in common, is faith expressing itself through love.</a:t>
            </a:r>
          </a:p>
          <a:p>
            <a:pPr>
              <a:buFontTx/>
              <a:buNone/>
            </a:pPr>
            <a:endParaRPr lang="en-GB" dirty="0">
              <a:solidFill>
                <a:srgbClr val="00FF00"/>
              </a:solidFill>
            </a:endParaRPr>
          </a:p>
          <a:p>
            <a:pPr>
              <a:buFontTx/>
              <a:buNone/>
            </a:pPr>
            <a:r>
              <a:rPr lang="en-GB" dirty="0"/>
              <a:t>Whatever gifts we have from the Spirit - be they special or more ordinary - we are to use them to God’s glory and for the benefit and well-being of God’s people.</a:t>
            </a:r>
          </a:p>
          <a:p>
            <a:pPr>
              <a:buFontTx/>
              <a:buNone/>
            </a:pPr>
            <a:endParaRPr lang="en-GB" dirty="0"/>
          </a:p>
        </p:txBody>
      </p:sp>
    </p:spTree>
    <p:extLst>
      <p:ext uri="{BB962C8B-B14F-4D97-AF65-F5344CB8AC3E}">
        <p14:creationId xmlns:p14="http://schemas.microsoft.com/office/powerpoint/2010/main" val="77553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p:txBody>
          <a:bodyPr/>
          <a:lstStyle/>
          <a:p>
            <a:r>
              <a:rPr lang="en-GB"/>
              <a:t>A warning</a:t>
            </a:r>
          </a:p>
        </p:txBody>
      </p:sp>
      <p:sp>
        <p:nvSpPr>
          <p:cNvPr id="916483" name="Rectangle 3"/>
          <p:cNvSpPr>
            <a:spLocks noGrp="1" noChangeArrowheads="1"/>
          </p:cNvSpPr>
          <p:nvPr>
            <p:ph idx="1"/>
          </p:nvPr>
        </p:nvSpPr>
        <p:spPr/>
        <p:txBody>
          <a:bodyPr/>
          <a:lstStyle/>
          <a:p>
            <a:pPr>
              <a:buFontTx/>
              <a:buNone/>
            </a:pPr>
            <a:r>
              <a:rPr lang="en-GB" dirty="0"/>
              <a:t>John saw a beast come out of the earth. He wrote:</a:t>
            </a:r>
          </a:p>
          <a:p>
            <a:pPr>
              <a:buFontTx/>
              <a:buNone/>
            </a:pPr>
            <a:r>
              <a:rPr lang="en-CA" i="1" dirty="0"/>
              <a:t>It performs great signs, even making fire come down from heaven to earth in front of people, and by the signs that it is allowed to work in the presence of the beast it deceives those who dwell on earth, telling them to make an image for the beast that was wounded by the sword and yet lived. </a:t>
            </a:r>
            <a:r>
              <a:rPr lang="en-GB" dirty="0"/>
              <a:t>(Rev. 13:13-14)</a:t>
            </a:r>
          </a:p>
          <a:p>
            <a:pPr>
              <a:buFontTx/>
              <a:buNone/>
            </a:pPr>
            <a:r>
              <a:rPr lang="en-GB" dirty="0"/>
              <a:t>Paul wrote: </a:t>
            </a:r>
            <a:r>
              <a:rPr lang="en-CA" i="1" dirty="0"/>
              <a:t>For such men are false apostles, deceitful workmen, disguising themselves as apostles of Christ. And no wonder, for even Satan disguises himself as an angel of light. </a:t>
            </a:r>
            <a:r>
              <a:rPr lang="en-GB" dirty="0"/>
              <a:t>(2Cor. 11:13-14).</a:t>
            </a:r>
            <a:endParaRPr lang="en-GB" i="1" dirty="0"/>
          </a:p>
          <a:p>
            <a:pPr>
              <a:buFontTx/>
              <a:buNone/>
            </a:pPr>
            <a:endParaRPr lang="en-GB" dirty="0"/>
          </a:p>
        </p:txBody>
      </p:sp>
    </p:spTree>
    <p:extLst>
      <p:ext uri="{BB962C8B-B14F-4D97-AF65-F5344CB8AC3E}">
        <p14:creationId xmlns:p14="http://schemas.microsoft.com/office/powerpoint/2010/main" val="151847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6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64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6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p:txBody>
          <a:bodyPr/>
          <a:lstStyle/>
          <a:p>
            <a:pPr algn="l"/>
            <a:r>
              <a:rPr lang="en-GB"/>
              <a:t>Bible Study: James 5:13-20</a:t>
            </a:r>
          </a:p>
        </p:txBody>
      </p:sp>
      <p:sp>
        <p:nvSpPr>
          <p:cNvPr id="912387" name="Rectangle 3"/>
          <p:cNvSpPr>
            <a:spLocks noGrp="1" noChangeArrowheads="1"/>
          </p:cNvSpPr>
          <p:nvPr>
            <p:ph idx="1"/>
          </p:nvPr>
        </p:nvSpPr>
        <p:spPr/>
        <p:txBody>
          <a:bodyPr/>
          <a:lstStyle/>
          <a:p>
            <a:pPr>
              <a:buFontTx/>
              <a:buNone/>
            </a:pPr>
            <a:r>
              <a:rPr lang="en-GB" dirty="0"/>
              <a:t>The point of this passage is the power of a prayer uttered in faith.</a:t>
            </a:r>
          </a:p>
          <a:p>
            <a:pPr>
              <a:buFontTx/>
              <a:buNone/>
            </a:pPr>
            <a:r>
              <a:rPr lang="en-GB" dirty="0"/>
              <a:t>This power relates in particular to sickness and sin.</a:t>
            </a:r>
          </a:p>
          <a:p>
            <a:pPr>
              <a:buFontTx/>
              <a:buNone/>
            </a:pPr>
            <a:r>
              <a:rPr lang="en-GB" dirty="0"/>
              <a:t>Questions to ponder:</a:t>
            </a:r>
          </a:p>
          <a:p>
            <a:pPr lvl="1">
              <a:buFontTx/>
              <a:buNone/>
            </a:pPr>
            <a:r>
              <a:rPr lang="en-GB" dirty="0"/>
              <a:t>- When might a person be so distraught they cannot pray?</a:t>
            </a:r>
          </a:p>
          <a:p>
            <a:pPr lvl="1">
              <a:buFontTx/>
              <a:buNone/>
            </a:pPr>
            <a:r>
              <a:rPr lang="en-GB" dirty="0"/>
              <a:t>- What is the relationship between sickness and sin?</a:t>
            </a:r>
          </a:p>
          <a:p>
            <a:pPr lvl="1">
              <a:buFontTx/>
              <a:buNone/>
            </a:pPr>
            <a:r>
              <a:rPr lang="en-GB" dirty="0"/>
              <a:t>- Where does the oil figure into this?</a:t>
            </a:r>
          </a:p>
        </p:txBody>
      </p:sp>
    </p:spTree>
    <p:extLst>
      <p:ext uri="{BB962C8B-B14F-4D97-AF65-F5344CB8AC3E}">
        <p14:creationId xmlns:p14="http://schemas.microsoft.com/office/powerpoint/2010/main" val="11023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2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2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2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23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2387">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912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pPr algn="l"/>
            <a:r>
              <a:rPr lang="en-GB"/>
              <a:t>Bible Study: James 5:13-20</a:t>
            </a:r>
          </a:p>
        </p:txBody>
      </p:sp>
      <p:sp>
        <p:nvSpPr>
          <p:cNvPr id="913411" name="Rectangle 3"/>
          <p:cNvSpPr>
            <a:spLocks noGrp="1" noChangeArrowheads="1"/>
          </p:cNvSpPr>
          <p:nvPr>
            <p:ph idx="1"/>
          </p:nvPr>
        </p:nvSpPr>
        <p:spPr/>
        <p:txBody>
          <a:bodyPr/>
          <a:lstStyle/>
          <a:p>
            <a:pPr>
              <a:buFontTx/>
              <a:buNone/>
            </a:pPr>
            <a:r>
              <a:rPr lang="en-GB" dirty="0"/>
              <a:t>- When might a person be so distraught they cannot pray?</a:t>
            </a:r>
          </a:p>
          <a:p>
            <a:pPr lvl="1">
              <a:buFontTx/>
              <a:buNone/>
            </a:pPr>
            <a:r>
              <a:rPr lang="en-GB" dirty="0"/>
              <a:t>When they feel there is something between them and God that will prevent </a:t>
            </a:r>
            <a:r>
              <a:rPr lang="en-GB"/>
              <a:t>God from listening to them.</a:t>
            </a:r>
            <a:endParaRPr lang="en-GB" dirty="0"/>
          </a:p>
          <a:p>
            <a:pPr>
              <a:buFontTx/>
              <a:buNone/>
            </a:pPr>
            <a:r>
              <a:rPr lang="en-GB" dirty="0"/>
              <a:t>- What is the relationship between sickness and sin?</a:t>
            </a:r>
          </a:p>
          <a:p>
            <a:pPr lvl="1">
              <a:buFontTx/>
              <a:buNone/>
            </a:pPr>
            <a:r>
              <a:rPr lang="en-GB" dirty="0"/>
              <a:t>Sickness need not necessarily be the result of sin.</a:t>
            </a:r>
          </a:p>
          <a:p>
            <a:pPr>
              <a:buFontTx/>
              <a:buNone/>
            </a:pPr>
            <a:r>
              <a:rPr lang="en-GB" dirty="0"/>
              <a:t>- Where does the oil figure into this?</a:t>
            </a:r>
          </a:p>
          <a:p>
            <a:pPr lvl="1">
              <a:buFontTx/>
              <a:buNone/>
            </a:pPr>
            <a:r>
              <a:rPr lang="en-GB" dirty="0"/>
              <a:t>Anointing someone with oil is an official way of greeting someone, just like a handshake in our culture (or giving flowers in Dutch culture).</a:t>
            </a:r>
          </a:p>
          <a:p>
            <a:pPr>
              <a:buFontTx/>
              <a:buNone/>
            </a:pPr>
            <a:endParaRPr lang="en-GB" dirty="0"/>
          </a:p>
        </p:txBody>
      </p:sp>
    </p:spTree>
    <p:extLst>
      <p:ext uri="{BB962C8B-B14F-4D97-AF65-F5344CB8AC3E}">
        <p14:creationId xmlns:p14="http://schemas.microsoft.com/office/powerpoint/2010/main" val="378402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34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34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3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34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3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GB"/>
              <a:t>Cessationism</a:t>
            </a:r>
          </a:p>
        </p:txBody>
      </p:sp>
      <p:sp>
        <p:nvSpPr>
          <p:cNvPr id="915459" name="Rectangle 3"/>
          <p:cNvSpPr>
            <a:spLocks noGrp="1" noChangeArrowheads="1"/>
          </p:cNvSpPr>
          <p:nvPr>
            <p:ph idx="1"/>
          </p:nvPr>
        </p:nvSpPr>
        <p:spPr/>
        <p:txBody>
          <a:bodyPr/>
          <a:lstStyle/>
          <a:p>
            <a:pPr>
              <a:buFontTx/>
              <a:buNone/>
            </a:pPr>
            <a:r>
              <a:rPr lang="en-GB" dirty="0" err="1"/>
              <a:t>Cessationism</a:t>
            </a:r>
            <a:r>
              <a:rPr lang="en-GB" dirty="0"/>
              <a:t> is the teaching that </a:t>
            </a:r>
            <a:r>
              <a:rPr lang="en-GB" dirty="0">
                <a:solidFill>
                  <a:srgbClr val="00FF00"/>
                </a:solidFill>
              </a:rPr>
              <a:t>the Bible is a finished book. The Spirit will not have us add or take away from the Bible.</a:t>
            </a:r>
          </a:p>
          <a:p>
            <a:pPr>
              <a:buFontTx/>
              <a:buNone/>
            </a:pPr>
            <a:r>
              <a:rPr lang="en-GB" dirty="0"/>
              <a:t>Hence we reject </a:t>
            </a:r>
            <a:r>
              <a:rPr lang="en-GB" dirty="0">
                <a:solidFill>
                  <a:srgbClr val="00FF00"/>
                </a:solidFill>
              </a:rPr>
              <a:t>all those who claim they have received messages from God which should be added to the Bible (e.g. Mohammed [Islam], Joseph Smith [Mormons])</a:t>
            </a:r>
          </a:p>
          <a:p>
            <a:pPr>
              <a:buFontTx/>
              <a:buNone/>
            </a:pPr>
            <a:r>
              <a:rPr lang="en-GB" dirty="0"/>
              <a:t>This is not to say that </a:t>
            </a:r>
            <a:r>
              <a:rPr lang="en-GB" dirty="0">
                <a:solidFill>
                  <a:srgbClr val="00FF00"/>
                </a:solidFill>
              </a:rPr>
              <a:t>the Spirit cannot speak to people in a personal way. However, that’s something between them and the Spirit, no one else.</a:t>
            </a:r>
          </a:p>
          <a:p>
            <a:pPr>
              <a:buFontTx/>
              <a:buNone/>
            </a:pPr>
            <a:endParaRPr lang="en-GB" dirty="0">
              <a:solidFill>
                <a:srgbClr val="00FF00"/>
              </a:solidFill>
            </a:endParaRPr>
          </a:p>
        </p:txBody>
      </p:sp>
    </p:spTree>
    <p:extLst>
      <p:ext uri="{BB962C8B-B14F-4D97-AF65-F5344CB8AC3E}">
        <p14:creationId xmlns:p14="http://schemas.microsoft.com/office/powerpoint/2010/main" val="4707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5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5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5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5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Miracles – </a:t>
            </a:r>
            <a:r>
              <a:rPr lang="en-CA" sz="2800" dirty="0"/>
              <a:t>Christian Broadcasting Network</a:t>
            </a:r>
          </a:p>
        </p:txBody>
      </p:sp>
      <p:pic>
        <p:nvPicPr>
          <p:cNvPr id="3" name="Miracle Healings CBN Repo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980728"/>
            <a:ext cx="6912768" cy="5184576"/>
          </a:xfrm>
          <a:prstGeom prst="rect">
            <a:avLst/>
          </a:prstGeom>
          <a:ln w="76200">
            <a:solidFill>
              <a:schemeClr val="tx1">
                <a:lumMod val="65000"/>
              </a:schemeClr>
            </a:solidFill>
          </a:ln>
        </p:spPr>
      </p:pic>
    </p:spTree>
    <p:extLst>
      <p:ext uri="{BB962C8B-B14F-4D97-AF65-F5344CB8AC3E}">
        <p14:creationId xmlns:p14="http://schemas.microsoft.com/office/powerpoint/2010/main" val="2121315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878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47:5</a:t>
            </a:r>
          </a:p>
        </p:txBody>
      </p:sp>
      <p:sp>
        <p:nvSpPr>
          <p:cNvPr id="3" name="Content Placeholder 2"/>
          <p:cNvSpPr>
            <a:spLocks noGrp="1"/>
          </p:cNvSpPr>
          <p:nvPr>
            <p:ph idx="1"/>
          </p:nvPr>
        </p:nvSpPr>
        <p:spPr>
          <a:xfrm>
            <a:off x="1403648" y="1219200"/>
            <a:ext cx="7740352" cy="5638800"/>
          </a:xfrm>
        </p:spPr>
        <p:txBody>
          <a:bodyPr/>
          <a:lstStyle/>
          <a:p>
            <a:pPr marL="0" indent="0">
              <a:buNone/>
            </a:pPr>
            <a:r>
              <a:rPr lang="en-US" dirty="0" err="1">
                <a:solidFill>
                  <a:schemeClr val="tx1"/>
                </a:solidFill>
                <a:latin typeface="+mn-lt"/>
                <a:ea typeface="+mn-ea"/>
                <a:cs typeface="+mn-cs"/>
              </a:rPr>
              <a:t>Counsellor</a:t>
            </a:r>
            <a:r>
              <a:rPr lang="en-US" dirty="0">
                <a:solidFill>
                  <a:schemeClr val="tx1"/>
                </a:solidFill>
                <a:latin typeface="+mn-lt"/>
                <a:ea typeface="+mn-ea"/>
                <a:cs typeface="+mn-cs"/>
              </a:rPr>
              <a:t>, O Holy Spirit,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you who were from heaven sent,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may you with our </a:t>
            </a:r>
            <a:r>
              <a:rPr lang="en-US" dirty="0" err="1">
                <a:solidFill>
                  <a:schemeClr val="tx1"/>
                </a:solidFill>
                <a:latin typeface="+mn-lt"/>
                <a:ea typeface="+mn-ea"/>
                <a:cs typeface="+mn-cs"/>
              </a:rPr>
              <a:t>Saviour’s</a:t>
            </a:r>
            <a:r>
              <a:rPr lang="en-US" dirty="0">
                <a:solidFill>
                  <a:schemeClr val="tx1"/>
                </a:solidFill>
                <a:latin typeface="+mn-lt"/>
                <a:ea typeface="+mn-ea"/>
                <a:cs typeface="+mn-cs"/>
              </a:rPr>
              <a:t> merit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fill the earth’s remotest end.</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O revive, refresh, and nourish</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all that here may fade and fail!</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Let your healing wind prevail,</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causing love and zeal to flourish.</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To new life let us be raised.</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Holy Spirit, you be praised!</a:t>
            </a:r>
            <a:endParaRPr lang="en-CA" dirty="0">
              <a:solidFill>
                <a:schemeClr val="tx1"/>
              </a:solidFill>
              <a:latin typeface="+mn-lt"/>
              <a:ea typeface="+mn-ea"/>
              <a:cs typeface="+mn-cs"/>
            </a:endParaRPr>
          </a:p>
          <a:p>
            <a:pPr marL="0" indent="0">
              <a:buNone/>
            </a:pPr>
            <a:endParaRPr lang="en-CA" dirty="0"/>
          </a:p>
        </p:txBody>
      </p:sp>
    </p:spTree>
    <p:extLst>
      <p:ext uri="{BB962C8B-B14F-4D97-AF65-F5344CB8AC3E}">
        <p14:creationId xmlns:p14="http://schemas.microsoft.com/office/powerpoint/2010/main" val="204043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dirty="0">
                <a:solidFill>
                  <a:srgbClr val="FF0000"/>
                </a:solidFill>
              </a:rPr>
              <a:t>!!!</a:t>
            </a:r>
            <a:r>
              <a:rPr lang="en-GB" dirty="0">
                <a:solidFill>
                  <a:srgbClr val="FFFF00"/>
                </a:solidFill>
              </a:rPr>
              <a:t> The Work of the Spirit </a:t>
            </a:r>
            <a:r>
              <a:rPr lang="en-GB" dirty="0">
                <a:solidFill>
                  <a:srgbClr val="FF0000"/>
                </a:solidFill>
              </a:rPr>
              <a:t>!!!</a:t>
            </a:r>
          </a:p>
        </p:txBody>
      </p:sp>
      <p:sp>
        <p:nvSpPr>
          <p:cNvPr id="7171" name="Rectangle 3"/>
          <p:cNvSpPr>
            <a:spLocks noGrp="1" noChangeArrowheads="1"/>
          </p:cNvSpPr>
          <p:nvPr>
            <p:ph idx="1"/>
          </p:nvPr>
        </p:nvSpPr>
        <p:spPr>
          <a:xfrm>
            <a:off x="0" y="1219200"/>
            <a:ext cx="7620000" cy="5638800"/>
          </a:xfrm>
        </p:spPr>
        <p:txBody>
          <a:bodyPr/>
          <a:lstStyle/>
          <a:p>
            <a:pPr>
              <a:buFontTx/>
              <a:buNone/>
            </a:pPr>
            <a:r>
              <a:rPr lang="en-GB" dirty="0"/>
              <a:t>The Spirit has three duties:</a:t>
            </a:r>
          </a:p>
          <a:p>
            <a:pPr>
              <a:buFontTx/>
              <a:buNone/>
            </a:pPr>
            <a:r>
              <a:rPr lang="en-GB" dirty="0"/>
              <a:t>	1. He gives life and existence to all things</a:t>
            </a:r>
          </a:p>
          <a:p>
            <a:pPr lvl="1">
              <a:buFontTx/>
              <a:buNone/>
            </a:pPr>
            <a:r>
              <a:rPr lang="en-GB" dirty="0">
                <a:solidFill>
                  <a:srgbClr val="FFC000"/>
                </a:solidFill>
              </a:rPr>
              <a:t>Psalm 104:30: “When you send your Spirit, they are created”</a:t>
            </a:r>
          </a:p>
          <a:p>
            <a:pPr>
              <a:buFontTx/>
              <a:buNone/>
            </a:pPr>
            <a:r>
              <a:rPr lang="en-GB" dirty="0"/>
              <a:t>	2. He communicates the truths of God and existence</a:t>
            </a:r>
          </a:p>
          <a:p>
            <a:pPr lvl="1">
              <a:buFontTx/>
              <a:buNone/>
            </a:pPr>
            <a:r>
              <a:rPr lang="en-GB" dirty="0">
                <a:solidFill>
                  <a:srgbClr val="FFC000"/>
                </a:solidFill>
              </a:rPr>
              <a:t>2 Peter 1:21: “Men spoke from God as they were carried along by the Holy Spirit”</a:t>
            </a:r>
          </a:p>
          <a:p>
            <a:pPr>
              <a:buFontTx/>
              <a:buNone/>
            </a:pPr>
            <a:r>
              <a:rPr lang="en-GB" dirty="0"/>
              <a:t>	3. He makes men serve God, granting faith and good works</a:t>
            </a:r>
          </a:p>
          <a:p>
            <a:pPr lvl="1">
              <a:buFontTx/>
              <a:buNone/>
            </a:pPr>
            <a:r>
              <a:rPr lang="en-GB" dirty="0">
                <a:solidFill>
                  <a:srgbClr val="FFC000"/>
                </a:solidFill>
              </a:rPr>
              <a:t>1 Corinthians 12:3: “No one can say ‘Jesus is Lord’ except by the Holy Spirit</a:t>
            </a:r>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1371600"/>
            <a:ext cx="1676400" cy="1676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721100"/>
            <a:ext cx="1676400" cy="904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5029200"/>
            <a:ext cx="1103313" cy="16541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5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8CB1386">
            <a:hlinkClick r:id="" action="ppaction://media"/>
            <a:extLst>
              <a:ext uri="{FF2B5EF4-FFF2-40B4-BE49-F238E27FC236}">
                <a16:creationId xmlns:a16="http://schemas.microsoft.com/office/drawing/2014/main" id="{F5A71052-EEF8-4125-899D-2890CCB1A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3620" y="1259839"/>
            <a:ext cx="609600" cy="609600"/>
          </a:xfrm>
          <a:prstGeom prst="rect">
            <a:avLst/>
          </a:prstGeom>
        </p:spPr>
      </p:pic>
      <p:sp>
        <p:nvSpPr>
          <p:cNvPr id="8194" name="Rectangle 2"/>
          <p:cNvSpPr>
            <a:spLocks noGrp="1" noChangeArrowheads="1"/>
          </p:cNvSpPr>
          <p:nvPr>
            <p:ph type="title"/>
          </p:nvPr>
        </p:nvSpPr>
        <p:spPr/>
        <p:txBody>
          <a:bodyPr/>
          <a:lstStyle/>
          <a:p>
            <a:r>
              <a:rPr lang="en-GB"/>
              <a:t>Pentecost</a:t>
            </a:r>
          </a:p>
        </p:txBody>
      </p:sp>
      <p:pic>
        <p:nvPicPr>
          <p:cNvPr id="8195" name="Picture 8" descr="G:\Backup - juni 2009\Catechism\Pictures\Vragi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600200"/>
            <a:ext cx="5168900" cy="42989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4"/>
          <p:cNvSpPr>
            <a:spLocks noChangeArrowheads="1"/>
          </p:cNvSpPr>
          <p:nvPr/>
        </p:nvSpPr>
        <p:spPr bwMode="auto">
          <a:xfrm>
            <a:off x="251520" y="141958"/>
            <a:ext cx="3124200" cy="2207240"/>
          </a:xfrm>
          <a:prstGeom prst="wedgeEllipseCallout">
            <a:avLst>
              <a:gd name="adj1" fmla="val -8111"/>
              <a:gd name="adj2" fmla="val 17876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dirty="0">
                <a:latin typeface="Comic Sans MS" pitchFamily="66" charset="0"/>
              </a:rPr>
              <a:t>What does it mean that the Spirit came at Pentecost?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70"/>
                                  </p:iterate>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t>Pentecost</a:t>
            </a:r>
          </a:p>
        </p:txBody>
      </p:sp>
      <p:sp>
        <p:nvSpPr>
          <p:cNvPr id="9219" name="Rectangle 3"/>
          <p:cNvSpPr>
            <a:spLocks noGrp="1" noChangeArrowheads="1"/>
          </p:cNvSpPr>
          <p:nvPr>
            <p:ph idx="1"/>
          </p:nvPr>
        </p:nvSpPr>
        <p:spPr>
          <a:xfrm>
            <a:off x="0" y="1219200"/>
            <a:ext cx="7620000" cy="5638800"/>
          </a:xfrm>
        </p:spPr>
        <p:txBody>
          <a:bodyPr/>
          <a:lstStyle/>
          <a:p>
            <a:pPr>
              <a:buFontTx/>
              <a:buNone/>
            </a:pPr>
            <a:r>
              <a:rPr lang="en-GB"/>
              <a:t>The Spirit has three duties:</a:t>
            </a:r>
          </a:p>
          <a:p>
            <a:pPr>
              <a:buFontTx/>
              <a:buNone/>
            </a:pPr>
            <a:r>
              <a:rPr lang="en-GB"/>
              <a:t>	1. He gives life and existence to all things</a:t>
            </a:r>
          </a:p>
          <a:p>
            <a:pPr lvl="1">
              <a:buFontTx/>
              <a:buNone/>
            </a:pPr>
            <a:r>
              <a:rPr lang="en-GB">
                <a:solidFill>
                  <a:schemeClr val="bg1"/>
                </a:solidFill>
              </a:rPr>
              <a:t>Psalm 104:30: “When you send your Spirit, they are created”</a:t>
            </a:r>
          </a:p>
          <a:p>
            <a:pPr>
              <a:buFontTx/>
              <a:buNone/>
            </a:pPr>
            <a:r>
              <a:rPr lang="en-GB"/>
              <a:t>	2. He communicates the truths of God and existence</a:t>
            </a:r>
          </a:p>
          <a:p>
            <a:pPr lvl="1">
              <a:buFontTx/>
              <a:buNone/>
            </a:pPr>
            <a:r>
              <a:rPr lang="en-GB">
                <a:solidFill>
                  <a:schemeClr val="bg1"/>
                </a:solidFill>
              </a:rPr>
              <a:t>2 Peter 1:21: “Men spoke from God as they were carried along by the Holy Spirit”</a:t>
            </a:r>
            <a:endParaRPr lang="en-GB"/>
          </a:p>
          <a:p>
            <a:pPr>
              <a:buFontTx/>
              <a:buNone/>
            </a:pPr>
            <a:r>
              <a:rPr lang="en-GB"/>
              <a:t>	3. He makes men serve God, granting faith and good works</a:t>
            </a:r>
          </a:p>
          <a:p>
            <a:pPr lvl="1">
              <a:buFontTx/>
              <a:buNone/>
            </a:pPr>
            <a:r>
              <a:rPr lang="en-GB">
                <a:solidFill>
                  <a:schemeClr val="bg1"/>
                </a:solidFill>
              </a:rPr>
              <a:t>1 Corinthians 12:3: “No one can say ‘Jesus is Lord’ except by the Holy Spirit</a:t>
            </a:r>
          </a:p>
        </p:txBody>
      </p:sp>
      <p:sp>
        <p:nvSpPr>
          <p:cNvPr id="898052" name="Text Box 4"/>
          <p:cNvSpPr txBox="1">
            <a:spLocks noChangeArrowheads="1"/>
          </p:cNvSpPr>
          <p:nvPr/>
        </p:nvSpPr>
        <p:spPr bwMode="auto">
          <a:xfrm>
            <a:off x="990600" y="2286000"/>
            <a:ext cx="7935913" cy="4572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r>
              <a:rPr lang="en-GB">
                <a:solidFill>
                  <a:srgbClr val="FF6600"/>
                </a:solidFill>
                <a:latin typeface="Comic Sans MS" pitchFamily="66" charset="0"/>
              </a:rPr>
              <a:t>The Spirit has done this since creation for all creation</a:t>
            </a:r>
            <a:endParaRPr lang="en-GB">
              <a:solidFill>
                <a:srgbClr val="FF6600"/>
              </a:solidFill>
            </a:endParaRPr>
          </a:p>
        </p:txBody>
      </p:sp>
      <p:sp>
        <p:nvSpPr>
          <p:cNvPr id="898053" name="Text Box 5"/>
          <p:cNvSpPr txBox="1">
            <a:spLocks noChangeArrowheads="1"/>
          </p:cNvSpPr>
          <p:nvPr/>
        </p:nvSpPr>
        <p:spPr bwMode="auto">
          <a:xfrm>
            <a:off x="990600" y="5863064"/>
            <a:ext cx="784860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pPr algn="l"/>
            <a:r>
              <a:rPr lang="en-GB" dirty="0">
                <a:solidFill>
                  <a:srgbClr val="FF6600"/>
                </a:solidFill>
                <a:latin typeface="Comic Sans MS" pitchFamily="66" charset="0"/>
              </a:rPr>
              <a:t>The Spirit has done this since the Plunge into Sin for all God’s children</a:t>
            </a:r>
            <a:endParaRPr lang="en-GB" dirty="0">
              <a:solidFill>
                <a:srgbClr val="FF6600"/>
              </a:solidFill>
            </a:endParaRPr>
          </a:p>
        </p:txBody>
      </p:sp>
      <p:sp>
        <p:nvSpPr>
          <p:cNvPr id="898054" name="Text Box 6"/>
          <p:cNvSpPr txBox="1">
            <a:spLocks noChangeArrowheads="1"/>
          </p:cNvSpPr>
          <p:nvPr/>
        </p:nvSpPr>
        <p:spPr bwMode="auto">
          <a:xfrm>
            <a:off x="990600" y="3962400"/>
            <a:ext cx="7848600" cy="8223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pPr algn="l"/>
            <a:r>
              <a:rPr lang="en-GB">
                <a:solidFill>
                  <a:srgbClr val="FF6600"/>
                </a:solidFill>
                <a:latin typeface="Comic Sans MS" pitchFamily="66" charset="0"/>
              </a:rPr>
              <a:t>In the OT the Spirit did this through some believers</a:t>
            </a:r>
          </a:p>
          <a:p>
            <a:pPr algn="l"/>
            <a:r>
              <a:rPr lang="en-GB">
                <a:solidFill>
                  <a:srgbClr val="FF6600"/>
                </a:solidFill>
                <a:latin typeface="Comic Sans MS" pitchFamily="66" charset="0"/>
              </a:rPr>
              <a:t>In the NT the Spirit does this through all believers</a:t>
            </a:r>
            <a:endParaRPr lang="en-GB">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80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80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8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2" grpId="0" autoUpdateAnimBg="0"/>
      <p:bldP spid="898053" grpId="0" autoUpdateAnimBg="0"/>
      <p:bldP spid="89805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5BE3F49">
            <a:hlinkClick r:id="" action="ppaction://media"/>
            <a:extLst>
              <a:ext uri="{FF2B5EF4-FFF2-40B4-BE49-F238E27FC236}">
                <a16:creationId xmlns:a16="http://schemas.microsoft.com/office/drawing/2014/main" id="{1261C04A-F03F-4F74-85E4-C864446190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7704" y="4384342"/>
            <a:ext cx="609600" cy="609600"/>
          </a:xfrm>
          <a:prstGeom prst="rect">
            <a:avLst/>
          </a:prstGeom>
        </p:spPr>
      </p:pic>
      <p:pic>
        <p:nvPicPr>
          <p:cNvPr id="2" name="A8CB1386">
            <a:hlinkClick r:id="" action="ppaction://media"/>
            <a:extLst>
              <a:ext uri="{FF2B5EF4-FFF2-40B4-BE49-F238E27FC236}">
                <a16:creationId xmlns:a16="http://schemas.microsoft.com/office/drawing/2014/main" id="{F5A71052-EEF8-4125-899D-2890CCB1AFF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13620" y="1259839"/>
            <a:ext cx="609600" cy="609600"/>
          </a:xfrm>
          <a:prstGeom prst="rect">
            <a:avLst/>
          </a:prstGeom>
        </p:spPr>
      </p:pic>
      <p:sp>
        <p:nvSpPr>
          <p:cNvPr id="8194" name="Rectangle 2"/>
          <p:cNvSpPr>
            <a:spLocks noGrp="1" noChangeArrowheads="1"/>
          </p:cNvSpPr>
          <p:nvPr>
            <p:ph type="title"/>
          </p:nvPr>
        </p:nvSpPr>
        <p:spPr/>
        <p:txBody>
          <a:bodyPr/>
          <a:lstStyle/>
          <a:p>
            <a:r>
              <a:rPr lang="en-GB"/>
              <a:t>Pentecost</a:t>
            </a:r>
          </a:p>
        </p:txBody>
      </p:sp>
      <p:pic>
        <p:nvPicPr>
          <p:cNvPr id="8195" name="Picture 8"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nvSpPr>
        <p:spPr bwMode="auto">
          <a:xfrm>
            <a:off x="251520" y="141958"/>
            <a:ext cx="3124200" cy="2207240"/>
          </a:xfrm>
          <a:prstGeom prst="wedgeEllipseCallout">
            <a:avLst>
              <a:gd name="adj1" fmla="val -8111"/>
              <a:gd name="adj2" fmla="val 17876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dirty="0">
                <a:latin typeface="Comic Sans MS" pitchFamily="66" charset="0"/>
              </a:rPr>
              <a:t>What does it mean that the Spirit came at Pentecost?</a:t>
            </a:r>
            <a:endParaRPr lang="en-US" sz="4000" dirty="0"/>
          </a:p>
        </p:txBody>
      </p:sp>
      <p:pic>
        <p:nvPicPr>
          <p:cNvPr id="7" name="Picture 6" descr="G:\Backup - juni 2009\Catechism\Pictures\Roepie.JPG">
            <a:extLst>
              <a:ext uri="{FF2B5EF4-FFF2-40B4-BE49-F238E27FC236}">
                <a16:creationId xmlns:a16="http://schemas.microsoft.com/office/drawing/2014/main" id="{E7A6114B-C21A-42D7-884B-7DF1B649C4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0625" y="4419600"/>
            <a:ext cx="1460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7">
            <a:extLst>
              <a:ext uri="{FF2B5EF4-FFF2-40B4-BE49-F238E27FC236}">
                <a16:creationId xmlns:a16="http://schemas.microsoft.com/office/drawing/2014/main" id="{A7B1F662-F7D1-4247-9D82-0944DF1C060F}"/>
              </a:ext>
            </a:extLst>
          </p:cNvPr>
          <p:cNvSpPr>
            <a:spLocks noChangeArrowheads="1"/>
          </p:cNvSpPr>
          <p:nvPr/>
        </p:nvSpPr>
        <p:spPr bwMode="auto">
          <a:xfrm>
            <a:off x="2627784" y="1348155"/>
            <a:ext cx="6373341" cy="2726591"/>
          </a:xfrm>
          <a:prstGeom prst="wedgeEllipseCallout">
            <a:avLst>
              <a:gd name="adj1" fmla="val 28017"/>
              <a:gd name="adj2" fmla="val 112336"/>
            </a:avLst>
          </a:prstGeom>
          <a:solidFill>
            <a:schemeClr val="bg1"/>
          </a:solidFill>
          <a:ln w="57150">
            <a:solidFill>
              <a:schemeClr val="tx1"/>
            </a:solidFill>
            <a:miter lim="800000"/>
            <a:headEnd/>
            <a:tailEnd/>
          </a:ln>
          <a:effectLst/>
        </p:spPr>
        <p:txBody>
          <a:bodyPr wrap="square" anchor="ctr">
            <a:spAutoFit/>
          </a:bodyPr>
          <a:lstStyle/>
          <a:p>
            <a:r>
              <a:rPr lang="en-US" dirty="0">
                <a:solidFill>
                  <a:schemeClr val="tx1"/>
                </a:solidFill>
                <a:latin typeface="Comic Sans MS" pitchFamily="66" charset="0"/>
              </a:rPr>
              <a:t>The Spirit was poured out on all members of the Church </a:t>
            </a:r>
            <a:r>
              <a:rPr lang="en-US" dirty="0">
                <a:solidFill>
                  <a:srgbClr val="00FF00"/>
                </a:solidFill>
                <a:latin typeface="Comic Sans MS" pitchFamily="66" charset="0"/>
              </a:rPr>
              <a:t>that everyone might have understanding &amp; boldness to tell of God’s wonderful deeds</a:t>
            </a:r>
            <a:endParaRPr lang="en-US" sz="4000" dirty="0">
              <a:solidFill>
                <a:srgbClr val="00FF00"/>
              </a:solidFill>
            </a:endParaRPr>
          </a:p>
        </p:txBody>
      </p:sp>
    </p:spTree>
    <p:extLst>
      <p:ext uri="{BB962C8B-B14F-4D97-AF65-F5344CB8AC3E}">
        <p14:creationId xmlns:p14="http://schemas.microsoft.com/office/powerpoint/2010/main" val="36129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70"/>
                                  </p:iterate>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373"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90"/>
                                  </p:iterate>
                                  <p:childTnLst>
                                    <p:set>
                                      <p:cBhvr>
                                        <p:cTn id="12" dur="1" fill="hold">
                                          <p:stCondLst>
                                            <p:cond delay="0"/>
                                          </p:stCondLst>
                                        </p:cTn>
                                        <p:tgtEl>
                                          <p:spTgt spid="8"/>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0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Sin against the Holy Spirit</a:t>
            </a:r>
          </a:p>
        </p:txBody>
      </p:sp>
      <p:sp>
        <p:nvSpPr>
          <p:cNvPr id="11267" name="Rectangle 3"/>
          <p:cNvSpPr>
            <a:spLocks noGrp="1" noChangeArrowheads="1"/>
          </p:cNvSpPr>
          <p:nvPr>
            <p:ph idx="1"/>
          </p:nvPr>
        </p:nvSpPr>
        <p:spPr/>
        <p:txBody>
          <a:bodyPr/>
          <a:lstStyle/>
          <a:p>
            <a:pPr>
              <a:buFontTx/>
              <a:buNone/>
            </a:pPr>
            <a:r>
              <a:rPr lang="en-GB" dirty="0"/>
              <a:t>Sin against the Holy Spirit is </a:t>
            </a:r>
            <a:r>
              <a:rPr lang="en-GB" dirty="0">
                <a:solidFill>
                  <a:srgbClr val="00FF00"/>
                </a:solidFill>
              </a:rPr>
              <a:t>never forgiven.</a:t>
            </a:r>
          </a:p>
          <a:p>
            <a:pPr>
              <a:buFontTx/>
              <a:buNone/>
            </a:pPr>
            <a:endParaRPr lang="en-GB" dirty="0">
              <a:solidFill>
                <a:srgbClr val="00FF00"/>
              </a:solidFill>
            </a:endParaRPr>
          </a:p>
          <a:p>
            <a:pPr>
              <a:buFontTx/>
              <a:buNone/>
            </a:pPr>
            <a:r>
              <a:rPr lang="en-GB" dirty="0"/>
              <a:t>This sin relates to the </a:t>
            </a:r>
            <a:r>
              <a:rPr lang="en-GB" dirty="0">
                <a:solidFill>
                  <a:srgbClr val="00FF00"/>
                </a:solidFill>
              </a:rPr>
              <a:t>second and third </a:t>
            </a:r>
            <a:r>
              <a:rPr lang="en-GB" dirty="0"/>
              <a:t>works of the Spirit. The sin against the Spirit is:</a:t>
            </a:r>
          </a:p>
          <a:p>
            <a:pPr>
              <a:buFontTx/>
              <a:buNone/>
            </a:pPr>
            <a:r>
              <a:rPr lang="en-GB" dirty="0">
                <a:solidFill>
                  <a:srgbClr val="00FF00"/>
                </a:solidFill>
              </a:rPr>
              <a:t>	- refusing to accept and believe the testimony of Scripture</a:t>
            </a:r>
          </a:p>
          <a:p>
            <a:pPr>
              <a:buFontTx/>
              <a:buNone/>
            </a:pPr>
            <a:r>
              <a:rPr lang="en-GB" dirty="0">
                <a:solidFill>
                  <a:srgbClr val="00FF00"/>
                </a:solidFill>
              </a:rPr>
              <a:t>	- not following in the path of the Spirit but purposely sinning</a:t>
            </a:r>
          </a:p>
          <a:p>
            <a:pPr>
              <a:buFontTx/>
              <a:buNone/>
            </a:pPr>
            <a:r>
              <a:rPr lang="en-GB" dirty="0"/>
              <a:t>Sinning against the Spirit is </a:t>
            </a:r>
            <a:r>
              <a:rPr lang="en-GB" dirty="0">
                <a:solidFill>
                  <a:srgbClr val="00FF00"/>
                </a:solidFill>
              </a:rPr>
              <a:t>shaking</a:t>
            </a:r>
            <a:br>
              <a:rPr lang="en-GB" dirty="0">
                <a:solidFill>
                  <a:srgbClr val="00FF00"/>
                </a:solidFill>
              </a:rPr>
            </a:br>
            <a:r>
              <a:rPr lang="en-GB" dirty="0">
                <a:solidFill>
                  <a:srgbClr val="00FF00"/>
                </a:solidFill>
              </a:rPr>
              <a:t>your fist at God.</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916488"/>
            <a:ext cx="2057400" cy="19415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p:txBody>
          <a:bodyPr/>
          <a:lstStyle/>
          <a:p>
            <a:r>
              <a:rPr lang="en-GB"/>
              <a:t>The Holy Spirit in action</a:t>
            </a:r>
          </a:p>
        </p:txBody>
      </p:sp>
      <p:sp>
        <p:nvSpPr>
          <p:cNvPr id="908291" name="Rectangle 3"/>
          <p:cNvSpPr>
            <a:spLocks noGrp="1" noChangeArrowheads="1"/>
          </p:cNvSpPr>
          <p:nvPr>
            <p:ph idx="1"/>
          </p:nvPr>
        </p:nvSpPr>
        <p:spPr/>
        <p:txBody>
          <a:bodyPr/>
          <a:lstStyle/>
          <a:p>
            <a:pPr>
              <a:buFontTx/>
              <a:buNone/>
            </a:pPr>
            <a:r>
              <a:rPr lang="en-GB" dirty="0"/>
              <a:t>When it comes to the Trinity, most controversies tend to be about the Holy Spirit, especially what He does.</a:t>
            </a:r>
          </a:p>
          <a:p>
            <a:pPr>
              <a:buFontTx/>
              <a:buNone/>
            </a:pPr>
            <a:r>
              <a:rPr lang="en-GB" dirty="0"/>
              <a:t>Following are some of those questions:</a:t>
            </a:r>
          </a:p>
          <a:p>
            <a:pPr>
              <a:buFontTx/>
              <a:buNone/>
            </a:pPr>
            <a:r>
              <a:rPr lang="en-GB" dirty="0"/>
              <a:t>	1. Does the Spirit still speak to people directly? </a:t>
            </a:r>
          </a:p>
          <a:p>
            <a:pPr>
              <a:buFontTx/>
              <a:buNone/>
            </a:pPr>
            <a:r>
              <a:rPr lang="en-GB" dirty="0"/>
              <a:t>	2. Do gifts of the Spirit (e.g. faith healing, speaking in tongues) still exist today?</a:t>
            </a:r>
          </a:p>
          <a:p>
            <a:pPr>
              <a:buFontTx/>
              <a:buNone/>
            </a:pPr>
            <a:r>
              <a:rPr lang="en-GB" dirty="0"/>
              <a:t>	</a:t>
            </a:r>
          </a:p>
        </p:txBody>
      </p:sp>
    </p:spTree>
    <p:extLst>
      <p:ext uri="{BB962C8B-B14F-4D97-AF65-F5344CB8AC3E}">
        <p14:creationId xmlns:p14="http://schemas.microsoft.com/office/powerpoint/2010/main" val="1580248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p:txBody>
          <a:bodyPr/>
          <a:lstStyle/>
          <a:p>
            <a:r>
              <a:rPr lang="en-GB"/>
              <a:t>Gifts of the Spirit</a:t>
            </a:r>
          </a:p>
        </p:txBody>
      </p:sp>
      <p:sp>
        <p:nvSpPr>
          <p:cNvPr id="901123" name="Rectangle 3"/>
          <p:cNvSpPr>
            <a:spLocks noGrp="1" noChangeArrowheads="1"/>
          </p:cNvSpPr>
          <p:nvPr>
            <p:ph idx="1"/>
          </p:nvPr>
        </p:nvSpPr>
        <p:spPr/>
        <p:txBody>
          <a:bodyPr/>
          <a:lstStyle/>
          <a:p>
            <a:pPr>
              <a:buFontTx/>
              <a:buNone/>
            </a:pPr>
            <a:r>
              <a:rPr lang="en-GB" dirty="0"/>
              <a:t>The early church </a:t>
            </a:r>
            <a:r>
              <a:rPr lang="en-GB" dirty="0">
                <a:solidFill>
                  <a:srgbClr val="00FF00"/>
                </a:solidFill>
              </a:rPr>
              <a:t>experienced many special gifts of the Spirit, as they did not have the Bible.</a:t>
            </a:r>
          </a:p>
          <a:p>
            <a:pPr>
              <a:buFontTx/>
              <a:buNone/>
            </a:pPr>
            <a:r>
              <a:rPr lang="en-GB" dirty="0"/>
              <a:t>They are not </a:t>
            </a:r>
            <a:r>
              <a:rPr lang="en-GB" dirty="0">
                <a:solidFill>
                  <a:srgbClr val="00FF00"/>
                </a:solidFill>
              </a:rPr>
              <a:t>all as prevalent today, though in the mission field (even Reformed mission fields) miracles do still occur. </a:t>
            </a:r>
            <a:endParaRPr lang="en-GB" dirty="0"/>
          </a:p>
          <a:p>
            <a:pPr>
              <a:buFontTx/>
              <a:buNone/>
            </a:pPr>
            <a:endParaRPr lang="en-GB" dirty="0"/>
          </a:p>
        </p:txBody>
      </p:sp>
      <p:pic>
        <p:nvPicPr>
          <p:cNvPr id="1026" name="Picture 2" descr="Image result for gifts of the holy 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1" y="3789040"/>
            <a:ext cx="900381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36692"/>
      </p:ext>
    </p:extLst>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11641</TotalTime>
  <Words>1096</Words>
  <Application>Microsoft Office PowerPoint</Application>
  <PresentationFormat>On-screen Show (4:3)</PresentationFormat>
  <Paragraphs>107</Paragraphs>
  <Slides>16</Slides>
  <Notes>16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Comic Sans MS</vt:lpstr>
      <vt:lpstr>Times New Roman</vt:lpstr>
      <vt:lpstr>1_Office Theme</vt:lpstr>
      <vt:lpstr>Catechism Essentials of Faith </vt:lpstr>
      <vt:lpstr>Hymn 47:5</vt:lpstr>
      <vt:lpstr>!!! The Work of the Spirit !!!</vt:lpstr>
      <vt:lpstr>Pentecost</vt:lpstr>
      <vt:lpstr>Pentecost</vt:lpstr>
      <vt:lpstr>Pentecost</vt:lpstr>
      <vt:lpstr>Sin against the Holy Spirit</vt:lpstr>
      <vt:lpstr>The Holy Spirit in action</vt:lpstr>
      <vt:lpstr>Gifts of the Spirit</vt:lpstr>
      <vt:lpstr>Gifts of the Spirit</vt:lpstr>
      <vt:lpstr>Gifts of the Spirit</vt:lpstr>
      <vt:lpstr>A warning</vt:lpstr>
      <vt:lpstr>Bible Study: James 5:13-20</vt:lpstr>
      <vt:lpstr>Bible Study: James 5:13-20</vt:lpstr>
      <vt:lpstr>Cessationism</vt:lpstr>
      <vt:lpstr>Miracles – Christian Broadcasting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265</cp:revision>
  <cp:lastPrinted>2012-10-30T22:03:43Z</cp:lastPrinted>
  <dcterms:created xsi:type="dcterms:W3CDTF">2008-08-14T09:20:46Z</dcterms:created>
  <dcterms:modified xsi:type="dcterms:W3CDTF">2023-11-14T02:40:24Z</dcterms:modified>
</cp:coreProperties>
</file>