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447" r:id="rId2"/>
    <p:sldId id="449" r:id="rId3"/>
    <p:sldId id="450" r:id="rId4"/>
    <p:sldId id="448" r:id="rId5"/>
    <p:sldId id="429" r:id="rId6"/>
    <p:sldId id="430" r:id="rId7"/>
    <p:sldId id="431" r:id="rId8"/>
    <p:sldId id="432" r:id="rId9"/>
    <p:sldId id="433" r:id="rId10"/>
    <p:sldId id="434" r:id="rId11"/>
    <p:sldId id="435" r:id="rId12"/>
    <p:sldId id="436" r:id="rId13"/>
    <p:sldId id="437" r:id="rId14"/>
    <p:sldId id="441" r:id="rId15"/>
    <p:sldId id="438" r:id="rId16"/>
    <p:sldId id="439" r:id="rId17"/>
    <p:sldId id="440" r:id="rId18"/>
    <p:sldId id="442" r:id="rId19"/>
    <p:sldId id="443" r:id="rId20"/>
    <p:sldId id="444" r:id="rId21"/>
    <p:sldId id="451" r:id="rId22"/>
    <p:sldId id="445" r:id="rId23"/>
    <p:sldId id="446" r:id="rId24"/>
  </p:sldIdLst>
  <p:sldSz cx="9144000" cy="6858000" type="screen4x3"/>
  <p:notesSz cx="6950075" cy="9167813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7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00FF"/>
    <a:srgbClr val="3399FF"/>
    <a:srgbClr val="FF6600"/>
    <a:srgbClr val="FF9900"/>
    <a:srgbClr val="6600CC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6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50" y="-84"/>
      </p:cViewPr>
      <p:guideLst>
        <p:guide orient="horz" pos="2887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537E18C-3FF7-4D37-ACBA-9E007EACF15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026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703263"/>
            <a:ext cx="4595812" cy="3446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60863"/>
            <a:ext cx="5060950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B0F0FD1-F6B0-4F6E-A501-08781A61CE5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119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07DB4-90C6-4806-A0B9-A4530B7CC51D}" type="slidenum">
              <a:rPr lang="en-GB"/>
              <a:pPr/>
              <a:t>1</a:t>
            </a:fld>
            <a:endParaRPr lang="en-GB"/>
          </a:p>
        </p:txBody>
      </p:sp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F0FD1-F6B0-4F6E-A501-08781A61CE52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855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F0FD1-F6B0-4F6E-A501-08781A61CE52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163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F0FD1-F6B0-4F6E-A501-08781A61CE52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042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F0FD1-F6B0-4F6E-A501-08781A61CE52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03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F0FD1-F6B0-4F6E-A501-08781A61CE52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076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F0FD1-F6B0-4F6E-A501-08781A61CE52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743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F0FD1-F6B0-4F6E-A501-08781A61CE52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945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F0FD1-F6B0-4F6E-A501-08781A61CE52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1186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F0FD1-F6B0-4F6E-A501-08781A61CE52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093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F0FD1-F6B0-4F6E-A501-08781A61CE52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185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F0FD1-F6B0-4F6E-A501-08781A61CE5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439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F0FD1-F6B0-4F6E-A501-08781A61CE52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3650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F0FD1-F6B0-4F6E-A501-08781A61CE52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363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F0FD1-F6B0-4F6E-A501-08781A61CE52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7573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F0FD1-F6B0-4F6E-A501-08781A61CE52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781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F0FD1-F6B0-4F6E-A501-08781A61CE5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439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F0FD1-F6B0-4F6E-A501-08781A61CE5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713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F0FD1-F6B0-4F6E-A501-08781A61CE52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724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F0FD1-F6B0-4F6E-A501-08781A61CE5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692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F0FD1-F6B0-4F6E-A501-08781A61CE52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930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F0FD1-F6B0-4F6E-A501-08781A61CE52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6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F0FD1-F6B0-4F6E-A501-08781A61CE52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25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486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8302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696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588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763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6923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7840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74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01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268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7096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7216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447800"/>
          </a:xfrm>
        </p:spPr>
        <p:txBody>
          <a:bodyPr/>
          <a:lstStyle/>
          <a:p>
            <a:r>
              <a:rPr lang="en-GB"/>
              <a:t>Catechism</a:t>
            </a:r>
            <a:br>
              <a:rPr lang="en-GB"/>
            </a:br>
            <a:r>
              <a:rPr lang="en-GB"/>
              <a:t>Essentials of Faith </a:t>
            </a:r>
            <a:br>
              <a:rPr lang="en-GB"/>
            </a:br>
            <a:endParaRPr lang="en-GB"/>
          </a:p>
        </p:txBody>
      </p:sp>
      <p:sp>
        <p:nvSpPr>
          <p:cNvPr id="583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886200"/>
            <a:ext cx="7086600" cy="1752600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Lesson 11</a:t>
            </a:r>
          </a:p>
          <a:p>
            <a:r>
              <a:rPr lang="en-GB" dirty="0"/>
              <a:t>The World of Spirits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Angelic persons we know by name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Gabriel</a:t>
            </a:r>
            <a:r>
              <a:rPr lang="en-GB" dirty="0">
                <a:solidFill>
                  <a:srgbClr val="66FF33"/>
                </a:solidFill>
              </a:rPr>
              <a:t> (Hero of God)</a:t>
            </a:r>
          </a:p>
          <a:p>
            <a:pPr lvl="1">
              <a:buFontTx/>
              <a:buNone/>
            </a:pPr>
            <a:r>
              <a:rPr lang="en-GB" dirty="0">
                <a:solidFill>
                  <a:srgbClr val="66FF33"/>
                </a:solidFill>
              </a:rPr>
              <a:t>- chief of the messenger angels</a:t>
            </a:r>
          </a:p>
          <a:p>
            <a:pPr>
              <a:buFontTx/>
              <a:buNone/>
            </a:pPr>
            <a:r>
              <a:rPr lang="en-GB" dirty="0"/>
              <a:t>Michael</a:t>
            </a:r>
            <a:r>
              <a:rPr lang="en-GB" dirty="0">
                <a:solidFill>
                  <a:srgbClr val="66FF33"/>
                </a:solidFill>
              </a:rPr>
              <a:t> (Who is like God?)</a:t>
            </a:r>
          </a:p>
          <a:p>
            <a:pPr lvl="1">
              <a:buFontTx/>
              <a:buNone/>
            </a:pPr>
            <a:r>
              <a:rPr lang="en-GB" dirty="0">
                <a:solidFill>
                  <a:srgbClr val="66FF33"/>
                </a:solidFill>
              </a:rPr>
              <a:t>- chief of the soldier angels</a:t>
            </a:r>
          </a:p>
          <a:p>
            <a:pPr lvl="1">
              <a:buFontTx/>
              <a:buNone/>
            </a:pPr>
            <a:r>
              <a:rPr lang="en-GB" dirty="0">
                <a:solidFill>
                  <a:srgbClr val="66FF33"/>
                </a:solidFill>
              </a:rPr>
              <a:t>- Prince of God’s people</a:t>
            </a:r>
          </a:p>
          <a:p>
            <a:pPr>
              <a:buFontTx/>
              <a:buNone/>
            </a:pPr>
            <a:r>
              <a:rPr lang="en-GB" dirty="0"/>
              <a:t>The Angel of the LORD</a:t>
            </a:r>
          </a:p>
          <a:p>
            <a:pPr lvl="1">
              <a:buFontTx/>
              <a:buNone/>
            </a:pPr>
            <a:r>
              <a:rPr lang="en-GB" dirty="0">
                <a:solidFill>
                  <a:srgbClr val="66FF33"/>
                </a:solidFill>
              </a:rPr>
              <a:t>- only in Old Testament</a:t>
            </a:r>
          </a:p>
          <a:p>
            <a:pPr lvl="1">
              <a:buFontTx/>
              <a:buNone/>
            </a:pPr>
            <a:r>
              <a:rPr lang="en-GB" dirty="0">
                <a:solidFill>
                  <a:srgbClr val="66FF33"/>
                </a:solidFill>
              </a:rPr>
              <a:t>- sometimes identified with God, sometimes different</a:t>
            </a:r>
          </a:p>
          <a:p>
            <a:pPr lvl="1">
              <a:buFontTx/>
              <a:buNone/>
            </a:pPr>
            <a:r>
              <a:rPr lang="en-GB" dirty="0">
                <a:solidFill>
                  <a:srgbClr val="66FF33"/>
                </a:solidFill>
              </a:rPr>
              <a:t>- many assume He is the Lord Jesus before incarnation</a:t>
            </a:r>
          </a:p>
          <a:p>
            <a:pPr>
              <a:buFontTx/>
              <a:buNone/>
            </a:pPr>
            <a:r>
              <a:rPr lang="en-GB" dirty="0"/>
              <a:t>Satan</a:t>
            </a:r>
            <a:r>
              <a:rPr lang="en-GB" dirty="0">
                <a:solidFill>
                  <a:srgbClr val="66FF33"/>
                </a:solidFill>
              </a:rPr>
              <a:t> (accuser)</a:t>
            </a:r>
          </a:p>
          <a:p>
            <a:pPr lvl="1">
              <a:buFontTx/>
              <a:buNone/>
            </a:pPr>
            <a:r>
              <a:rPr lang="en-GB" dirty="0">
                <a:solidFill>
                  <a:srgbClr val="66FF33"/>
                </a:solidFill>
              </a:rPr>
              <a:t>- chief of the demons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 angel guards the way to Paradise</a:t>
            </a:r>
          </a:p>
        </p:txBody>
      </p:sp>
      <p:pic>
        <p:nvPicPr>
          <p:cNvPr id="5703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41388"/>
            <a:ext cx="8686800" cy="591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Jacob’s ladder</a:t>
            </a:r>
          </a:p>
        </p:txBody>
      </p:sp>
      <p:pic>
        <p:nvPicPr>
          <p:cNvPr id="5713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38200"/>
            <a:ext cx="47244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burning bush</a:t>
            </a:r>
          </a:p>
        </p:txBody>
      </p:sp>
      <p:pic>
        <p:nvPicPr>
          <p:cNvPr id="5724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0"/>
            <a:ext cx="505142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ark of the covenant</a:t>
            </a:r>
          </a:p>
        </p:txBody>
      </p:sp>
      <p:pic>
        <p:nvPicPr>
          <p:cNvPr id="5765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31875"/>
            <a:ext cx="4173538" cy="582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Daniel’s friends in the furnace</a:t>
            </a:r>
          </a:p>
        </p:txBody>
      </p:sp>
      <p:pic>
        <p:nvPicPr>
          <p:cNvPr id="5734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5249863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Peter’s release from prison</a:t>
            </a:r>
          </a:p>
        </p:txBody>
      </p:sp>
      <p:pic>
        <p:nvPicPr>
          <p:cNvPr id="5744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0"/>
            <a:ext cx="4487863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Christ’s return</a:t>
            </a:r>
          </a:p>
        </p:txBody>
      </p:sp>
      <p:pic>
        <p:nvPicPr>
          <p:cNvPr id="5754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Spirits - appearance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>
                <a:solidFill>
                  <a:srgbClr val="66FF33"/>
                </a:solidFill>
              </a:rPr>
              <a:t>Spirits have no body</a:t>
            </a:r>
          </a:p>
          <a:p>
            <a:pPr>
              <a:buFontTx/>
              <a:buNone/>
            </a:pPr>
            <a:r>
              <a:rPr lang="en-GB">
                <a:solidFill>
                  <a:srgbClr val="66FF33"/>
                </a:solidFill>
              </a:rPr>
              <a:t>When they are ‘seen’ they appear as God gives them appearance</a:t>
            </a:r>
            <a:endParaRPr lang="en-GB"/>
          </a:p>
          <a:p>
            <a:pPr>
              <a:buFontTx/>
              <a:buNone/>
            </a:pPr>
            <a:r>
              <a:rPr lang="en-GB"/>
              <a:t>Appearances found in the Bible</a:t>
            </a:r>
          </a:p>
          <a:p>
            <a:pPr lvl="1">
              <a:buFontTx/>
              <a:buNone/>
            </a:pPr>
            <a:r>
              <a:rPr lang="en-GB"/>
              <a:t>- As people</a:t>
            </a:r>
          </a:p>
          <a:p>
            <a:pPr lvl="1">
              <a:buFontTx/>
              <a:buNone/>
            </a:pPr>
            <a:r>
              <a:rPr lang="en-GB"/>
              <a:t>- As people with wings (2, 4, or 6)</a:t>
            </a:r>
          </a:p>
          <a:p>
            <a:pPr lvl="1">
              <a:buFontTx/>
              <a:buNone/>
            </a:pPr>
            <a:r>
              <a:rPr lang="en-GB"/>
              <a:t>- As humans with animal parts (generally face)</a:t>
            </a:r>
          </a:p>
          <a:p>
            <a:pPr lvl="1">
              <a:buFontTx/>
              <a:buNone/>
            </a:pPr>
            <a:r>
              <a:rPr lang="en-GB"/>
              <a:t>- As a burning bush?</a:t>
            </a:r>
          </a:p>
          <a:p>
            <a:pPr lvl="1">
              <a:buFontTx/>
              <a:buNone/>
            </a:pPr>
            <a:r>
              <a:rPr lang="en-GB"/>
              <a:t>- Indescribable (Ezekiel 1)</a:t>
            </a:r>
          </a:p>
          <a:p>
            <a:pPr lvl="1">
              <a:buFontTx/>
              <a:buNone/>
            </a:pPr>
            <a:r>
              <a:rPr lang="en-GB"/>
              <a:t>- As a serpent (devil)</a:t>
            </a:r>
          </a:p>
          <a:p>
            <a:pPr lvl="1">
              <a:buFontTx/>
              <a:buNone/>
            </a:pPr>
            <a:r>
              <a:rPr lang="en-GB"/>
              <a:t>- As a monster (dragon)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Spirits - history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On occasions refered to in Old Testament</a:t>
            </a:r>
          </a:p>
          <a:p>
            <a:r>
              <a:rPr lang="en-GB"/>
              <a:t>Very active when Jesus was on earth</a:t>
            </a:r>
          </a:p>
          <a:p>
            <a:r>
              <a:rPr lang="en-GB"/>
              <a:t>Spirits interacted with our world, often without us knowing and realizing it</a:t>
            </a:r>
          </a:p>
          <a:p>
            <a:pPr lvl="1"/>
            <a:r>
              <a:rPr lang="en-GB"/>
              <a:t>Satan had challenged God over Job’s faith (Job 1-2)</a:t>
            </a:r>
          </a:p>
          <a:p>
            <a:pPr lvl="1"/>
            <a:r>
              <a:rPr lang="en-GB"/>
              <a:t>Satan and Michael fought over the body of Moses (Jude)</a:t>
            </a:r>
          </a:p>
          <a:p>
            <a:pPr lvl="1"/>
            <a:r>
              <a:rPr lang="en-GB"/>
              <a:t>Some devil managed to delay Gabriel in coming to Daniel; Michael had to free Gabriel (Daniel 10)</a:t>
            </a:r>
          </a:p>
          <a:p>
            <a:endParaRPr lang="en-GB"/>
          </a:p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Hy</a:t>
            </a:r>
            <a:r>
              <a:rPr lang="en-CA" dirty="0"/>
              <a:t> 53:</a:t>
            </a:r>
            <a:r>
              <a:rPr lang="en-CA" u="sng" dirty="0"/>
              <a:t>3</a:t>
            </a:r>
            <a:r>
              <a:rPr lang="en-CA" dirty="0"/>
              <a:t>&amp;4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219200"/>
            <a:ext cx="7740352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And though this world, with devils filled,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should threaten to undo us,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we will not fear, for God has willed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his truth to triumph through us.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The prince of darkness grim,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we tremble not for him;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his rage we can endure,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for lo! his doom is sure;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one little word shall fell him.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5089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Spirits today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world of spirits is as real in the present as it was in the past</a:t>
            </a:r>
          </a:p>
          <a:p>
            <a:r>
              <a:rPr lang="en-GB" dirty="0"/>
              <a:t>the activity of evil spirits is curtailed, but not absent</a:t>
            </a:r>
          </a:p>
          <a:p>
            <a:r>
              <a:rPr lang="en-GB" dirty="0"/>
              <a:t>modern witchcraft (Wicca) is in fact a form of spirit-worship</a:t>
            </a:r>
          </a:p>
          <a:p>
            <a:r>
              <a:rPr lang="en-GB" dirty="0"/>
              <a:t>by created order, people are higher in rank than angels</a:t>
            </a:r>
          </a:p>
          <a:p>
            <a:r>
              <a:rPr lang="en-GB" dirty="0"/>
              <a:t>on account of the fall, we have lost our authority</a:t>
            </a:r>
          </a:p>
          <a:p>
            <a:r>
              <a:rPr lang="en-GB" dirty="0"/>
              <a:t>in Christ as perfect man we regain our authority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Spirits today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FEDCB1-1DD6-9E64-C706-465C31446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980728"/>
            <a:ext cx="8110488" cy="566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62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Demon oppression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Demons can only control a person if they are let in</a:t>
            </a:r>
          </a:p>
          <a:p>
            <a:r>
              <a:rPr lang="en-GB" dirty="0"/>
              <a:t>Think of demons as terrorists: very limited in activity, active where they get room</a:t>
            </a:r>
          </a:p>
          <a:p>
            <a:r>
              <a:rPr lang="en-GB" dirty="0"/>
              <a:t>The symptoms for psychological disorders and demon oppression are often similar</a:t>
            </a:r>
          </a:p>
          <a:p>
            <a:pPr lvl="1"/>
            <a:r>
              <a:rPr lang="en-GB" dirty="0"/>
              <a:t>psyche = spirit of man</a:t>
            </a:r>
          </a:p>
          <a:p>
            <a:pPr lvl="1"/>
            <a:r>
              <a:rPr lang="en-GB" dirty="0"/>
              <a:t>our understanding of our own spiritual nature is very limited</a:t>
            </a:r>
          </a:p>
          <a:p>
            <a:pPr lvl="1"/>
            <a:r>
              <a:rPr lang="en-GB" dirty="0"/>
              <a:t>it is simplistic to argue all psychological disorders are proof of demon oppression</a:t>
            </a:r>
          </a:p>
          <a:p>
            <a:pPr lvl="1"/>
            <a:r>
              <a:rPr lang="en-GB" dirty="0"/>
              <a:t>it is simplistic to argue all demon oppression is psychological disorder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uiExpand="1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Demon oppression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Excorcism</a:t>
            </a:r>
            <a:r>
              <a:rPr lang="en-GB" dirty="0"/>
              <a:t> is the act of driving out a demon from a person</a:t>
            </a:r>
          </a:p>
          <a:p>
            <a:r>
              <a:rPr lang="en-GB" dirty="0"/>
              <a:t>In Roman Catholic church: a ministry of the church couched in rituals</a:t>
            </a:r>
          </a:p>
          <a:p>
            <a:r>
              <a:rPr lang="en-GB" dirty="0"/>
              <a:t>In Reformed Churches</a:t>
            </a:r>
          </a:p>
          <a:p>
            <a:pPr lvl="1"/>
            <a:r>
              <a:rPr lang="en-GB" dirty="0"/>
              <a:t>demon oppression is rarely </a:t>
            </a:r>
            <a:br>
              <a:rPr lang="en-GB" dirty="0"/>
            </a:br>
            <a:r>
              <a:rPr lang="en-GB" dirty="0"/>
              <a:t>encountered (the mission field </a:t>
            </a:r>
            <a:br>
              <a:rPr lang="en-GB" dirty="0"/>
            </a:br>
            <a:r>
              <a:rPr lang="en-GB" dirty="0"/>
              <a:t>is the exception)</a:t>
            </a:r>
          </a:p>
          <a:p>
            <a:pPr lvl="1"/>
            <a:r>
              <a:rPr lang="en-GB" dirty="0"/>
              <a:t>liberation is sought through </a:t>
            </a:r>
            <a:br>
              <a:rPr lang="en-GB" dirty="0"/>
            </a:br>
            <a:r>
              <a:rPr lang="en-GB" dirty="0"/>
              <a:t>prayer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581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95600"/>
            <a:ext cx="3886200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Hy</a:t>
            </a:r>
            <a:r>
              <a:rPr lang="en-CA" dirty="0"/>
              <a:t> 53:3&amp;</a:t>
            </a:r>
            <a:r>
              <a:rPr lang="en-CA" u="sng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219200"/>
            <a:ext cx="7740352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That word above all earthly powers –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no thanks to them – </a:t>
            </a:r>
            <a:r>
              <a:rPr lang="en-US" dirty="0" err="1"/>
              <a:t>abideth</a:t>
            </a:r>
            <a:r>
              <a:rPr lang="en-US" dirty="0"/>
              <a:t>;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the Spirit and the gifts are ours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through him who with us </a:t>
            </a:r>
            <a:r>
              <a:rPr lang="en-US" dirty="0" err="1"/>
              <a:t>sideth</a:t>
            </a:r>
            <a:r>
              <a:rPr lang="en-US" dirty="0"/>
              <a:t>.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Let goods and kindred go,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this mortal life also;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the body they may kill,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God’s truth </a:t>
            </a:r>
            <a:r>
              <a:rPr lang="en-US" dirty="0" err="1"/>
              <a:t>abideth</a:t>
            </a:r>
            <a:r>
              <a:rPr lang="en-US" dirty="0"/>
              <a:t> still;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his kingdom is forever.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3544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world of spirits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The teachings of Scripture on the world of spirits is summarized in Belgic Confession Article 12.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We’ll read the article and discuss the questions.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endParaRPr lang="en-GB" dirty="0"/>
          </a:p>
        </p:txBody>
      </p:sp>
      <p:pic>
        <p:nvPicPr>
          <p:cNvPr id="585732" name="Picture 4" descr="C:\Documents and Settings\Karlo Janssen\Mijn documenten\Downloads\Dit Koningskind\kidsmoment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Spirits</a:t>
            </a:r>
          </a:p>
        </p:txBody>
      </p:sp>
      <p:sp>
        <p:nvSpPr>
          <p:cNvPr id="564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 err="1"/>
              <a:t>Nicea</a:t>
            </a:r>
            <a:r>
              <a:rPr lang="en-GB" dirty="0"/>
              <a:t>: We believe in one God, … Creator of all things visible and invisible</a:t>
            </a:r>
          </a:p>
          <a:p>
            <a:pPr>
              <a:buFontTx/>
              <a:buNone/>
            </a:pPr>
            <a:r>
              <a:rPr lang="en-GB" dirty="0"/>
              <a:t>Creation:</a:t>
            </a:r>
          </a:p>
          <a:p>
            <a:pPr lvl="1">
              <a:buFontTx/>
              <a:buNone/>
            </a:pPr>
            <a:r>
              <a:rPr lang="en-GB" dirty="0"/>
              <a:t>- inanimate / non-living things</a:t>
            </a:r>
          </a:p>
          <a:p>
            <a:pPr lvl="1">
              <a:buFontTx/>
              <a:buNone/>
            </a:pPr>
            <a:r>
              <a:rPr lang="en-GB" dirty="0"/>
              <a:t>- plants: after their own kind</a:t>
            </a:r>
          </a:p>
          <a:p>
            <a:pPr lvl="1">
              <a:buFontTx/>
              <a:buNone/>
            </a:pPr>
            <a:r>
              <a:rPr lang="en-GB" dirty="0"/>
              <a:t>- animals: after their own kind</a:t>
            </a:r>
          </a:p>
          <a:p>
            <a:pPr lvl="1">
              <a:buFontTx/>
              <a:buNone/>
            </a:pPr>
            <a:r>
              <a:rPr lang="en-GB" dirty="0"/>
              <a:t>- spirits: serving beings without body</a:t>
            </a:r>
          </a:p>
          <a:p>
            <a:pPr lvl="1">
              <a:buFontTx/>
              <a:buNone/>
            </a:pPr>
            <a:r>
              <a:rPr lang="en-GB" dirty="0"/>
              <a:t>- man: image of God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66FF33"/>
                </a:solidFill>
              </a:rPr>
              <a:t>Spirits are</a:t>
            </a:r>
          </a:p>
          <a:p>
            <a:pPr lvl="1">
              <a:buFontTx/>
              <a:buNone/>
            </a:pPr>
            <a:r>
              <a:rPr lang="en-GB" dirty="0">
                <a:solidFill>
                  <a:srgbClr val="66FF33"/>
                </a:solidFill>
              </a:rPr>
              <a:t>- NOT bodiless (deceased) people</a:t>
            </a:r>
          </a:p>
          <a:p>
            <a:pPr lvl="1">
              <a:buFontTx/>
              <a:buNone/>
            </a:pPr>
            <a:r>
              <a:rPr lang="en-GB" dirty="0">
                <a:solidFill>
                  <a:srgbClr val="66FF33"/>
                </a:solidFill>
              </a:rPr>
              <a:t>- NOT deformed or lower gods</a:t>
            </a:r>
          </a:p>
          <a:p>
            <a:pPr lvl="1">
              <a:buFontTx/>
              <a:buNone/>
            </a:pPr>
            <a:r>
              <a:rPr lang="en-GB" dirty="0">
                <a:solidFill>
                  <a:srgbClr val="66FF33"/>
                </a:solidFill>
              </a:rPr>
              <a:t>- BUT beings with a distinct nature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7" grpId="0" uiExpand="1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Spirits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Originally</a:t>
            </a:r>
            <a:r>
              <a:rPr lang="en-GB" dirty="0">
                <a:solidFill>
                  <a:srgbClr val="66FF33"/>
                </a:solidFill>
              </a:rPr>
              <a:t> all were created good.</a:t>
            </a:r>
          </a:p>
          <a:p>
            <a:pPr>
              <a:buFontTx/>
              <a:buNone/>
            </a:pPr>
            <a:r>
              <a:rPr lang="en-GB" dirty="0"/>
              <a:t>Rebellion</a:t>
            </a:r>
          </a:p>
          <a:p>
            <a:pPr lvl="1">
              <a:buFontTx/>
              <a:buNone/>
            </a:pPr>
            <a:r>
              <a:rPr lang="en-GB" dirty="0">
                <a:solidFill>
                  <a:srgbClr val="66FF33"/>
                </a:solidFill>
              </a:rPr>
              <a:t>- a sizeable minority of spirits rebelled against God</a:t>
            </a:r>
          </a:p>
          <a:p>
            <a:pPr lvl="1">
              <a:buFontTx/>
              <a:buNone/>
            </a:pPr>
            <a:r>
              <a:rPr lang="en-GB" dirty="0">
                <a:solidFill>
                  <a:srgbClr val="66FF33"/>
                </a:solidFill>
              </a:rPr>
              <a:t>- Bible does not tell the story, just the fact (Jude :6)</a:t>
            </a:r>
          </a:p>
          <a:p>
            <a:pPr lvl="1">
              <a:buFontTx/>
              <a:buNone/>
            </a:pPr>
            <a:r>
              <a:rPr lang="en-GB" dirty="0">
                <a:solidFill>
                  <a:srgbClr val="66FF33"/>
                </a:solidFill>
              </a:rPr>
              <a:t>- happened before man rebelled against God (Gen 3:1; Rev 12:9)</a:t>
            </a:r>
          </a:p>
          <a:p>
            <a:pPr>
              <a:buFontTx/>
              <a:buNone/>
            </a:pPr>
            <a:r>
              <a:rPr lang="en-GB" dirty="0"/>
              <a:t>Two sorts</a:t>
            </a:r>
          </a:p>
          <a:p>
            <a:pPr lvl="1">
              <a:buFontTx/>
              <a:buNone/>
            </a:pPr>
            <a:r>
              <a:rPr lang="en-GB" dirty="0">
                <a:solidFill>
                  <a:srgbClr val="66FF33"/>
                </a:solidFill>
              </a:rPr>
              <a:t>- the good angels</a:t>
            </a:r>
          </a:p>
          <a:p>
            <a:pPr lvl="1">
              <a:buFontTx/>
              <a:buNone/>
            </a:pPr>
            <a:r>
              <a:rPr lang="en-GB" dirty="0">
                <a:solidFill>
                  <a:srgbClr val="66FF33"/>
                </a:solidFill>
              </a:rPr>
              <a:t>- the fallen angels, devils or demons</a:t>
            </a:r>
          </a:p>
          <a:p>
            <a:pPr>
              <a:buFontTx/>
              <a:buNone/>
            </a:pPr>
            <a:endParaRPr lang="en-GB" dirty="0">
              <a:solidFill>
                <a:srgbClr val="66FF33"/>
              </a:solidFill>
            </a:endParaRPr>
          </a:p>
          <a:p>
            <a:pPr>
              <a:buFontTx/>
              <a:buNone/>
            </a:pPr>
            <a:endParaRPr lang="en-GB" dirty="0">
              <a:solidFill>
                <a:srgbClr val="66FF33"/>
              </a:solidFill>
            </a:endParaRPr>
          </a:p>
        </p:txBody>
      </p:sp>
      <p:pic>
        <p:nvPicPr>
          <p:cNvPr id="5652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066800"/>
            <a:ext cx="9715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5253" name="Text Box 5"/>
          <p:cNvSpPr txBox="1">
            <a:spLocks noChangeArrowheads="1"/>
          </p:cNvSpPr>
          <p:nvPr/>
        </p:nvSpPr>
        <p:spPr bwMode="auto">
          <a:xfrm>
            <a:off x="7239000" y="762000"/>
            <a:ext cx="10668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sz="9600" dirty="0">
                <a:solidFill>
                  <a:srgbClr val="FF0000"/>
                </a:solidFill>
                <a:latin typeface="Comic Sans MS" pitchFamily="66" charset="0"/>
              </a:rPr>
              <a:t>X</a:t>
            </a:r>
            <a:endParaRPr lang="en-GB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6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1" grpId="0" uiExpand="1" build="p" autoUpdateAnimBg="0"/>
      <p:bldP spid="5652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Terminology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Good angel</a:t>
            </a:r>
          </a:p>
          <a:p>
            <a:pPr lvl="1">
              <a:buFontTx/>
              <a:buNone/>
            </a:pPr>
            <a:r>
              <a:rPr lang="en-GB" dirty="0"/>
              <a:t>- from Greek “</a:t>
            </a:r>
            <a:r>
              <a:rPr lang="en-GB" dirty="0" err="1"/>
              <a:t>angelos</a:t>
            </a:r>
            <a:r>
              <a:rPr lang="en-GB" dirty="0"/>
              <a:t>” = messenger</a:t>
            </a:r>
          </a:p>
          <a:p>
            <a:pPr lvl="1">
              <a:buFontTx/>
              <a:buNone/>
            </a:pPr>
            <a:r>
              <a:rPr lang="en-GB" dirty="0"/>
              <a:t>- Hebrew “</a:t>
            </a:r>
            <a:r>
              <a:rPr lang="en-GB" dirty="0" err="1"/>
              <a:t>malach</a:t>
            </a:r>
            <a:r>
              <a:rPr lang="en-GB" dirty="0"/>
              <a:t>” = messenger </a:t>
            </a:r>
            <a:r>
              <a:rPr lang="en-GB" i="1" dirty="0"/>
              <a:t>(Malachi=My messenger)</a:t>
            </a:r>
          </a:p>
          <a:p>
            <a:pPr lvl="1">
              <a:buFontTx/>
              <a:buChar char="-"/>
            </a:pPr>
            <a:r>
              <a:rPr lang="en-GB" dirty="0"/>
              <a:t>as “angel” is the ordinary word for “messenger” not every “angel” in the Bible needs to be a spirit, people can be called “angels” too (like the prophet Malachi)</a:t>
            </a:r>
          </a:p>
          <a:p>
            <a:pPr lvl="1">
              <a:buFontTx/>
              <a:buChar char="-"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Demon, devil, evil spirit</a:t>
            </a:r>
          </a:p>
          <a:p>
            <a:pPr lvl="1">
              <a:buFontTx/>
              <a:buNone/>
            </a:pPr>
            <a:r>
              <a:rPr lang="en-GB" dirty="0"/>
              <a:t>- devil is from Greek “</a:t>
            </a:r>
            <a:r>
              <a:rPr lang="en-GB" dirty="0" err="1"/>
              <a:t>diabolos</a:t>
            </a:r>
            <a:r>
              <a:rPr lang="en-GB" dirty="0"/>
              <a:t>” = to throw through</a:t>
            </a:r>
          </a:p>
          <a:p>
            <a:pPr lvl="1">
              <a:buFontTx/>
              <a:buNone/>
            </a:pPr>
            <a:r>
              <a:rPr lang="en-GB" dirty="0"/>
              <a:t>- demon is from Greek “</a:t>
            </a:r>
            <a:r>
              <a:rPr lang="en-GB" dirty="0" err="1"/>
              <a:t>daimoon</a:t>
            </a:r>
            <a:r>
              <a:rPr lang="en-GB" dirty="0"/>
              <a:t>” = evil spirit	</a:t>
            </a:r>
          </a:p>
          <a:p>
            <a:pPr lvl="1">
              <a:buFontTx/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5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Types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Angels</a:t>
            </a:r>
          </a:p>
          <a:p>
            <a:pPr lvl="1">
              <a:buFontTx/>
              <a:buNone/>
            </a:pPr>
            <a:r>
              <a:rPr lang="en-GB" dirty="0"/>
              <a:t>- Archangels =</a:t>
            </a:r>
            <a:r>
              <a:rPr lang="en-GB" dirty="0">
                <a:solidFill>
                  <a:srgbClr val="66FF33"/>
                </a:solidFill>
              </a:rPr>
              <a:t> chiefs of angels</a:t>
            </a:r>
          </a:p>
          <a:p>
            <a:pPr lvl="1">
              <a:buFontTx/>
              <a:buNone/>
            </a:pPr>
            <a:r>
              <a:rPr lang="en-GB" dirty="0"/>
              <a:t>- cherubs = </a:t>
            </a:r>
            <a:r>
              <a:rPr lang="en-GB" dirty="0">
                <a:solidFill>
                  <a:srgbClr val="66FF33"/>
                </a:solidFill>
              </a:rPr>
              <a:t>bodyguard angels (Hebrew “sword”)</a:t>
            </a:r>
          </a:p>
          <a:p>
            <a:pPr lvl="1">
              <a:buFontTx/>
              <a:buNone/>
            </a:pPr>
            <a:r>
              <a:rPr lang="en-GB" dirty="0"/>
              <a:t>- seraphs = </a:t>
            </a:r>
            <a:r>
              <a:rPr lang="en-GB" dirty="0">
                <a:solidFill>
                  <a:srgbClr val="66FF33"/>
                </a:solidFill>
              </a:rPr>
              <a:t>praising angels (Hebrew “fire”)</a:t>
            </a:r>
          </a:p>
          <a:p>
            <a:pPr lvl="1">
              <a:buFontTx/>
              <a:buNone/>
            </a:pPr>
            <a:r>
              <a:rPr lang="en-GB" dirty="0"/>
              <a:t>- guardian angels? </a:t>
            </a:r>
            <a:r>
              <a:rPr lang="en-GB" dirty="0">
                <a:solidFill>
                  <a:srgbClr val="66FF33"/>
                </a:solidFill>
              </a:rPr>
              <a:t>Per nation (Daniel 10), per person (Matthew 18:10)</a:t>
            </a:r>
          </a:p>
          <a:p>
            <a:pPr>
              <a:buFontTx/>
              <a:buNone/>
            </a:pPr>
            <a:r>
              <a:rPr lang="en-GB" dirty="0"/>
              <a:t>Demons</a:t>
            </a:r>
          </a:p>
          <a:p>
            <a:pPr lvl="1">
              <a:buFontTx/>
              <a:buNone/>
            </a:pPr>
            <a:r>
              <a:rPr lang="en-GB" dirty="0">
                <a:solidFill>
                  <a:srgbClr val="66FF33"/>
                </a:solidFill>
              </a:rPr>
              <a:t>- chief of demons is Satan, a fallen archangel</a:t>
            </a:r>
          </a:p>
          <a:p>
            <a:pPr lvl="1">
              <a:buFontTx/>
              <a:buNone/>
            </a:pPr>
            <a:r>
              <a:rPr lang="en-GB" dirty="0">
                <a:solidFill>
                  <a:srgbClr val="66FF33"/>
                </a:solidFill>
              </a:rPr>
              <a:t>- further not very clear</a:t>
            </a:r>
          </a:p>
          <a:p>
            <a:pPr lvl="1">
              <a:buFontTx/>
              <a:buNone/>
            </a:pPr>
            <a:endParaRPr lang="en-GB" dirty="0">
              <a:solidFill>
                <a:srgbClr val="66FF33"/>
              </a:solidFill>
            </a:endParaRPr>
          </a:p>
          <a:p>
            <a:pPr>
              <a:buFontTx/>
              <a:buNone/>
            </a:pPr>
            <a:r>
              <a:rPr lang="en-GB" dirty="0"/>
              <a:t>There is a lot we don’t know but it seems that there is a world out there as complex as our own.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299" grpId="0" uiExpand="1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/>
              <a:t>Tasks of good angels</a:t>
            </a:r>
          </a:p>
        </p:txBody>
      </p:sp>
      <p:sp>
        <p:nvSpPr>
          <p:cNvPr id="568326" name="Rectangle 6"/>
          <p:cNvSpPr>
            <a:spLocks noChangeArrowheads="1"/>
          </p:cNvSpPr>
          <p:nvPr/>
        </p:nvSpPr>
        <p:spPr bwMode="auto">
          <a:xfrm>
            <a:off x="2286000" y="3200400"/>
            <a:ext cx="533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sz="3200">
                <a:solidFill>
                  <a:srgbClr val="66FF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convey God’s messages</a:t>
            </a:r>
            <a:endParaRPr lang="en-GB">
              <a:solidFill>
                <a:srgbClr val="66FF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8327" name="Rectangle 7"/>
          <p:cNvSpPr>
            <a:spLocks noChangeArrowheads="1"/>
          </p:cNvSpPr>
          <p:nvPr/>
        </p:nvSpPr>
        <p:spPr bwMode="auto">
          <a:xfrm>
            <a:off x="2057400" y="5257800"/>
            <a:ext cx="533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sz="3200" dirty="0">
                <a:solidFill>
                  <a:srgbClr val="66FF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protect God’s people</a:t>
            </a:r>
            <a:endParaRPr lang="en-GB" dirty="0">
              <a:solidFill>
                <a:srgbClr val="66FF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68331" name="Group 11"/>
          <p:cNvGrpSpPr>
            <a:grpSpLocks/>
          </p:cNvGrpSpPr>
          <p:nvPr/>
        </p:nvGrpSpPr>
        <p:grpSpPr bwMode="auto">
          <a:xfrm>
            <a:off x="1676400" y="0"/>
            <a:ext cx="7467600" cy="3240088"/>
            <a:chOff x="1056" y="0"/>
            <a:chExt cx="4704" cy="2041"/>
          </a:xfrm>
        </p:grpSpPr>
        <p:sp>
          <p:nvSpPr>
            <p:cNvPr id="568325" name="Rectangle 5"/>
            <p:cNvSpPr>
              <a:spLocks noChangeArrowheads="1"/>
            </p:cNvSpPr>
            <p:nvPr/>
          </p:nvSpPr>
          <p:spPr bwMode="auto">
            <a:xfrm>
              <a:off x="1056" y="912"/>
              <a:ext cx="3168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GB" sz="3200" dirty="0">
                  <a:solidFill>
                    <a:srgbClr val="66FF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 praise and glorify God</a:t>
              </a:r>
              <a:endParaRPr lang="en-GB" dirty="0">
                <a:solidFill>
                  <a:srgbClr val="66FF3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68328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8" y="0"/>
              <a:ext cx="1532" cy="2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683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2236788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833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3970338"/>
            <a:ext cx="1658937" cy="288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6" grpId="0" autoUpdateAnimBg="0"/>
      <p:bldP spid="568327" grpId="0" autoUpdateAnimBg="0"/>
    </p:bldLst>
  </p:timing>
</p:sld>
</file>

<file path=ppt/theme/theme1.xml><?xml version="1.0" encoding="utf-8"?>
<a:theme xmlns:a="http://schemas.openxmlformats.org/drawingml/2006/main" name="1_Office Theme">
  <a:themeElements>
    <a:clrScheme name="Office Theme 8">
      <a:dk1>
        <a:srgbClr val="C0C0C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5440</TotalTime>
  <Words>972</Words>
  <Application>Microsoft Office PowerPoint</Application>
  <PresentationFormat>On-screen Show (4:3)</PresentationFormat>
  <Paragraphs>159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Comic Sans MS</vt:lpstr>
      <vt:lpstr>Times New Roman</vt:lpstr>
      <vt:lpstr>1_Office Theme</vt:lpstr>
      <vt:lpstr>Catechism Essentials of Faith  </vt:lpstr>
      <vt:lpstr>Hy 53:3&amp;4</vt:lpstr>
      <vt:lpstr>Hy 53:3&amp;4</vt:lpstr>
      <vt:lpstr>The world of spirits</vt:lpstr>
      <vt:lpstr>Spirits</vt:lpstr>
      <vt:lpstr>Spirits</vt:lpstr>
      <vt:lpstr>Terminology</vt:lpstr>
      <vt:lpstr>Types</vt:lpstr>
      <vt:lpstr>Tasks of good angels</vt:lpstr>
      <vt:lpstr>Angelic persons we know by name</vt:lpstr>
      <vt:lpstr>An angel guards the way to Paradise</vt:lpstr>
      <vt:lpstr>Jacob’s ladder</vt:lpstr>
      <vt:lpstr>The burning bush</vt:lpstr>
      <vt:lpstr>The ark of the covenant</vt:lpstr>
      <vt:lpstr>Daniel’s friends in the furnace</vt:lpstr>
      <vt:lpstr>Peter’s release from prison</vt:lpstr>
      <vt:lpstr>Christ’s return</vt:lpstr>
      <vt:lpstr>Spirits - appearance</vt:lpstr>
      <vt:lpstr>Spirits - history</vt:lpstr>
      <vt:lpstr>Spirits today</vt:lpstr>
      <vt:lpstr>Spirits today</vt:lpstr>
      <vt:lpstr>Demon oppression</vt:lpstr>
      <vt:lpstr>Demon oppression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gedraagt een christen zich?</dc:title>
  <dc:creator>Roelf Janssen</dc:creator>
  <cp:lastModifiedBy>Roelf Janssen</cp:lastModifiedBy>
  <cp:revision>155</cp:revision>
  <cp:lastPrinted>2010-02-17T18:40:48Z</cp:lastPrinted>
  <dcterms:created xsi:type="dcterms:W3CDTF">2008-08-14T09:20:46Z</dcterms:created>
  <dcterms:modified xsi:type="dcterms:W3CDTF">2023-11-20T15:12:43Z</dcterms:modified>
</cp:coreProperties>
</file>