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9"/>
  </p:notesMasterIdLst>
  <p:handoutMasterIdLst>
    <p:handoutMasterId r:id="rId20"/>
  </p:handoutMasterIdLst>
  <p:sldIdLst>
    <p:sldId id="371" r:id="rId2"/>
    <p:sldId id="1178" r:id="rId3"/>
    <p:sldId id="1175" r:id="rId4"/>
    <p:sldId id="1161" r:id="rId5"/>
    <p:sldId id="1162" r:id="rId6"/>
    <p:sldId id="1176" r:id="rId7"/>
    <p:sldId id="1164" r:id="rId8"/>
    <p:sldId id="1167" r:id="rId9"/>
    <p:sldId id="1141" r:id="rId10"/>
    <p:sldId id="1179" r:id="rId11"/>
    <p:sldId id="1169" r:id="rId12"/>
    <p:sldId id="1170" r:id="rId13"/>
    <p:sldId id="1177" r:id="rId14"/>
    <p:sldId id="1173" r:id="rId15"/>
    <p:sldId id="1172" r:id="rId16"/>
    <p:sldId id="1183" r:id="rId17"/>
    <p:sldId id="1174" r:id="rId18"/>
  </p:sldIdLst>
  <p:sldSz cx="9144000" cy="6858000" type="screen4x3"/>
  <p:notesSz cx="6950075" cy="9167813"/>
  <p:defaultTextStyle>
    <a:defPPr>
      <a:defRPr lang="en-GB"/>
    </a:defPPr>
    <a:lvl1pPr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anose="02020603050405020304" pitchFamily="18" charset="0"/>
        <a:ea typeface="+mn-ea"/>
        <a:cs typeface="+mn-cs"/>
      </a:defRPr>
    </a:lvl5pPr>
    <a:lvl6pPr marL="2286000" algn="l" defTabSz="914400" rtl="0" eaLnBrk="1" latinLnBrk="0" hangingPunct="1">
      <a:defRPr sz="2400" kern="1200">
        <a:solidFill>
          <a:schemeClr val="bg1"/>
        </a:solidFill>
        <a:latin typeface="Times New Roman" panose="02020603050405020304" pitchFamily="18" charset="0"/>
        <a:ea typeface="+mn-ea"/>
        <a:cs typeface="+mn-cs"/>
      </a:defRPr>
    </a:lvl6pPr>
    <a:lvl7pPr marL="2743200" algn="l" defTabSz="914400" rtl="0" eaLnBrk="1" latinLnBrk="0" hangingPunct="1">
      <a:defRPr sz="2400" kern="1200">
        <a:solidFill>
          <a:schemeClr val="bg1"/>
        </a:solidFill>
        <a:latin typeface="Times New Roman" panose="02020603050405020304" pitchFamily="18" charset="0"/>
        <a:ea typeface="+mn-ea"/>
        <a:cs typeface="+mn-cs"/>
      </a:defRPr>
    </a:lvl7pPr>
    <a:lvl8pPr marL="3200400" algn="l" defTabSz="914400" rtl="0" eaLnBrk="1" latinLnBrk="0" hangingPunct="1">
      <a:defRPr sz="2400" kern="1200">
        <a:solidFill>
          <a:schemeClr val="bg1"/>
        </a:solidFill>
        <a:latin typeface="Times New Roman" panose="02020603050405020304" pitchFamily="18" charset="0"/>
        <a:ea typeface="+mn-ea"/>
        <a:cs typeface="+mn-cs"/>
      </a:defRPr>
    </a:lvl8pPr>
    <a:lvl9pPr marL="3657600" algn="l" defTabSz="914400" rtl="0" eaLnBrk="1" latinLnBrk="0" hangingPunct="1">
      <a:defRPr sz="2400" kern="1200">
        <a:solidFill>
          <a:schemeClr val="bg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7">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0000"/>
    <a:srgbClr val="FFFF99"/>
    <a:srgbClr val="FF0000"/>
    <a:srgbClr val="FFFF66"/>
    <a:srgbClr val="FFFF00"/>
    <a:srgbClr val="FF66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666"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6" d="100"/>
          <a:sy n="56" d="100"/>
        </p:scale>
        <p:origin x="-1650" y="-84"/>
      </p:cViewPr>
      <p:guideLst>
        <p:guide orient="horz" pos="2887"/>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ltLang="en-US"/>
          </a:p>
        </p:txBody>
      </p:sp>
      <p:sp>
        <p:nvSpPr>
          <p:cNvPr id="150531" name="Rectangle 3"/>
          <p:cNvSpPr>
            <a:spLocks noGrp="1" noChangeArrowheads="1"/>
          </p:cNvSpPr>
          <p:nvPr>
            <p:ph type="dt" sz="quarter"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ltLang="en-US"/>
          </a:p>
        </p:txBody>
      </p:sp>
      <p:sp>
        <p:nvSpPr>
          <p:cNvPr id="150532" name="Rectangle 4"/>
          <p:cNvSpPr>
            <a:spLocks noGrp="1" noChangeArrowheads="1"/>
          </p:cNvSpPr>
          <p:nvPr>
            <p:ph type="ftr" sz="quarter" idx="2"/>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ltLang="en-US"/>
          </a:p>
        </p:txBody>
      </p:sp>
      <p:sp>
        <p:nvSpPr>
          <p:cNvPr id="150533" name="Rectangle 5"/>
          <p:cNvSpPr>
            <a:spLocks noGrp="1" noChangeArrowheads="1"/>
          </p:cNvSpPr>
          <p:nvPr>
            <p:ph type="sldNum" sz="quarter" idx="3"/>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6A051578-47BB-4970-B7A1-71DE19F0D2D9}" type="slidenum">
              <a:rPr lang="en-GB" altLang="en-US"/>
              <a:pPr/>
              <a:t>‹#›</a:t>
            </a:fld>
            <a:endParaRPr lang="en-GB" altLang="en-US"/>
          </a:p>
        </p:txBody>
      </p:sp>
    </p:spTree>
    <p:extLst>
      <p:ext uri="{BB962C8B-B14F-4D97-AF65-F5344CB8AC3E}">
        <p14:creationId xmlns:p14="http://schemas.microsoft.com/office/powerpoint/2010/main" val="511621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ltLang="en-US"/>
          </a:p>
        </p:txBody>
      </p:sp>
      <p:sp>
        <p:nvSpPr>
          <p:cNvPr id="157699" name="Rectangle 3"/>
          <p:cNvSpPr>
            <a:spLocks noGrp="1" noChangeArrowheads="1"/>
          </p:cNvSpPr>
          <p:nvPr>
            <p:ph type="dt"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ltLang="en-US"/>
          </a:p>
        </p:txBody>
      </p:sp>
      <p:sp>
        <p:nvSpPr>
          <p:cNvPr id="157700" name="Rectangle 4"/>
          <p:cNvSpPr>
            <a:spLocks noGrp="1" noRot="1" noChangeAspect="1" noChangeArrowheads="1" noTextEdit="1"/>
          </p:cNvSpPr>
          <p:nvPr>
            <p:ph type="sldImg" idx="2"/>
          </p:nvPr>
        </p:nvSpPr>
        <p:spPr bwMode="auto">
          <a:xfrm>
            <a:off x="1168400" y="703263"/>
            <a:ext cx="4595813" cy="34464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935038" y="4360863"/>
            <a:ext cx="5060950" cy="415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57702" name="Rectangle 6"/>
          <p:cNvSpPr>
            <a:spLocks noGrp="1" noChangeArrowheads="1"/>
          </p:cNvSpPr>
          <p:nvPr>
            <p:ph type="ftr" sz="quarter" idx="4"/>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ltLang="en-US"/>
          </a:p>
        </p:txBody>
      </p:sp>
      <p:sp>
        <p:nvSpPr>
          <p:cNvPr id="157703" name="Rectangle 7"/>
          <p:cNvSpPr>
            <a:spLocks noGrp="1" noChangeArrowheads="1"/>
          </p:cNvSpPr>
          <p:nvPr>
            <p:ph type="sldNum" sz="quarter" idx="5"/>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D0BCA43B-497F-4163-A53F-E5C9759669D2}" type="slidenum">
              <a:rPr lang="en-GB" altLang="en-US"/>
              <a:pPr/>
              <a:t>‹#›</a:t>
            </a:fld>
            <a:endParaRPr lang="en-GB" altLang="en-US"/>
          </a:p>
        </p:txBody>
      </p:sp>
    </p:spTree>
    <p:extLst>
      <p:ext uri="{BB962C8B-B14F-4D97-AF65-F5344CB8AC3E}">
        <p14:creationId xmlns:p14="http://schemas.microsoft.com/office/powerpoint/2010/main" val="3915155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4CF3C-609E-4880-AA37-F7901A7204EC}" type="slidenum">
              <a:rPr lang="en-GB" altLang="en-US"/>
              <a:pPr/>
              <a:t>1</a:t>
            </a:fld>
            <a:endParaRPr lang="en-GB" alt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9580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9D79954-FE7D-444D-A77F-8F4043FC6079}" type="slidenum">
              <a:rPr lang="en-GB" smtClean="0"/>
              <a:pPr/>
              <a:t>2</a:t>
            </a:fld>
            <a:endParaRPr lang="en-GB"/>
          </a:p>
        </p:txBody>
      </p:sp>
    </p:spTree>
    <p:extLst>
      <p:ext uri="{BB962C8B-B14F-4D97-AF65-F5344CB8AC3E}">
        <p14:creationId xmlns:p14="http://schemas.microsoft.com/office/powerpoint/2010/main" val="17052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9D79954-FE7D-444D-A77F-8F4043FC6079}" type="slidenum">
              <a:rPr lang="en-GB" smtClean="0"/>
              <a:pPr/>
              <a:t>3</a:t>
            </a:fld>
            <a:endParaRPr lang="en-GB"/>
          </a:p>
        </p:txBody>
      </p:sp>
    </p:spTree>
    <p:extLst>
      <p:ext uri="{BB962C8B-B14F-4D97-AF65-F5344CB8AC3E}">
        <p14:creationId xmlns:p14="http://schemas.microsoft.com/office/powerpoint/2010/main" val="3368972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9D79954-FE7D-444D-A77F-8F4043FC6079}" type="slidenum">
              <a:rPr lang="en-GB" smtClean="0"/>
              <a:pPr/>
              <a:t>6</a:t>
            </a:fld>
            <a:endParaRPr lang="en-GB"/>
          </a:p>
        </p:txBody>
      </p:sp>
    </p:spTree>
    <p:extLst>
      <p:ext uri="{BB962C8B-B14F-4D97-AF65-F5344CB8AC3E}">
        <p14:creationId xmlns:p14="http://schemas.microsoft.com/office/powerpoint/2010/main" val="410854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9D79954-FE7D-444D-A77F-8F4043FC6079}" type="slidenum">
              <a:rPr lang="en-GB" smtClean="0"/>
              <a:pPr/>
              <a:t>13</a:t>
            </a:fld>
            <a:endParaRPr lang="en-GB"/>
          </a:p>
        </p:txBody>
      </p:sp>
    </p:spTree>
    <p:extLst>
      <p:ext uri="{BB962C8B-B14F-4D97-AF65-F5344CB8AC3E}">
        <p14:creationId xmlns:p14="http://schemas.microsoft.com/office/powerpoint/2010/main" val="150356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1870961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30853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26124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8095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054166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46526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3619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47669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978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3086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9576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49136957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685800" y="1981200"/>
            <a:ext cx="7772400" cy="1447800"/>
          </a:xfrm>
        </p:spPr>
        <p:txBody>
          <a:bodyPr anchor="ctr"/>
          <a:lstStyle/>
          <a:p>
            <a:r>
              <a:rPr lang="en-GB" altLang="en-US" sz="4000" dirty="0"/>
              <a:t>Catechism </a:t>
            </a:r>
            <a:br>
              <a:rPr lang="en-GB" altLang="en-US" sz="4000" dirty="0"/>
            </a:br>
            <a:r>
              <a:rPr lang="en-GB" altLang="en-US" sz="4000" dirty="0"/>
              <a:t>The Source of Faith</a:t>
            </a:r>
          </a:p>
        </p:txBody>
      </p:sp>
      <p:sp>
        <p:nvSpPr>
          <p:cNvPr id="126979" name="Rectangle 3"/>
          <p:cNvSpPr>
            <a:spLocks noGrp="1" noChangeArrowheads="1"/>
          </p:cNvSpPr>
          <p:nvPr>
            <p:ph type="subTitle" idx="1"/>
          </p:nvPr>
        </p:nvSpPr>
        <p:spPr>
          <a:xfrm>
            <a:off x="457200" y="3886200"/>
            <a:ext cx="8305800" cy="1752600"/>
          </a:xfrm>
        </p:spPr>
        <p:txBody>
          <a:bodyPr/>
          <a:lstStyle/>
          <a:p>
            <a:endParaRPr lang="en-GB" altLang="en-US" sz="2800"/>
          </a:p>
          <a:p>
            <a:r>
              <a:rPr lang="en-GB" altLang="en-US" sz="2800"/>
              <a:t>Lesson 12</a:t>
            </a:r>
          </a:p>
          <a:p>
            <a:r>
              <a:rPr lang="en-GB" altLang="en-US" sz="2800"/>
              <a:t>How God Makes Himself Known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0" y="0"/>
            <a:ext cx="9144000" cy="1295400"/>
          </a:xfrm>
        </p:spPr>
        <p:txBody>
          <a:bodyPr/>
          <a:lstStyle/>
          <a:p>
            <a:pPr algn="l"/>
            <a:r>
              <a:rPr lang="en-GB" altLang="en-US"/>
              <a:t>Bible Study: Psalm 19:1-11</a:t>
            </a:r>
          </a:p>
        </p:txBody>
      </p:sp>
      <p:sp>
        <p:nvSpPr>
          <p:cNvPr id="1022979" name="Rectangle 3"/>
          <p:cNvSpPr>
            <a:spLocks noGrp="1" noChangeArrowheads="1"/>
          </p:cNvSpPr>
          <p:nvPr>
            <p:ph idx="1"/>
          </p:nvPr>
        </p:nvSpPr>
        <p:spPr>
          <a:xfrm>
            <a:off x="0" y="1371600"/>
            <a:ext cx="9144000" cy="5486400"/>
          </a:xfrm>
        </p:spPr>
        <p:txBody>
          <a:bodyPr/>
          <a:lstStyle/>
          <a:p>
            <a:pPr marL="514350" indent="-514350">
              <a:buFontTx/>
              <a:buAutoNum type="arabicPeriod"/>
            </a:pPr>
            <a:r>
              <a:rPr lang="en-GB" altLang="en-US" dirty="0"/>
              <a:t>The heavens and the sky</a:t>
            </a:r>
          </a:p>
          <a:p>
            <a:pPr marL="514350" indent="-514350">
              <a:buFontTx/>
              <a:buAutoNum type="arabicPeriod"/>
            </a:pPr>
            <a:r>
              <a:rPr lang="en-GB" altLang="en-US" dirty="0"/>
              <a:t>No</a:t>
            </a:r>
          </a:p>
          <a:p>
            <a:pPr marL="514350" indent="-514350">
              <a:buFontTx/>
              <a:buAutoNum type="arabicPeriod"/>
            </a:pPr>
            <a:r>
              <a:rPr lang="en-GB" altLang="en-US" dirty="0"/>
              <a:t>Yes</a:t>
            </a:r>
          </a:p>
          <a:p>
            <a:pPr marL="514350" indent="-514350">
              <a:buFontTx/>
              <a:buAutoNum type="arabicPeriod"/>
            </a:pPr>
            <a:r>
              <a:rPr lang="en-GB" altLang="en-US" dirty="0"/>
              <a:t>The Bible</a:t>
            </a:r>
          </a:p>
          <a:p>
            <a:pPr marL="514350" indent="-514350">
              <a:buFontTx/>
              <a:buAutoNum type="arabicPeriod"/>
            </a:pPr>
            <a:r>
              <a:rPr lang="en-GB" altLang="en-US" dirty="0"/>
              <a:t>Important because the Bible helps us </a:t>
            </a:r>
            <a:br>
              <a:rPr lang="en-GB" altLang="en-US" dirty="0"/>
            </a:br>
            <a:r>
              <a:rPr lang="en-GB" altLang="en-US" dirty="0"/>
              <a:t>to understand creation correctly. Without the Bible we’d 	misunderstand what creation tells us</a:t>
            </a:r>
          </a:p>
        </p:txBody>
      </p:sp>
      <p:pic>
        <p:nvPicPr>
          <p:cNvPr id="1022980" name="Picture 4" descr="G:\Backup - juni 2009\Mijn afbeeldingen\Liturgy\Liturgie\bijbellez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salm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439416"/>
            <a:ext cx="244827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76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022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0229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0229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0229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022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7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p:txBody>
          <a:bodyPr/>
          <a:lstStyle/>
          <a:p>
            <a:r>
              <a:rPr lang="en-GB" altLang="en-US"/>
              <a:t>Distinction</a:t>
            </a:r>
          </a:p>
        </p:txBody>
      </p:sp>
      <p:sp>
        <p:nvSpPr>
          <p:cNvPr id="1052675" name="Rectangle 3"/>
          <p:cNvSpPr>
            <a:spLocks noGrp="1" noChangeArrowheads="1"/>
          </p:cNvSpPr>
          <p:nvPr>
            <p:ph idx="1"/>
          </p:nvPr>
        </p:nvSpPr>
        <p:spPr/>
        <p:txBody>
          <a:bodyPr/>
          <a:lstStyle/>
          <a:p>
            <a:pPr>
              <a:buFontTx/>
              <a:buNone/>
            </a:pPr>
            <a:r>
              <a:rPr lang="en-GB" altLang="en-US" b="1" dirty="0">
                <a:solidFill>
                  <a:srgbClr val="00FF00"/>
                </a:solidFill>
              </a:rPr>
              <a:t>Creation				Speaking</a:t>
            </a:r>
          </a:p>
          <a:p>
            <a:pPr>
              <a:buFontTx/>
              <a:buNone/>
            </a:pPr>
            <a:r>
              <a:rPr lang="en-GB" altLang="en-US" dirty="0">
                <a:solidFill>
                  <a:srgbClr val="00FF00"/>
                </a:solidFill>
              </a:rPr>
              <a:t>God’s WORKS / DEEDS		God’s WORDS</a:t>
            </a:r>
          </a:p>
          <a:p>
            <a:pPr>
              <a:buFontTx/>
              <a:buNone/>
            </a:pPr>
            <a:r>
              <a:rPr lang="en-GB" altLang="en-US" dirty="0">
                <a:solidFill>
                  <a:srgbClr val="00FF00"/>
                </a:solidFill>
              </a:rPr>
              <a:t>General Revelation			Special Revelation</a:t>
            </a:r>
          </a:p>
          <a:p>
            <a:pPr>
              <a:buFontTx/>
              <a:buNone/>
            </a:pPr>
            <a:r>
              <a:rPr lang="en-GB" altLang="en-US" dirty="0">
                <a:solidFill>
                  <a:srgbClr val="00FF00"/>
                </a:solidFill>
              </a:rPr>
              <a:t>	everybody can see		   only those with Holy</a:t>
            </a:r>
            <a:br>
              <a:rPr lang="en-GB" altLang="en-US" dirty="0">
                <a:solidFill>
                  <a:srgbClr val="00FF00"/>
                </a:solidFill>
              </a:rPr>
            </a:br>
            <a:r>
              <a:rPr lang="en-GB" altLang="en-US" dirty="0">
                <a:solidFill>
                  <a:srgbClr val="00FF00"/>
                </a:solidFill>
              </a:rPr>
              <a:t>					   Spirit will understand</a:t>
            </a:r>
          </a:p>
          <a:p>
            <a:pPr>
              <a:buFontTx/>
              <a:buNone/>
            </a:pPr>
            <a:endParaRPr lang="en-GB" altLang="en-US" dirty="0">
              <a:solidFill>
                <a:srgbClr val="00FF00"/>
              </a:solidFill>
            </a:endParaRPr>
          </a:p>
        </p:txBody>
      </p:sp>
      <p:sp>
        <p:nvSpPr>
          <p:cNvPr id="1052676" name="Line 4"/>
          <p:cNvSpPr>
            <a:spLocks noChangeShapeType="1"/>
          </p:cNvSpPr>
          <p:nvPr/>
        </p:nvSpPr>
        <p:spPr bwMode="auto">
          <a:xfrm>
            <a:off x="4419600" y="1219200"/>
            <a:ext cx="0" cy="259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052677" name="Line 5"/>
          <p:cNvSpPr>
            <a:spLocks noChangeShapeType="1"/>
          </p:cNvSpPr>
          <p:nvPr/>
        </p:nvSpPr>
        <p:spPr bwMode="auto">
          <a:xfrm>
            <a:off x="0" y="1752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052678" name="Line 6"/>
          <p:cNvSpPr>
            <a:spLocks noChangeShapeType="1"/>
          </p:cNvSpPr>
          <p:nvPr/>
        </p:nvSpPr>
        <p:spPr bwMode="auto">
          <a:xfrm>
            <a:off x="0" y="1219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052679" name="Text Box 7"/>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
        <p:nvSpPr>
          <p:cNvPr id="1052680" name="Line 8"/>
          <p:cNvSpPr>
            <a:spLocks noChangeShapeType="1"/>
          </p:cNvSpPr>
          <p:nvPr/>
        </p:nvSpPr>
        <p:spPr bwMode="auto">
          <a:xfrm>
            <a:off x="0" y="3810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11" name="Picture 2" descr="Image result for majestic creation">
            <a:extLst>
              <a:ext uri="{FF2B5EF4-FFF2-40B4-BE49-F238E27FC236}">
                <a16:creationId xmlns:a16="http://schemas.microsoft.com/office/drawing/2014/main" id="{80492929-6657-4293-A11B-3E4B7FD51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227" y="4149080"/>
            <a:ext cx="3697293" cy="25874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pulpit bible">
            <a:extLst>
              <a:ext uri="{FF2B5EF4-FFF2-40B4-BE49-F238E27FC236}">
                <a16:creationId xmlns:a16="http://schemas.microsoft.com/office/drawing/2014/main" id="{9F8F7F64-0F51-4C09-A7BE-DA2540125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76" r="15606"/>
          <a:stretch/>
        </p:blipFill>
        <p:spPr bwMode="auto">
          <a:xfrm>
            <a:off x="4644008" y="4156940"/>
            <a:ext cx="4320481"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26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26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267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267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52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75" grpId="0" uiExpand="1" build="p" bldLvl="2"/>
      <p:bldP spid="10526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p:txBody>
          <a:bodyPr/>
          <a:lstStyle/>
          <a:p>
            <a:r>
              <a:rPr lang="en-GB" altLang="en-US"/>
              <a:t>General Revelation</a:t>
            </a:r>
          </a:p>
        </p:txBody>
      </p:sp>
      <p:sp>
        <p:nvSpPr>
          <p:cNvPr id="1053699" name="Rectangle 3"/>
          <p:cNvSpPr>
            <a:spLocks noGrp="1" noChangeArrowheads="1"/>
          </p:cNvSpPr>
          <p:nvPr>
            <p:ph idx="1"/>
          </p:nvPr>
        </p:nvSpPr>
        <p:spPr/>
        <p:txBody>
          <a:bodyPr/>
          <a:lstStyle/>
          <a:p>
            <a:pPr>
              <a:buFontTx/>
              <a:buNone/>
            </a:pPr>
            <a:r>
              <a:rPr lang="en-GB" altLang="en-US" dirty="0"/>
              <a:t>In everything God has done and does, </a:t>
            </a:r>
            <a:r>
              <a:rPr lang="en-GB" altLang="en-US" dirty="0">
                <a:solidFill>
                  <a:srgbClr val="00FF00"/>
                </a:solidFill>
              </a:rPr>
              <a:t>people could learn things about God.</a:t>
            </a:r>
          </a:p>
          <a:p>
            <a:pPr>
              <a:buFontTx/>
              <a:buNone/>
            </a:pPr>
            <a:r>
              <a:rPr lang="en-GB" altLang="en-US" dirty="0">
                <a:solidFill>
                  <a:srgbClr val="00FF00"/>
                </a:solidFill>
              </a:rPr>
              <a:t>But they don’t, as the Plunge into Sin has blinded and warped their vision.</a:t>
            </a:r>
          </a:p>
          <a:p>
            <a:pPr>
              <a:buFontTx/>
              <a:buNone/>
            </a:pPr>
            <a:endParaRPr lang="en-GB" altLang="en-US" dirty="0">
              <a:solidFill>
                <a:srgbClr val="00FF00"/>
              </a:solidFill>
            </a:endParaRPr>
          </a:p>
        </p:txBody>
      </p:sp>
      <p:sp>
        <p:nvSpPr>
          <p:cNvPr id="1053700" name="AutoShape 4"/>
          <p:cNvSpPr>
            <a:spLocks noChangeArrowheads="1"/>
          </p:cNvSpPr>
          <p:nvPr/>
        </p:nvSpPr>
        <p:spPr bwMode="auto">
          <a:xfrm>
            <a:off x="82550" y="3379133"/>
            <a:ext cx="8834438" cy="254448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altLang="en-US" sz="2800" i="1" dirty="0"/>
              <a:t> For his invisible attributes, namely, his eternal power and divine nature, have been clearly perceived, ever since the creation of the world, in the things that have been made. So they are without excuse.</a:t>
            </a:r>
          </a:p>
          <a:p>
            <a:pPr algn="r"/>
            <a:r>
              <a:rPr lang="en-US" altLang="en-US" dirty="0"/>
              <a:t>Romans 1:20</a:t>
            </a:r>
            <a:endParaRPr lang="en-US" altLang="en-US" sz="4400" dirty="0">
              <a:solidFill>
                <a:schemeClr val="tx2"/>
              </a:solidFill>
            </a:endParaRPr>
          </a:p>
        </p:txBody>
      </p:sp>
      <p:sp>
        <p:nvSpPr>
          <p:cNvPr id="1053701" name="Text Box 5"/>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053700"/>
                                        </p:tgtEl>
                                        <p:attrNameLst>
                                          <p:attrName>style.visibility</p:attrName>
                                        </p:attrNameLst>
                                      </p:cBhvr>
                                      <p:to>
                                        <p:strVal val="visible"/>
                                      </p:to>
                                    </p:set>
                                    <p:anim calcmode="lin" valueType="num">
                                      <p:cBhvr>
                                        <p:cTn id="7" dur="500" fill="hold"/>
                                        <p:tgtEl>
                                          <p:spTgt spid="1053700"/>
                                        </p:tgtEl>
                                        <p:attrNameLst>
                                          <p:attrName>ppt_x</p:attrName>
                                        </p:attrNameLst>
                                      </p:cBhvr>
                                      <p:tavLst>
                                        <p:tav tm="0">
                                          <p:val>
                                            <p:strVal val="#ppt_x-#ppt_w/2"/>
                                          </p:val>
                                        </p:tav>
                                        <p:tav tm="100000">
                                          <p:val>
                                            <p:strVal val="#ppt_x"/>
                                          </p:val>
                                        </p:tav>
                                      </p:tavLst>
                                    </p:anim>
                                    <p:anim calcmode="lin" valueType="num">
                                      <p:cBhvr>
                                        <p:cTn id="8" dur="500" fill="hold"/>
                                        <p:tgtEl>
                                          <p:spTgt spid="1053700"/>
                                        </p:tgtEl>
                                        <p:attrNameLst>
                                          <p:attrName>ppt_y</p:attrName>
                                        </p:attrNameLst>
                                      </p:cBhvr>
                                      <p:tavLst>
                                        <p:tav tm="0">
                                          <p:val>
                                            <p:strVal val="#ppt_y"/>
                                          </p:val>
                                        </p:tav>
                                        <p:tav tm="100000">
                                          <p:val>
                                            <p:strVal val="#ppt_y"/>
                                          </p:val>
                                        </p:tav>
                                      </p:tavLst>
                                    </p:anim>
                                    <p:anim calcmode="lin" valueType="num">
                                      <p:cBhvr>
                                        <p:cTn id="9" dur="500" fill="hold"/>
                                        <p:tgtEl>
                                          <p:spTgt spid="1053700"/>
                                        </p:tgtEl>
                                        <p:attrNameLst>
                                          <p:attrName>ppt_w</p:attrName>
                                        </p:attrNameLst>
                                      </p:cBhvr>
                                      <p:tavLst>
                                        <p:tav tm="0">
                                          <p:val>
                                            <p:fltVal val="0"/>
                                          </p:val>
                                        </p:tav>
                                        <p:tav tm="100000">
                                          <p:val>
                                            <p:strVal val="#ppt_w"/>
                                          </p:val>
                                        </p:tav>
                                      </p:tavLst>
                                    </p:anim>
                                    <p:anim calcmode="lin" valueType="num">
                                      <p:cBhvr>
                                        <p:cTn id="10" dur="500" fill="hold"/>
                                        <p:tgtEl>
                                          <p:spTgt spid="10537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p:txBody>
          <a:bodyPr/>
          <a:lstStyle/>
          <a:p>
            <a:r>
              <a:rPr lang="en-GB" dirty="0"/>
              <a:t>Warped vision (1)</a:t>
            </a:r>
          </a:p>
        </p:txBody>
      </p:sp>
      <p:sp>
        <p:nvSpPr>
          <p:cNvPr id="1054723" name="AutoShape 3"/>
          <p:cNvSpPr>
            <a:spLocks noGrp="1" noChangeAspect="1" noChangeArrowheads="1"/>
          </p:cNvSpPr>
          <p:nvPr>
            <p:ph idx="1"/>
          </p:nvPr>
        </p:nvSpPr>
        <p:spPr/>
        <p:txBody>
          <a:bodyPr/>
          <a:lstStyle/>
          <a:p>
            <a:pPr>
              <a:buFontTx/>
              <a:buNone/>
            </a:pPr>
            <a:r>
              <a:rPr lang="en-GB" dirty="0"/>
              <a:t>By our fallen nature we see something </a:t>
            </a:r>
            <a:r>
              <a:rPr lang="en-GB" dirty="0">
                <a:solidFill>
                  <a:srgbClr val="00FF00"/>
                </a:solidFill>
              </a:rPr>
              <a:t>- that’s where religions come from - but we don’t see it properly.</a:t>
            </a:r>
          </a:p>
          <a:p>
            <a:pPr>
              <a:buFontTx/>
              <a:buNone/>
            </a:pPr>
            <a:endParaRPr lang="en-GB" dirty="0">
              <a:solidFill>
                <a:srgbClr val="00FF00"/>
              </a:solidFill>
            </a:endParaRPr>
          </a:p>
        </p:txBody>
      </p:sp>
      <p:pic>
        <p:nvPicPr>
          <p:cNvPr id="1054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695201" y="3356993"/>
            <a:ext cx="4156649" cy="260826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81" y="2768824"/>
            <a:ext cx="2608263" cy="3784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26" name="Text Box 6"/>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spTree>
    <p:extLst>
      <p:ext uri="{BB962C8B-B14F-4D97-AF65-F5344CB8AC3E}">
        <p14:creationId xmlns:p14="http://schemas.microsoft.com/office/powerpoint/2010/main" val="3849597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en-GB" altLang="en-US" dirty="0"/>
              <a:t>Warped Vision (2)</a:t>
            </a:r>
          </a:p>
        </p:txBody>
      </p:sp>
      <p:sp>
        <p:nvSpPr>
          <p:cNvPr id="1057795" name="Rectangle 3"/>
          <p:cNvSpPr>
            <a:spLocks noGrp="1" noChangeArrowheads="1"/>
          </p:cNvSpPr>
          <p:nvPr>
            <p:ph idx="1"/>
          </p:nvPr>
        </p:nvSpPr>
        <p:spPr/>
        <p:txBody>
          <a:bodyPr/>
          <a:lstStyle/>
          <a:p>
            <a:pPr>
              <a:buFontTx/>
              <a:buNone/>
            </a:pPr>
            <a:r>
              <a:rPr lang="en-GB" altLang="en-US" dirty="0"/>
              <a:t>But</a:t>
            </a:r>
            <a:r>
              <a:rPr lang="en-GB" altLang="en-US" dirty="0">
                <a:solidFill>
                  <a:srgbClr val="00FF00"/>
                </a:solidFill>
              </a:rPr>
              <a:t> that we don’t see it is not God’s fault.</a:t>
            </a:r>
          </a:p>
          <a:p>
            <a:pPr>
              <a:buFontTx/>
              <a:buNone/>
            </a:pPr>
            <a:r>
              <a:rPr lang="en-GB" altLang="en-US" dirty="0"/>
              <a:t>God</a:t>
            </a:r>
            <a:r>
              <a:rPr lang="en-GB" altLang="en-US" dirty="0">
                <a:solidFill>
                  <a:srgbClr val="00FF00"/>
                </a:solidFill>
              </a:rPr>
              <a:t> is doing a proper job of revealing Himself.</a:t>
            </a:r>
          </a:p>
          <a:p>
            <a:pPr>
              <a:buFontTx/>
              <a:buNone/>
            </a:pPr>
            <a:r>
              <a:rPr lang="en-GB" altLang="en-US" dirty="0"/>
              <a:t>We</a:t>
            </a:r>
            <a:r>
              <a:rPr lang="en-GB" altLang="en-US" dirty="0">
                <a:solidFill>
                  <a:srgbClr val="00FF00"/>
                </a:solidFill>
              </a:rPr>
              <a:t> are not doing a proper job of understanding it.</a:t>
            </a:r>
          </a:p>
        </p:txBody>
      </p:sp>
      <p:pic>
        <p:nvPicPr>
          <p:cNvPr id="1057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267200"/>
            <a:ext cx="1560513" cy="2590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3657600" cy="2743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7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124200"/>
            <a:ext cx="2573338" cy="32337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7799" name="Text Box 7"/>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p:txBody>
          <a:bodyPr/>
          <a:lstStyle/>
          <a:p>
            <a:r>
              <a:rPr lang="en-GB" altLang="en-US"/>
              <a:t>Special Revelation</a:t>
            </a:r>
          </a:p>
        </p:txBody>
      </p:sp>
      <p:sp>
        <p:nvSpPr>
          <p:cNvPr id="1055747" name="Rectangle 3"/>
          <p:cNvSpPr>
            <a:spLocks noGrp="1" noChangeArrowheads="1"/>
          </p:cNvSpPr>
          <p:nvPr>
            <p:ph idx="1"/>
          </p:nvPr>
        </p:nvSpPr>
        <p:spPr/>
        <p:txBody>
          <a:bodyPr/>
          <a:lstStyle/>
          <a:p>
            <a:pPr>
              <a:buFontTx/>
              <a:buNone/>
            </a:pPr>
            <a:r>
              <a:rPr lang="en-GB" altLang="en-US" dirty="0"/>
              <a:t>Two things are needed for us to appreciate God.</a:t>
            </a:r>
          </a:p>
          <a:p>
            <a:pPr>
              <a:buFontTx/>
              <a:buNone/>
            </a:pPr>
            <a:r>
              <a:rPr lang="en-GB" altLang="en-US" dirty="0"/>
              <a:t>	1. God needs to </a:t>
            </a:r>
            <a:r>
              <a:rPr lang="en-GB" altLang="en-US" dirty="0">
                <a:solidFill>
                  <a:srgbClr val="00FF00"/>
                </a:solidFill>
              </a:rPr>
              <a:t>tell us personally who He is and how to understand Creation.</a:t>
            </a:r>
            <a:br>
              <a:rPr lang="en-GB" altLang="en-US" dirty="0">
                <a:solidFill>
                  <a:srgbClr val="00FF00"/>
                </a:solidFill>
              </a:rPr>
            </a:br>
            <a:r>
              <a:rPr lang="en-GB" altLang="en-US" dirty="0">
                <a:solidFill>
                  <a:srgbClr val="00FF00"/>
                </a:solidFill>
              </a:rPr>
              <a:t>	This is the Bible</a:t>
            </a:r>
          </a:p>
          <a:p>
            <a:pPr>
              <a:buFontTx/>
              <a:buNone/>
            </a:pPr>
            <a:r>
              <a:rPr lang="en-GB" altLang="en-US" dirty="0"/>
              <a:t>	2. God needs to </a:t>
            </a:r>
            <a:r>
              <a:rPr lang="en-GB" altLang="en-US" dirty="0">
                <a:solidFill>
                  <a:srgbClr val="00FF00"/>
                </a:solidFill>
              </a:rPr>
              <a:t>make us receptive to His speaking.</a:t>
            </a:r>
            <a:br>
              <a:rPr lang="en-GB" altLang="en-US" dirty="0">
                <a:solidFill>
                  <a:srgbClr val="00FF00"/>
                </a:solidFill>
              </a:rPr>
            </a:br>
            <a:r>
              <a:rPr lang="en-GB" altLang="en-US" dirty="0">
                <a:solidFill>
                  <a:srgbClr val="00FF00"/>
                </a:solidFill>
              </a:rPr>
              <a:t>	This is the Holy Spirit at work in our hearts.</a:t>
            </a:r>
          </a:p>
          <a:p>
            <a:pPr>
              <a:buFontTx/>
              <a:buNone/>
            </a:pPr>
            <a:endParaRPr lang="en-GB" altLang="en-US" dirty="0">
              <a:solidFill>
                <a:srgbClr val="00FF00"/>
              </a:solidFill>
            </a:endParaRPr>
          </a:p>
        </p:txBody>
      </p:sp>
      <p:sp>
        <p:nvSpPr>
          <p:cNvPr id="1055748"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pic>
        <p:nvPicPr>
          <p:cNvPr id="2056" name="Picture 8" descr="Image result for bible">
            <a:extLst>
              <a:ext uri="{FF2B5EF4-FFF2-40B4-BE49-F238E27FC236}">
                <a16:creationId xmlns:a16="http://schemas.microsoft.com/office/drawing/2014/main" id="{B76DF304-2BC6-4637-8EA0-6D0DDCAEB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78" y="4869160"/>
            <a:ext cx="1180229"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Documents and Settings\Karlo Janssen\Mijn documenten\Mijn afbeeldingen\Catechism\head-heart-hands.jpg">
            <a:extLst>
              <a:ext uri="{FF2B5EF4-FFF2-40B4-BE49-F238E27FC236}">
                <a16:creationId xmlns:a16="http://schemas.microsoft.com/office/drawing/2014/main" id="{ECA43AEA-84F7-4B21-9CCE-255F6FC66C9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4662"/>
          <a:stretch/>
        </p:blipFill>
        <p:spPr bwMode="auto">
          <a:xfrm flipH="1">
            <a:off x="7693025" y="4447908"/>
            <a:ext cx="1039245" cy="18955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ridge clipart">
            <a:extLst>
              <a:ext uri="{FF2B5EF4-FFF2-40B4-BE49-F238E27FC236}">
                <a16:creationId xmlns:a16="http://schemas.microsoft.com/office/drawing/2014/main" id="{508326D9-EE8E-4198-92A8-660DE04A0E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791" y="4193045"/>
            <a:ext cx="5184576" cy="2307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9"/>
                                          </p:stCondLst>
                                        </p:cTn>
                                        <p:tgtEl>
                                          <p:spTgt spid="1055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055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055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47"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p:txBody>
          <a:bodyPr/>
          <a:lstStyle/>
          <a:p>
            <a:r>
              <a:rPr lang="en-GB" altLang="en-US" dirty="0"/>
              <a:t>Bridge Building</a:t>
            </a:r>
          </a:p>
        </p:txBody>
      </p:sp>
      <p:sp>
        <p:nvSpPr>
          <p:cNvPr id="1055747" name="Rectangle 3"/>
          <p:cNvSpPr>
            <a:spLocks noGrp="1" noChangeArrowheads="1"/>
          </p:cNvSpPr>
          <p:nvPr>
            <p:ph idx="1"/>
          </p:nvPr>
        </p:nvSpPr>
        <p:spPr/>
        <p:txBody>
          <a:bodyPr/>
          <a:lstStyle/>
          <a:p>
            <a:pPr>
              <a:buFontTx/>
              <a:buNone/>
            </a:pPr>
            <a:r>
              <a:rPr lang="en-GB" altLang="en-US" dirty="0"/>
              <a:t>The Holy Spirit as it were </a:t>
            </a:r>
            <a:r>
              <a:rPr lang="en-GB" altLang="en-US" dirty="0">
                <a:solidFill>
                  <a:srgbClr val="00FF00"/>
                </a:solidFill>
              </a:rPr>
              <a:t>builds a bridge.</a:t>
            </a:r>
          </a:p>
          <a:p>
            <a:pPr>
              <a:buFontTx/>
              <a:buNone/>
            </a:pPr>
            <a:r>
              <a:rPr lang="en-GB" altLang="en-US" dirty="0">
                <a:solidFill>
                  <a:srgbClr val="00FF00"/>
                </a:solidFill>
              </a:rPr>
              <a:t> </a:t>
            </a:r>
          </a:p>
        </p:txBody>
      </p:sp>
      <p:sp>
        <p:nvSpPr>
          <p:cNvPr id="1055748"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pic>
        <p:nvPicPr>
          <p:cNvPr id="2050" name="Picture 2" descr="Image result for bridge clipart">
            <a:extLst>
              <a:ext uri="{FF2B5EF4-FFF2-40B4-BE49-F238E27FC236}">
                <a16:creationId xmlns:a16="http://schemas.microsoft.com/office/drawing/2014/main" id="{05FC12E0-097F-459C-843E-412101075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791" y="4193045"/>
            <a:ext cx="5184576" cy="23076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bible">
            <a:extLst>
              <a:ext uri="{FF2B5EF4-FFF2-40B4-BE49-F238E27FC236}">
                <a16:creationId xmlns:a16="http://schemas.microsoft.com/office/drawing/2014/main" id="{B76DF304-2BC6-4637-8EA0-6D0DDCAEB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78" y="4869160"/>
            <a:ext cx="1180229"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Documents and Settings\Karlo Janssen\Mijn documenten\Mijn afbeeldingen\Catechism\head-heart-hands.jpg">
            <a:extLst>
              <a:ext uri="{FF2B5EF4-FFF2-40B4-BE49-F238E27FC236}">
                <a16:creationId xmlns:a16="http://schemas.microsoft.com/office/drawing/2014/main" id="{ECA43AEA-84F7-4B21-9CCE-255F6FC66C9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4662"/>
          <a:stretch/>
        </p:blipFill>
        <p:spPr bwMode="auto">
          <a:xfrm flipH="1">
            <a:off x="7693025" y="4447908"/>
            <a:ext cx="1039245" cy="18955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1AA5B0-F171-4C8E-B668-50445547B206}"/>
              </a:ext>
            </a:extLst>
          </p:cNvPr>
          <p:cNvSpPr txBox="1"/>
          <p:nvPr/>
        </p:nvSpPr>
        <p:spPr>
          <a:xfrm>
            <a:off x="32011" y="2119980"/>
            <a:ext cx="2604634" cy="1569660"/>
          </a:xfrm>
          <a:prstGeom prst="rect">
            <a:avLst/>
          </a:prstGeom>
          <a:noFill/>
        </p:spPr>
        <p:txBody>
          <a:bodyPr wrap="square" rtlCol="0">
            <a:spAutoFit/>
          </a:bodyPr>
          <a:lstStyle/>
          <a:p>
            <a:r>
              <a:rPr lang="en-CA" dirty="0">
                <a:solidFill>
                  <a:schemeClr val="tx1"/>
                </a:solidFill>
              </a:rPr>
              <a:t>From the Bible He works towards our person. This is the “outward call”</a:t>
            </a:r>
          </a:p>
        </p:txBody>
      </p:sp>
      <p:sp>
        <p:nvSpPr>
          <p:cNvPr id="9" name="TextBox 8">
            <a:extLst>
              <a:ext uri="{FF2B5EF4-FFF2-40B4-BE49-F238E27FC236}">
                <a16:creationId xmlns:a16="http://schemas.microsoft.com/office/drawing/2014/main" id="{777916A9-D589-4C42-8148-DEC96C89AE73}"/>
              </a:ext>
            </a:extLst>
          </p:cNvPr>
          <p:cNvSpPr txBox="1"/>
          <p:nvPr/>
        </p:nvSpPr>
        <p:spPr>
          <a:xfrm>
            <a:off x="6201385" y="2218531"/>
            <a:ext cx="2604634" cy="1569660"/>
          </a:xfrm>
          <a:prstGeom prst="rect">
            <a:avLst/>
          </a:prstGeom>
          <a:noFill/>
        </p:spPr>
        <p:txBody>
          <a:bodyPr wrap="square" rtlCol="0">
            <a:spAutoFit/>
          </a:bodyPr>
          <a:lstStyle/>
          <a:p>
            <a:r>
              <a:rPr lang="en-CA" dirty="0">
                <a:solidFill>
                  <a:schemeClr val="tx1"/>
                </a:solidFill>
              </a:rPr>
              <a:t>From the person He works towards the Bible. This is the “inward call”</a:t>
            </a:r>
          </a:p>
        </p:txBody>
      </p:sp>
    </p:spTree>
    <p:extLst>
      <p:ext uri="{BB962C8B-B14F-4D97-AF65-F5344CB8AC3E}">
        <p14:creationId xmlns:p14="http://schemas.microsoft.com/office/powerpoint/2010/main" val="1970844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9"/>
                                          </p:stCondLst>
                                        </p:cTn>
                                        <p:tgtEl>
                                          <p:spTgt spid="1055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10557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10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47"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a:lstStyle/>
          <a:p>
            <a:r>
              <a:rPr lang="en-GB" altLang="en-US"/>
              <a:t>Bridge building</a:t>
            </a:r>
          </a:p>
        </p:txBody>
      </p:sp>
      <p:sp>
        <p:nvSpPr>
          <p:cNvPr id="1058819" name="Rectangle 3"/>
          <p:cNvSpPr>
            <a:spLocks noGrp="1" noChangeArrowheads="1"/>
          </p:cNvSpPr>
          <p:nvPr>
            <p:ph idx="1"/>
          </p:nvPr>
        </p:nvSpPr>
        <p:spPr/>
        <p:txBody>
          <a:bodyPr/>
          <a:lstStyle/>
          <a:p>
            <a:pPr>
              <a:buFontTx/>
              <a:buNone/>
            </a:pPr>
            <a:r>
              <a:rPr lang="en-GB" altLang="en-US" dirty="0"/>
              <a:t>The Holy Spirit as it were </a:t>
            </a:r>
            <a:r>
              <a:rPr lang="en-GB" altLang="en-US" dirty="0">
                <a:solidFill>
                  <a:srgbClr val="00FF00"/>
                </a:solidFill>
              </a:rPr>
              <a:t>builds a bridge.</a:t>
            </a:r>
          </a:p>
          <a:p>
            <a:pPr>
              <a:buFontTx/>
              <a:buNone/>
            </a:pPr>
            <a:r>
              <a:rPr lang="en-GB" altLang="en-US" dirty="0"/>
              <a:t>As the Author of the Bible </a:t>
            </a:r>
            <a:r>
              <a:rPr lang="en-GB" altLang="en-US" dirty="0">
                <a:solidFill>
                  <a:srgbClr val="00FF00"/>
                </a:solidFill>
              </a:rPr>
              <a:t>He works from the Bible towards our person </a:t>
            </a:r>
          </a:p>
          <a:p>
            <a:pPr>
              <a:buFontTx/>
              <a:buNone/>
            </a:pPr>
            <a:r>
              <a:rPr lang="en-GB" altLang="en-US" dirty="0">
                <a:solidFill>
                  <a:srgbClr val="00FF00"/>
                </a:solidFill>
              </a:rPr>
              <a:t>	</a:t>
            </a:r>
            <a:r>
              <a:rPr lang="en-GB" altLang="en-US" dirty="0"/>
              <a:t>This is called the </a:t>
            </a:r>
            <a:r>
              <a:rPr lang="en-GB" altLang="en-US" dirty="0">
                <a:solidFill>
                  <a:srgbClr val="00FF00"/>
                </a:solidFill>
              </a:rPr>
              <a:t>external call </a:t>
            </a:r>
            <a:r>
              <a:rPr lang="en-GB" altLang="en-US" dirty="0"/>
              <a:t>as it is the Holy Spirit calling us from </a:t>
            </a:r>
            <a:r>
              <a:rPr lang="en-GB" altLang="en-US" dirty="0">
                <a:solidFill>
                  <a:srgbClr val="00FF00"/>
                </a:solidFill>
              </a:rPr>
              <a:t>the outside</a:t>
            </a:r>
          </a:p>
          <a:p>
            <a:pPr>
              <a:buFontTx/>
              <a:buNone/>
            </a:pPr>
            <a:r>
              <a:rPr lang="en-GB" altLang="en-US" dirty="0"/>
              <a:t>As the Giver of Faith </a:t>
            </a:r>
            <a:r>
              <a:rPr lang="en-GB" altLang="en-US" dirty="0">
                <a:solidFill>
                  <a:srgbClr val="00FF00"/>
                </a:solidFill>
              </a:rPr>
              <a:t>He works in our hearts to make us receptive.</a:t>
            </a:r>
          </a:p>
          <a:p>
            <a:pPr>
              <a:buFontTx/>
              <a:buNone/>
            </a:pPr>
            <a:r>
              <a:rPr lang="en-GB" altLang="en-US" dirty="0"/>
              <a:t>	This is called the</a:t>
            </a:r>
            <a:r>
              <a:rPr lang="en-GB" altLang="en-US" dirty="0">
                <a:solidFill>
                  <a:srgbClr val="00FF00"/>
                </a:solidFill>
              </a:rPr>
              <a:t> internal</a:t>
            </a:r>
            <a:br>
              <a:rPr lang="en-GB" altLang="en-US" dirty="0">
                <a:solidFill>
                  <a:srgbClr val="00FF00"/>
                </a:solidFill>
              </a:rPr>
            </a:br>
            <a:r>
              <a:rPr lang="en-GB" altLang="en-US" dirty="0">
                <a:solidFill>
                  <a:srgbClr val="00FF00"/>
                </a:solidFill>
              </a:rPr>
              <a:t>call </a:t>
            </a:r>
            <a:r>
              <a:rPr lang="en-GB" altLang="en-US" dirty="0"/>
              <a:t>as it is the Holy Spirit </a:t>
            </a:r>
            <a:br>
              <a:rPr lang="en-GB" altLang="en-US" dirty="0"/>
            </a:br>
            <a:r>
              <a:rPr lang="en-GB" altLang="en-US" dirty="0"/>
              <a:t>calling us from </a:t>
            </a:r>
            <a:r>
              <a:rPr lang="en-GB" altLang="en-US" dirty="0">
                <a:solidFill>
                  <a:srgbClr val="00FF00"/>
                </a:solidFill>
              </a:rPr>
              <a:t>within us.</a:t>
            </a:r>
          </a:p>
        </p:txBody>
      </p:sp>
      <p:sp>
        <p:nvSpPr>
          <p:cNvPr id="1058821" name="Text Box 5"/>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pic>
        <p:nvPicPr>
          <p:cNvPr id="6" name="Picture 2" descr="Image result for bridge clipart">
            <a:extLst>
              <a:ext uri="{FF2B5EF4-FFF2-40B4-BE49-F238E27FC236}">
                <a16:creationId xmlns:a16="http://schemas.microsoft.com/office/drawing/2014/main" id="{04EF24CA-A5D0-4F9B-9761-16EC3D109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808" y="4509120"/>
            <a:ext cx="4248472" cy="1891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Psalm 19:1</a:t>
            </a:r>
          </a:p>
        </p:txBody>
      </p:sp>
      <p:sp>
        <p:nvSpPr>
          <p:cNvPr id="3" name="Content Placeholder 2"/>
          <p:cNvSpPr>
            <a:spLocks noGrp="1"/>
          </p:cNvSpPr>
          <p:nvPr>
            <p:ph idx="1"/>
          </p:nvPr>
        </p:nvSpPr>
        <p:spPr>
          <a:xfrm>
            <a:off x="1691680" y="1219200"/>
            <a:ext cx="7452320" cy="5638800"/>
          </a:xfrm>
        </p:spPr>
        <p:txBody>
          <a:bodyPr/>
          <a:lstStyle/>
          <a:p>
            <a:pPr marL="0" indent="0">
              <a:buNone/>
            </a:pPr>
            <a:r>
              <a:rPr lang="en-GB" sz="2400" dirty="0">
                <a:solidFill>
                  <a:schemeClr val="tx1"/>
                </a:solidFill>
              </a:rPr>
              <a:t>The spacious </a:t>
            </a:r>
            <a:r>
              <a:rPr lang="en-GB" sz="2400" dirty="0" err="1">
                <a:solidFill>
                  <a:schemeClr val="tx1"/>
                </a:solidFill>
              </a:rPr>
              <a:t>heav’ns</a:t>
            </a:r>
            <a:r>
              <a:rPr lang="en-GB" sz="2400" dirty="0">
                <a:solidFill>
                  <a:schemeClr val="tx1"/>
                </a:solidFill>
              </a:rPr>
              <a:t> declare</a:t>
            </a:r>
            <a:endParaRPr lang="en-CA" sz="2400" dirty="0">
              <a:solidFill>
                <a:schemeClr val="tx1"/>
              </a:solidFill>
            </a:endParaRPr>
          </a:p>
          <a:p>
            <a:pPr marL="0" indent="0">
              <a:buNone/>
            </a:pPr>
            <a:r>
              <a:rPr lang="en-GB" sz="2400" dirty="0">
                <a:solidFill>
                  <a:schemeClr val="tx1"/>
                </a:solidFill>
              </a:rPr>
              <a:t>God’s glory everywhere;</a:t>
            </a:r>
            <a:endParaRPr lang="en-CA" sz="2400" dirty="0">
              <a:solidFill>
                <a:schemeClr val="tx1"/>
              </a:solidFill>
            </a:endParaRPr>
          </a:p>
          <a:p>
            <a:pPr marL="0" indent="0">
              <a:buNone/>
            </a:pPr>
            <a:r>
              <a:rPr lang="en-GB" sz="2400" dirty="0">
                <a:solidFill>
                  <a:schemeClr val="tx1"/>
                </a:solidFill>
              </a:rPr>
              <a:t>the skies proclaim his might.</a:t>
            </a:r>
            <a:endParaRPr lang="en-CA" sz="2400" dirty="0">
              <a:solidFill>
                <a:schemeClr val="tx1"/>
              </a:solidFill>
            </a:endParaRPr>
          </a:p>
          <a:p>
            <a:pPr marL="0" indent="0">
              <a:buNone/>
            </a:pPr>
            <a:r>
              <a:rPr lang="en-GB" sz="2400" dirty="0">
                <a:solidFill>
                  <a:schemeClr val="tx1"/>
                </a:solidFill>
              </a:rPr>
              <a:t>The knowledge they display</a:t>
            </a:r>
            <a:endParaRPr lang="en-CA" sz="2400" dirty="0">
              <a:solidFill>
                <a:schemeClr val="tx1"/>
              </a:solidFill>
            </a:endParaRPr>
          </a:p>
          <a:p>
            <a:pPr marL="0" indent="0">
              <a:buNone/>
            </a:pPr>
            <a:r>
              <a:rPr lang="en-GB" sz="2400" dirty="0">
                <a:solidFill>
                  <a:schemeClr val="tx1"/>
                </a:solidFill>
              </a:rPr>
              <a:t>day echoes forth to day</a:t>
            </a:r>
            <a:endParaRPr lang="en-CA" sz="2400" dirty="0">
              <a:solidFill>
                <a:schemeClr val="tx1"/>
              </a:solidFill>
            </a:endParaRPr>
          </a:p>
          <a:p>
            <a:pPr marL="0" indent="0">
              <a:buNone/>
            </a:pPr>
            <a:r>
              <a:rPr lang="en-GB" sz="2400" dirty="0">
                <a:solidFill>
                  <a:schemeClr val="tx1"/>
                </a:solidFill>
              </a:rPr>
              <a:t>and night makes known to night.</a:t>
            </a:r>
            <a:endParaRPr lang="en-CA" sz="2400" dirty="0">
              <a:solidFill>
                <a:schemeClr val="tx1"/>
              </a:solidFill>
            </a:endParaRPr>
          </a:p>
          <a:p>
            <a:pPr marL="0" indent="0">
              <a:buNone/>
            </a:pPr>
            <a:r>
              <a:rPr lang="en-GB" sz="2400" dirty="0">
                <a:solidFill>
                  <a:schemeClr val="tx1"/>
                </a:solidFill>
              </a:rPr>
              <a:t>They use no speech or word,</a:t>
            </a:r>
            <a:endParaRPr lang="en-CA" sz="2400" dirty="0">
              <a:solidFill>
                <a:schemeClr val="tx1"/>
              </a:solidFill>
            </a:endParaRPr>
          </a:p>
          <a:p>
            <a:pPr marL="0" indent="0">
              <a:buNone/>
            </a:pPr>
            <a:r>
              <a:rPr lang="en-GB" sz="2400" dirty="0">
                <a:solidFill>
                  <a:schemeClr val="tx1"/>
                </a:solidFill>
              </a:rPr>
              <a:t>yet everywhere is heard</a:t>
            </a:r>
            <a:endParaRPr lang="en-CA" sz="2400" dirty="0">
              <a:solidFill>
                <a:schemeClr val="tx1"/>
              </a:solidFill>
            </a:endParaRPr>
          </a:p>
          <a:p>
            <a:pPr marL="0" indent="0">
              <a:buNone/>
            </a:pPr>
            <a:r>
              <a:rPr lang="en-GB" sz="2400" dirty="0">
                <a:solidFill>
                  <a:schemeClr val="tx1"/>
                </a:solidFill>
              </a:rPr>
              <a:t>the voice of all creation. </a:t>
            </a:r>
            <a:endParaRPr lang="en-CA" sz="2400" dirty="0">
              <a:solidFill>
                <a:schemeClr val="tx1"/>
              </a:solidFill>
            </a:endParaRPr>
          </a:p>
          <a:p>
            <a:pPr marL="0" indent="0">
              <a:buNone/>
            </a:pPr>
            <a:r>
              <a:rPr lang="en-GB" sz="2400" dirty="0">
                <a:solidFill>
                  <a:schemeClr val="tx1"/>
                </a:solidFill>
              </a:rPr>
              <a:t>The truth that it expounds</a:t>
            </a:r>
            <a:endParaRPr lang="en-CA" sz="2400" dirty="0">
              <a:solidFill>
                <a:schemeClr val="tx1"/>
              </a:solidFill>
            </a:endParaRPr>
          </a:p>
          <a:p>
            <a:pPr marL="0" indent="0">
              <a:buNone/>
            </a:pPr>
            <a:r>
              <a:rPr lang="en-GB" sz="2400" dirty="0">
                <a:solidFill>
                  <a:schemeClr val="tx1"/>
                </a:solidFill>
              </a:rPr>
              <a:t>throughout the world resounds</a:t>
            </a:r>
            <a:endParaRPr lang="en-CA" sz="2400" dirty="0">
              <a:solidFill>
                <a:schemeClr val="tx1"/>
              </a:solidFill>
            </a:endParaRPr>
          </a:p>
          <a:p>
            <a:pPr marL="0" indent="0">
              <a:buNone/>
            </a:pPr>
            <a:r>
              <a:rPr lang="en-GB" sz="2400" dirty="0">
                <a:solidFill>
                  <a:schemeClr val="tx1"/>
                </a:solidFill>
              </a:rPr>
              <a:t>and reaches every nation.</a:t>
            </a:r>
            <a:endParaRPr lang="en-CA" sz="2400" dirty="0">
              <a:solidFill>
                <a:schemeClr val="tx1"/>
              </a:solidFill>
            </a:endParaRPr>
          </a:p>
          <a:p>
            <a:pPr marL="0" indent="0">
              <a:buNone/>
            </a:pPr>
            <a:endParaRPr lang="en-CA" dirty="0"/>
          </a:p>
        </p:txBody>
      </p:sp>
    </p:spTree>
    <p:extLst>
      <p:ext uri="{BB962C8B-B14F-4D97-AF65-F5344CB8AC3E}">
        <p14:creationId xmlns:p14="http://schemas.microsoft.com/office/powerpoint/2010/main" val="131241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title"/>
          </p:nvPr>
        </p:nvSpPr>
        <p:spPr/>
        <p:txBody>
          <a:bodyPr/>
          <a:lstStyle/>
          <a:p>
            <a:r>
              <a:rPr lang="en-GB"/>
              <a:t>The Source of Faith</a:t>
            </a:r>
          </a:p>
        </p:txBody>
      </p:sp>
      <p:sp>
        <p:nvSpPr>
          <p:cNvPr id="1043459" name="Rectangle 3"/>
          <p:cNvSpPr>
            <a:spLocks noGrp="1" noChangeArrowheads="1"/>
          </p:cNvSpPr>
          <p:nvPr>
            <p:ph idx="1"/>
          </p:nvPr>
        </p:nvSpPr>
        <p:spPr/>
        <p:txBody>
          <a:bodyPr/>
          <a:lstStyle/>
          <a:p>
            <a:pPr>
              <a:buFontTx/>
              <a:buNone/>
            </a:pPr>
            <a:r>
              <a:rPr lang="en-GB" dirty="0"/>
              <a:t>2 Year Course overview</a:t>
            </a:r>
          </a:p>
          <a:p>
            <a:pPr>
              <a:buFontTx/>
              <a:buNone/>
            </a:pPr>
            <a:endParaRPr lang="en-GB" dirty="0"/>
          </a:p>
          <a:p>
            <a:pPr>
              <a:buFontTx/>
              <a:buNone/>
            </a:pPr>
            <a:r>
              <a:rPr lang="en-GB" dirty="0">
                <a:solidFill>
                  <a:srgbClr val="FF6600"/>
                </a:solidFill>
                <a:sym typeface="Symbol"/>
              </a:rPr>
              <a:t></a:t>
            </a:r>
            <a:r>
              <a:rPr lang="en-GB" dirty="0">
                <a:solidFill>
                  <a:srgbClr val="FF6600"/>
                </a:solidFill>
              </a:rPr>
              <a:t> Lord’s Day 1: The Profession of Faith</a:t>
            </a:r>
          </a:p>
          <a:p>
            <a:pPr>
              <a:buFontTx/>
              <a:buNone/>
            </a:pPr>
            <a:r>
              <a:rPr lang="en-GB" dirty="0">
                <a:solidFill>
                  <a:srgbClr val="FF6600"/>
                </a:solidFill>
                <a:sym typeface="Symbol"/>
              </a:rPr>
              <a:t></a:t>
            </a:r>
            <a:r>
              <a:rPr lang="en-GB" dirty="0">
                <a:solidFill>
                  <a:srgbClr val="FF6600"/>
                </a:solidFill>
              </a:rPr>
              <a:t> Lord’s Day 2-7: The Need for Faith</a:t>
            </a:r>
          </a:p>
          <a:p>
            <a:pPr>
              <a:buFontTx/>
              <a:buNone/>
            </a:pPr>
            <a:r>
              <a:rPr lang="en-GB" dirty="0"/>
              <a:t>	Lord’s Day 8-22: The Substance of Faith</a:t>
            </a:r>
          </a:p>
          <a:p>
            <a:pPr>
              <a:buFontTx/>
              <a:buNone/>
            </a:pPr>
            <a:r>
              <a:rPr lang="en-GB" dirty="0">
                <a:solidFill>
                  <a:srgbClr val="FF6600"/>
                </a:solidFill>
                <a:sym typeface="Symbol"/>
              </a:rPr>
              <a:t></a:t>
            </a:r>
            <a:r>
              <a:rPr lang="en-GB" dirty="0"/>
              <a:t> </a:t>
            </a:r>
            <a:r>
              <a:rPr lang="en-GB" dirty="0">
                <a:solidFill>
                  <a:srgbClr val="FF6600"/>
                </a:solidFill>
              </a:rPr>
              <a:t>Lord’s Day 23-24: The Benefit of Faith</a:t>
            </a:r>
            <a:endParaRPr lang="en-GB" dirty="0"/>
          </a:p>
          <a:p>
            <a:pPr>
              <a:buFontTx/>
              <a:buNone/>
            </a:pPr>
            <a:r>
              <a:rPr lang="en-GB" dirty="0">
                <a:solidFill>
                  <a:srgbClr val="FFFF00"/>
                </a:solidFill>
              </a:rPr>
              <a:t>	Lord’s Day 25a: The Source of Faith</a:t>
            </a:r>
            <a:endParaRPr lang="en-GB" dirty="0"/>
          </a:p>
          <a:p>
            <a:pPr>
              <a:buFontTx/>
              <a:buNone/>
            </a:pPr>
            <a:r>
              <a:rPr lang="en-GB" dirty="0">
                <a:solidFill>
                  <a:srgbClr val="FFFF00"/>
                </a:solidFill>
              </a:rPr>
              <a:t>	</a:t>
            </a:r>
            <a:r>
              <a:rPr lang="en-GB" dirty="0"/>
              <a:t>Lord’s Day 25b-31: The Growth of Faith</a:t>
            </a:r>
          </a:p>
          <a:p>
            <a:pPr>
              <a:buFontTx/>
              <a:buNone/>
            </a:pPr>
            <a:r>
              <a:rPr lang="en-GB" dirty="0"/>
              <a:t>	Lord’s Day 32-44: The Works of Faith</a:t>
            </a:r>
          </a:p>
          <a:p>
            <a:pPr>
              <a:buFontTx/>
              <a:buNone/>
            </a:pPr>
            <a:r>
              <a:rPr lang="en-GB" dirty="0"/>
              <a:t>	Lord’s Day 45-52: The Communication of Faith</a:t>
            </a:r>
          </a:p>
        </p:txBody>
      </p:sp>
    </p:spTree>
    <p:extLst>
      <p:ext uri="{BB962C8B-B14F-4D97-AF65-F5344CB8AC3E}">
        <p14:creationId xmlns:p14="http://schemas.microsoft.com/office/powerpoint/2010/main" val="322739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p:txBody>
          <a:bodyPr/>
          <a:lstStyle/>
          <a:p>
            <a:r>
              <a:rPr lang="en-GB" altLang="en-US"/>
              <a:t>Where does faith come from?</a:t>
            </a:r>
          </a:p>
        </p:txBody>
      </p:sp>
      <p:sp>
        <p:nvSpPr>
          <p:cNvPr id="1044483" name="Rectangle 3"/>
          <p:cNvSpPr>
            <a:spLocks noGrp="1" noChangeArrowheads="1"/>
          </p:cNvSpPr>
          <p:nvPr>
            <p:ph idx="1"/>
          </p:nvPr>
        </p:nvSpPr>
        <p:spPr/>
        <p:txBody>
          <a:bodyPr/>
          <a:lstStyle/>
          <a:p>
            <a:pPr>
              <a:buFontTx/>
              <a:buNone/>
            </a:pPr>
            <a:r>
              <a:rPr lang="en-GB" altLang="en-US"/>
              <a:t>We know that faith is needed - Lord’s Days 2-7</a:t>
            </a:r>
          </a:p>
          <a:p>
            <a:pPr>
              <a:buFontTx/>
              <a:buNone/>
            </a:pPr>
            <a:r>
              <a:rPr lang="en-GB" altLang="en-US"/>
              <a:t>We know that faith benefits us - Lord’s Days 23-24</a:t>
            </a:r>
          </a:p>
          <a:p>
            <a:pPr>
              <a:buFontTx/>
              <a:buNone/>
            </a:pPr>
            <a:endParaRPr lang="en-GB" altLang="en-US"/>
          </a:p>
          <a:p>
            <a:pPr>
              <a:buFontTx/>
              <a:buNone/>
            </a:pPr>
            <a:r>
              <a:rPr lang="en-GB" altLang="en-US"/>
              <a:t>This being so, a logical question is, how do we get that faith? What makes us believe?</a:t>
            </a:r>
          </a:p>
        </p:txBody>
      </p:sp>
      <p:pic>
        <p:nvPicPr>
          <p:cNvPr id="1044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2590800" y="3810000"/>
            <a:ext cx="4271963" cy="28432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ChangeArrowheads="1"/>
          </p:cNvSpPr>
          <p:nvPr>
            <p:ph type="title"/>
          </p:nvPr>
        </p:nvSpPr>
        <p:spPr/>
        <p:txBody>
          <a:bodyPr/>
          <a:lstStyle/>
          <a:p>
            <a:r>
              <a:rPr lang="en-GB" altLang="en-US"/>
              <a:t>Catechism</a:t>
            </a:r>
          </a:p>
        </p:txBody>
      </p:sp>
      <p:sp>
        <p:nvSpPr>
          <p:cNvPr id="1045507" name="Rectangle 3"/>
          <p:cNvSpPr>
            <a:spLocks noGrp="1" noChangeArrowheads="1"/>
          </p:cNvSpPr>
          <p:nvPr>
            <p:ph idx="1"/>
          </p:nvPr>
        </p:nvSpPr>
        <p:spPr/>
        <p:txBody>
          <a:bodyPr/>
          <a:lstStyle/>
          <a:p>
            <a:pPr>
              <a:buFontTx/>
              <a:buNone/>
            </a:pPr>
            <a:r>
              <a:rPr lang="en-GB" altLang="en-US" i="1">
                <a:solidFill>
                  <a:srgbClr val="FFFF00"/>
                </a:solidFill>
              </a:rPr>
              <a:t>65. Q. Since then faith alone makes us share in Christ and all His benefits, where does this faith come from?</a:t>
            </a:r>
          </a:p>
          <a:p>
            <a:pPr>
              <a:buFontTx/>
              <a:buNone/>
            </a:pPr>
            <a:endParaRPr lang="en-GB" altLang="en-US" i="1">
              <a:solidFill>
                <a:srgbClr val="FFFF00"/>
              </a:solidFill>
            </a:endParaRPr>
          </a:p>
          <a:p>
            <a:pPr>
              <a:buFontTx/>
              <a:buNone/>
            </a:pPr>
            <a:r>
              <a:rPr lang="en-GB" altLang="en-US" i="1">
                <a:solidFill>
                  <a:srgbClr val="FFFF00"/>
                </a:solidFill>
              </a:rPr>
              <a:t>A. From the Holy Spirit,</a:t>
            </a:r>
          </a:p>
          <a:p>
            <a:pPr>
              <a:buFontTx/>
              <a:buNone/>
            </a:pPr>
            <a:r>
              <a:rPr lang="en-GB" altLang="en-US" i="1">
                <a:solidFill>
                  <a:srgbClr val="FFFF00"/>
                </a:solidFill>
              </a:rPr>
              <a:t>	who works it in our hearts by the preaching of the gospel,</a:t>
            </a:r>
          </a:p>
          <a:p>
            <a:pPr>
              <a:buFontTx/>
              <a:buNone/>
            </a:pPr>
            <a:r>
              <a:rPr lang="en-GB" altLang="en-US" i="1">
                <a:solidFill>
                  <a:srgbClr val="FFFF00"/>
                </a:solidFill>
              </a:rPr>
              <a:t>	and strengthens it by the use of the sacraments.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p:txBody>
          <a:bodyPr/>
          <a:lstStyle/>
          <a:p>
            <a:r>
              <a:rPr lang="en-GB"/>
              <a:t>Catechism</a:t>
            </a:r>
          </a:p>
        </p:txBody>
      </p:sp>
      <p:sp>
        <p:nvSpPr>
          <p:cNvPr id="1046531" name="Rectangle 3"/>
          <p:cNvSpPr>
            <a:spLocks noGrp="1" noChangeArrowheads="1"/>
          </p:cNvSpPr>
          <p:nvPr>
            <p:ph idx="1"/>
          </p:nvPr>
        </p:nvSpPr>
        <p:spPr/>
        <p:txBody>
          <a:bodyPr/>
          <a:lstStyle/>
          <a:p>
            <a:pPr>
              <a:buFontTx/>
              <a:buNone/>
            </a:pPr>
            <a:br>
              <a:rPr lang="en-GB" i="1" dirty="0">
                <a:solidFill>
                  <a:srgbClr val="FFFF00"/>
                </a:solidFill>
              </a:rPr>
            </a:br>
            <a:br>
              <a:rPr lang="en-GB" i="1" dirty="0">
                <a:solidFill>
                  <a:srgbClr val="FFFF00"/>
                </a:solidFill>
              </a:rPr>
            </a:br>
            <a:endParaRPr lang="en-GB" i="1" dirty="0">
              <a:solidFill>
                <a:srgbClr val="FFFF00"/>
              </a:solidFill>
            </a:endParaRPr>
          </a:p>
          <a:p>
            <a:pPr>
              <a:buFontTx/>
              <a:buNone/>
            </a:pPr>
            <a:endParaRPr lang="en-GB" i="1" dirty="0">
              <a:solidFill>
                <a:srgbClr val="FFFF00"/>
              </a:solidFill>
            </a:endParaRPr>
          </a:p>
          <a:p>
            <a:pPr>
              <a:buFontTx/>
              <a:buNone/>
            </a:pPr>
            <a:r>
              <a:rPr lang="en-GB" i="1" dirty="0">
                <a:solidFill>
                  <a:srgbClr val="FFFF00"/>
                </a:solidFill>
              </a:rPr>
              <a:t>A. From the Holy Spirit,</a:t>
            </a:r>
          </a:p>
          <a:p>
            <a:pPr>
              <a:buFontTx/>
              <a:buNone/>
            </a:pPr>
            <a:r>
              <a:rPr lang="en-GB" i="1" dirty="0">
                <a:solidFill>
                  <a:srgbClr val="FFFF00"/>
                </a:solidFill>
              </a:rPr>
              <a:t>	who works it in our hearts by the preaching of the gospel,</a:t>
            </a:r>
          </a:p>
          <a:p>
            <a:pPr>
              <a:buFontTx/>
              <a:buNone/>
            </a:pPr>
            <a:r>
              <a:rPr lang="en-GB" i="1" dirty="0">
                <a:solidFill>
                  <a:srgbClr val="FFFF00"/>
                </a:solidFill>
              </a:rPr>
              <a:t>	and strengthens it by the use of the sacraments.</a:t>
            </a:r>
          </a:p>
        </p:txBody>
      </p:sp>
      <p:sp>
        <p:nvSpPr>
          <p:cNvPr id="1046532" name="AutoShape 4"/>
          <p:cNvSpPr>
            <a:spLocks noChangeArrowheads="1"/>
          </p:cNvSpPr>
          <p:nvPr/>
        </p:nvSpPr>
        <p:spPr bwMode="auto">
          <a:xfrm>
            <a:off x="381000" y="3099476"/>
            <a:ext cx="3733800" cy="533400"/>
          </a:xfrm>
          <a:prstGeom prst="roundRect">
            <a:avLst>
              <a:gd name="adj" fmla="val 16667"/>
            </a:avLst>
          </a:prstGeom>
          <a:noFill/>
          <a:ln w="57150">
            <a:solidFill>
              <a:srgbClr val="00FF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046533" name="AutoShape 5"/>
          <p:cNvSpPr>
            <a:spLocks noChangeArrowheads="1"/>
          </p:cNvSpPr>
          <p:nvPr/>
        </p:nvSpPr>
        <p:spPr bwMode="auto">
          <a:xfrm>
            <a:off x="228600" y="1154113"/>
            <a:ext cx="3657600" cy="1365250"/>
          </a:xfrm>
          <a:prstGeom prst="roundRect">
            <a:avLst>
              <a:gd name="adj" fmla="val 16667"/>
            </a:avLst>
          </a:prstGeom>
          <a:noFill/>
          <a:ln w="57150">
            <a:solidFill>
              <a:srgbClr val="00FF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solidFill>
                  <a:schemeClr val="tx1"/>
                </a:solidFill>
              </a:rPr>
              <a:t>The immediate source of faith is NOT the Bible but the Holy Spirit! </a:t>
            </a:r>
          </a:p>
        </p:txBody>
      </p:sp>
      <p:sp>
        <p:nvSpPr>
          <p:cNvPr id="1046534" name="Line 6"/>
          <p:cNvSpPr>
            <a:spLocks noChangeShapeType="1"/>
          </p:cNvSpPr>
          <p:nvPr/>
        </p:nvSpPr>
        <p:spPr bwMode="auto">
          <a:xfrm flipV="1">
            <a:off x="2133600" y="2514600"/>
            <a:ext cx="0" cy="6096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046535" name="AutoShape 7"/>
          <p:cNvSpPr>
            <a:spLocks noChangeArrowheads="1"/>
          </p:cNvSpPr>
          <p:nvPr/>
        </p:nvSpPr>
        <p:spPr bwMode="auto">
          <a:xfrm>
            <a:off x="381000" y="3657601"/>
            <a:ext cx="8534400" cy="462876"/>
          </a:xfrm>
          <a:prstGeom prst="roundRect">
            <a:avLst>
              <a:gd name="adj" fmla="val 16667"/>
            </a:avLst>
          </a:prstGeom>
          <a:noFill/>
          <a:ln w="57150">
            <a:solidFill>
              <a:srgbClr val="FF66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046536" name="Line 8"/>
          <p:cNvSpPr>
            <a:spLocks noChangeShapeType="1"/>
          </p:cNvSpPr>
          <p:nvPr/>
        </p:nvSpPr>
        <p:spPr bwMode="auto">
          <a:xfrm flipV="1">
            <a:off x="6629400" y="2590800"/>
            <a:ext cx="0" cy="10668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046537" name="AutoShape 9"/>
          <p:cNvSpPr>
            <a:spLocks noChangeArrowheads="1"/>
          </p:cNvSpPr>
          <p:nvPr/>
        </p:nvSpPr>
        <p:spPr bwMode="auto">
          <a:xfrm>
            <a:off x="4114800" y="1600200"/>
            <a:ext cx="4800600" cy="958850"/>
          </a:xfrm>
          <a:prstGeom prst="roundRect">
            <a:avLst>
              <a:gd name="adj" fmla="val 16667"/>
            </a:avLst>
          </a:prstGeom>
          <a:noFill/>
          <a:ln w="57150">
            <a:solidFill>
              <a:srgbClr val="FF66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solidFill>
                  <a:schemeClr val="tx1"/>
                </a:solidFill>
              </a:rPr>
              <a:t>The mediate source of faith is the preaching of the Bible! </a:t>
            </a:r>
          </a:p>
        </p:txBody>
      </p:sp>
      <p:sp>
        <p:nvSpPr>
          <p:cNvPr id="1046539" name="AutoShape 11"/>
          <p:cNvSpPr>
            <a:spLocks noChangeArrowheads="1"/>
          </p:cNvSpPr>
          <p:nvPr/>
        </p:nvSpPr>
        <p:spPr bwMode="auto">
          <a:xfrm>
            <a:off x="3733800" y="5582324"/>
            <a:ext cx="4800600" cy="919401"/>
          </a:xfrm>
          <a:prstGeom prst="roundRect">
            <a:avLst>
              <a:gd name="adj" fmla="val 16667"/>
            </a:avLst>
          </a:prstGeom>
          <a:noFill/>
          <a:ln w="57150">
            <a:solidFill>
              <a:srgbClr val="0099FF"/>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dirty="0">
                <a:solidFill>
                  <a:schemeClr val="tx1"/>
                </a:solidFill>
              </a:rPr>
              <a:t>Sacraments are not a source of faith but cause faith to grow</a:t>
            </a:r>
          </a:p>
        </p:txBody>
      </p:sp>
      <p:sp>
        <p:nvSpPr>
          <p:cNvPr id="1046538" name="AutoShape 10"/>
          <p:cNvSpPr>
            <a:spLocks noChangeArrowheads="1"/>
          </p:cNvSpPr>
          <p:nvPr/>
        </p:nvSpPr>
        <p:spPr bwMode="auto">
          <a:xfrm>
            <a:off x="381000" y="4210050"/>
            <a:ext cx="8534400" cy="508000"/>
          </a:xfrm>
          <a:prstGeom prst="roundRect">
            <a:avLst>
              <a:gd name="adj" fmla="val 16667"/>
            </a:avLst>
          </a:prstGeom>
          <a:noFill/>
          <a:ln w="57150">
            <a:solidFill>
              <a:srgbClr val="0099FF"/>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046540" name="Line 12"/>
          <p:cNvSpPr>
            <a:spLocks noChangeShapeType="1"/>
          </p:cNvSpPr>
          <p:nvPr/>
        </p:nvSpPr>
        <p:spPr bwMode="auto">
          <a:xfrm>
            <a:off x="3059832" y="4718050"/>
            <a:ext cx="673968" cy="1225550"/>
          </a:xfrm>
          <a:prstGeom prst="line">
            <a:avLst/>
          </a:prstGeom>
          <a:noFill/>
          <a:ln w="3810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361248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46532"/>
                                        </p:tgtEl>
                                        <p:attrNameLst>
                                          <p:attrName>style.visibility</p:attrName>
                                        </p:attrNameLst>
                                      </p:cBhvr>
                                      <p:to>
                                        <p:strVal val="visible"/>
                                      </p:to>
                                    </p:set>
                                    <p:animEffect transition="in" filter="wheel(1)">
                                      <p:cBhvr>
                                        <p:cTn id="7" dur="2000"/>
                                        <p:tgtEl>
                                          <p:spTgt spid="104653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046534"/>
                                        </p:tgtEl>
                                        <p:attrNameLst>
                                          <p:attrName>style.visibility</p:attrName>
                                        </p:attrNameLst>
                                      </p:cBhvr>
                                      <p:to>
                                        <p:strVal val="visible"/>
                                      </p:to>
                                    </p:set>
                                    <p:animEffect transition="in" filter="wipe(down)">
                                      <p:cBhvr>
                                        <p:cTn id="11" dur="500"/>
                                        <p:tgtEl>
                                          <p:spTgt spid="1046534"/>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1046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046535"/>
                                        </p:tgtEl>
                                        <p:attrNameLst>
                                          <p:attrName>style.visibility</p:attrName>
                                        </p:attrNameLst>
                                      </p:cBhvr>
                                      <p:to>
                                        <p:strVal val="visible"/>
                                      </p:to>
                                    </p:set>
                                    <p:animEffect transition="in" filter="wheel(1)">
                                      <p:cBhvr>
                                        <p:cTn id="19" dur="2000"/>
                                        <p:tgtEl>
                                          <p:spTgt spid="104653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46536"/>
                                        </p:tgtEl>
                                        <p:attrNameLst>
                                          <p:attrName>style.visibility</p:attrName>
                                        </p:attrNameLst>
                                      </p:cBhvr>
                                      <p:to>
                                        <p:strVal val="visible"/>
                                      </p:to>
                                    </p:set>
                                    <p:animEffect transition="in" filter="wipe(down)">
                                      <p:cBhvr>
                                        <p:cTn id="23" dur="500"/>
                                        <p:tgtEl>
                                          <p:spTgt spid="1046536"/>
                                        </p:tgtEl>
                                      </p:cBhvr>
                                    </p:animEffec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10465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046538"/>
                                        </p:tgtEl>
                                        <p:attrNameLst>
                                          <p:attrName>style.visibility</p:attrName>
                                        </p:attrNameLst>
                                      </p:cBhvr>
                                      <p:to>
                                        <p:strVal val="visible"/>
                                      </p:to>
                                    </p:set>
                                    <p:animEffect transition="in" filter="wheel(1)">
                                      <p:cBhvr>
                                        <p:cTn id="31" dur="2000"/>
                                        <p:tgtEl>
                                          <p:spTgt spid="1046538"/>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046540"/>
                                        </p:tgtEl>
                                        <p:attrNameLst>
                                          <p:attrName>style.visibility</p:attrName>
                                        </p:attrNameLst>
                                      </p:cBhvr>
                                      <p:to>
                                        <p:strVal val="visible"/>
                                      </p:to>
                                    </p:set>
                                    <p:animEffect transition="in" filter="wipe(up)">
                                      <p:cBhvr>
                                        <p:cTn id="35" dur="750"/>
                                        <p:tgtEl>
                                          <p:spTgt spid="1046540"/>
                                        </p:tgtEl>
                                      </p:cBhvr>
                                    </p:animEffect>
                                  </p:childTnLst>
                                </p:cTn>
                              </p:par>
                            </p:childTnLst>
                          </p:cTn>
                        </p:par>
                        <p:par>
                          <p:cTn id="36" fill="hold">
                            <p:stCondLst>
                              <p:cond delay="2750"/>
                            </p:stCondLst>
                            <p:childTnLst>
                              <p:par>
                                <p:cTn id="37" presetID="1" presetClass="entr" presetSubtype="0" fill="hold" grpId="0" nodeType="afterEffect">
                                  <p:stCondLst>
                                    <p:cond delay="0"/>
                                  </p:stCondLst>
                                  <p:childTnLst>
                                    <p:set>
                                      <p:cBhvr>
                                        <p:cTn id="38" dur="1" fill="hold">
                                          <p:stCondLst>
                                            <p:cond delay="0"/>
                                          </p:stCondLst>
                                        </p:cTn>
                                        <p:tgtEl>
                                          <p:spTgt spid="1046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532" grpId="0" animBg="1"/>
      <p:bldP spid="1046533" grpId="0" animBg="1"/>
      <p:bldP spid="1046534" grpId="0" animBg="1"/>
      <p:bldP spid="1046535" grpId="0" animBg="1"/>
      <p:bldP spid="1046536" grpId="0" animBg="1"/>
      <p:bldP spid="1046537" grpId="0" animBg="1"/>
      <p:bldP spid="1046539" grpId="0" animBg="1"/>
      <p:bldP spid="1046538" grpId="0" animBg="1"/>
      <p:bldP spid="10465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p:cNvSpPr>
            <a:spLocks noGrp="1" noChangeArrowheads="1"/>
          </p:cNvSpPr>
          <p:nvPr>
            <p:ph type="title"/>
          </p:nvPr>
        </p:nvSpPr>
        <p:spPr/>
        <p:txBody>
          <a:bodyPr/>
          <a:lstStyle/>
          <a:p>
            <a:r>
              <a:rPr lang="en-GB" altLang="en-US"/>
              <a:t>The Source of Faith</a:t>
            </a:r>
          </a:p>
        </p:txBody>
      </p:sp>
      <p:sp>
        <p:nvSpPr>
          <p:cNvPr id="1047555" name="Rectangle 3"/>
          <p:cNvSpPr>
            <a:spLocks noGrp="1" noChangeArrowheads="1"/>
          </p:cNvSpPr>
          <p:nvPr>
            <p:ph idx="1"/>
          </p:nvPr>
        </p:nvSpPr>
        <p:spPr>
          <a:xfrm>
            <a:off x="0" y="1219200"/>
            <a:ext cx="6705600" cy="5638800"/>
          </a:xfrm>
        </p:spPr>
        <p:txBody>
          <a:bodyPr/>
          <a:lstStyle/>
          <a:p>
            <a:pPr>
              <a:buFontTx/>
              <a:buNone/>
            </a:pPr>
            <a:r>
              <a:rPr lang="en-GB" altLang="en-US" dirty="0"/>
              <a:t>Faith is worked </a:t>
            </a:r>
            <a:r>
              <a:rPr lang="en-GB" altLang="en-US" dirty="0">
                <a:solidFill>
                  <a:srgbClr val="00FF00"/>
                </a:solidFill>
              </a:rPr>
              <a:t>in our hearts by the Holy Spirit.</a:t>
            </a:r>
          </a:p>
          <a:p>
            <a:pPr>
              <a:buFontTx/>
              <a:buNone/>
            </a:pPr>
            <a:r>
              <a:rPr lang="en-GB" altLang="en-US" dirty="0"/>
              <a:t>The Holy Spirit </a:t>
            </a:r>
            <a:r>
              <a:rPr lang="en-GB" altLang="en-US" dirty="0">
                <a:solidFill>
                  <a:srgbClr val="00FF00"/>
                </a:solidFill>
              </a:rPr>
              <a:t>uses the Bible to create faith in our hearts.</a:t>
            </a:r>
          </a:p>
          <a:p>
            <a:pPr>
              <a:buFontTx/>
              <a:buNone/>
            </a:pPr>
            <a:r>
              <a:rPr lang="en-GB" altLang="en-US" dirty="0"/>
              <a:t>The Holy Spirit </a:t>
            </a:r>
            <a:r>
              <a:rPr lang="en-GB" altLang="en-US" dirty="0">
                <a:solidFill>
                  <a:srgbClr val="00FF00"/>
                </a:solidFill>
              </a:rPr>
              <a:t>uses the sacraments to cause our faith to grow and be strong. </a:t>
            </a:r>
          </a:p>
          <a:p>
            <a:pPr>
              <a:buFontTx/>
              <a:buNone/>
            </a:pPr>
            <a:r>
              <a:rPr lang="en-GB" altLang="en-US" dirty="0"/>
              <a:t>Of course, the Holy Spirit also </a:t>
            </a:r>
            <a:r>
              <a:rPr lang="en-GB" altLang="en-US" dirty="0">
                <a:solidFill>
                  <a:srgbClr val="00FF00"/>
                </a:solidFill>
              </a:rPr>
              <a:t>uses the Bible for this.</a:t>
            </a:r>
          </a:p>
        </p:txBody>
      </p:sp>
      <p:sp>
        <p:nvSpPr>
          <p:cNvPr id="1047556"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pic>
        <p:nvPicPr>
          <p:cNvPr id="1047559" name="Picture 7" descr="G:\Backup - juni 2009\Mijn afbeeldingen\Liturgy\Liturgie\bijbellez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223" y="1311275"/>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47561" name="Picture 9" descr="C:\Documents and Settings\Karlo Janssen\Mijn documenten\Downloads\Dit Koningskind\avondma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692" y="5441995"/>
            <a:ext cx="14478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47563" name="Picture 11" descr="G:\Backup - juni 2009\Mijn afbeeldingen\Liturgy\Liturgie\pree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3200400"/>
            <a:ext cx="1528763"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Documents and Settings\Karlo Janssen\Mijn documenten\Downloads\Dit Koningskind\dope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31" y="5331453"/>
            <a:ext cx="14382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Documents and Settings\Karlo Janssen\Mijn documenten\Downloads\Dit Koningskind\belijdeni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817915" y="5421941"/>
            <a:ext cx="1508170" cy="1433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47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7555">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47559"/>
                                        </p:tgtEl>
                                        <p:attrNameLst>
                                          <p:attrName>style.visibility</p:attrName>
                                        </p:attrNameLst>
                                      </p:cBhvr>
                                      <p:to>
                                        <p:strVal val="visible"/>
                                      </p:to>
                                    </p:set>
                                    <p:animEffect transition="in" filter="fade">
                                      <p:cBhvr>
                                        <p:cTn id="13" dur="500"/>
                                        <p:tgtEl>
                                          <p:spTgt spid="1047559"/>
                                        </p:tgtEl>
                                      </p:cBhvr>
                                    </p:animEffect>
                                  </p:childTnLst>
                                </p:cTn>
                              </p:par>
                              <p:par>
                                <p:cTn id="14" presetID="10" presetClass="entr" presetSubtype="0" fill="hold" nodeType="withEffect">
                                  <p:stCondLst>
                                    <p:cond delay="0"/>
                                  </p:stCondLst>
                                  <p:childTnLst>
                                    <p:set>
                                      <p:cBhvr>
                                        <p:cTn id="15" dur="1" fill="hold">
                                          <p:stCondLst>
                                            <p:cond delay="0"/>
                                          </p:stCondLst>
                                        </p:cTn>
                                        <p:tgtEl>
                                          <p:spTgt spid="1047563"/>
                                        </p:tgtEl>
                                        <p:attrNameLst>
                                          <p:attrName>style.visibility</p:attrName>
                                        </p:attrNameLst>
                                      </p:cBhvr>
                                      <p:to>
                                        <p:strVal val="visible"/>
                                      </p:to>
                                    </p:set>
                                    <p:animEffect transition="in" filter="fade">
                                      <p:cBhvr>
                                        <p:cTn id="16" dur="500"/>
                                        <p:tgtEl>
                                          <p:spTgt spid="104756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4755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47555">
                                            <p:txEl>
                                              <p:pRg st="3" end="3"/>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047561"/>
                                        </p:tgtEl>
                                        <p:attrNameLst>
                                          <p:attrName>style.visibility</p:attrName>
                                        </p:attrNameLst>
                                      </p:cBhvr>
                                      <p:to>
                                        <p:strVal val="visible"/>
                                      </p:to>
                                    </p:set>
                                    <p:animEffect transition="in" filter="fade">
                                      <p:cBhvr>
                                        <p:cTn id="33" dur="500"/>
                                        <p:tgtEl>
                                          <p:spTgt spid="1047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p:txBody>
          <a:bodyPr/>
          <a:lstStyle/>
          <a:p>
            <a:r>
              <a:rPr lang="en-GB" altLang="en-US"/>
              <a:t>Revelation</a:t>
            </a:r>
          </a:p>
        </p:txBody>
      </p:sp>
      <p:sp>
        <p:nvSpPr>
          <p:cNvPr id="1050627" name="Rectangle 3"/>
          <p:cNvSpPr>
            <a:spLocks noGrp="1" noChangeArrowheads="1"/>
          </p:cNvSpPr>
          <p:nvPr>
            <p:ph idx="1"/>
          </p:nvPr>
        </p:nvSpPr>
        <p:spPr/>
        <p:txBody>
          <a:bodyPr/>
          <a:lstStyle/>
          <a:p>
            <a:pPr>
              <a:buFontTx/>
              <a:buNone/>
            </a:pPr>
            <a:r>
              <a:rPr lang="en-GB" altLang="en-US" dirty="0"/>
              <a:t>Revelation is from the word </a:t>
            </a:r>
            <a:r>
              <a:rPr lang="en-GB" altLang="en-US" dirty="0">
                <a:solidFill>
                  <a:srgbClr val="00FF00"/>
                </a:solidFill>
              </a:rPr>
              <a:t>“to reveal”, “to show something”</a:t>
            </a:r>
          </a:p>
          <a:p>
            <a:pPr>
              <a:buFontTx/>
              <a:buNone/>
            </a:pPr>
            <a:r>
              <a:rPr lang="en-GB" altLang="en-US" dirty="0"/>
              <a:t>In the Christian faith, </a:t>
            </a:r>
            <a:r>
              <a:rPr lang="en-GB" altLang="en-US" dirty="0">
                <a:solidFill>
                  <a:srgbClr val="00FF00"/>
                </a:solidFill>
              </a:rPr>
              <a:t>“revelation” refers to how God makes Himself and other things known to us.</a:t>
            </a:r>
          </a:p>
          <a:p>
            <a:pPr>
              <a:buFontTx/>
              <a:buNone/>
            </a:pPr>
            <a:endParaRPr lang="en-GB" altLang="en-US" sz="1400" dirty="0"/>
          </a:p>
          <a:p>
            <a:pPr>
              <a:buFontTx/>
              <a:buNone/>
            </a:pPr>
            <a:r>
              <a:rPr lang="en-GB" altLang="en-US" dirty="0"/>
              <a:t>There are basically </a:t>
            </a:r>
            <a:r>
              <a:rPr lang="en-GB" altLang="en-US" dirty="0">
                <a:solidFill>
                  <a:srgbClr val="00FF00"/>
                </a:solidFill>
              </a:rPr>
              <a:t>two ways in which God reveals Himself:</a:t>
            </a:r>
          </a:p>
          <a:p>
            <a:pPr>
              <a:buFontTx/>
              <a:buNone/>
            </a:pPr>
            <a:r>
              <a:rPr lang="en-GB" altLang="en-US" dirty="0">
                <a:solidFill>
                  <a:srgbClr val="00FF00"/>
                </a:solidFill>
              </a:rPr>
              <a:t>	</a:t>
            </a:r>
            <a:r>
              <a:rPr lang="en-GB" altLang="en-US" dirty="0"/>
              <a:t>1. Through </a:t>
            </a:r>
            <a:r>
              <a:rPr lang="en-GB" altLang="en-US" dirty="0">
                <a:solidFill>
                  <a:srgbClr val="00FF00"/>
                </a:solidFill>
              </a:rPr>
              <a:t>creation		</a:t>
            </a:r>
            <a:r>
              <a:rPr lang="en-GB" altLang="en-US" dirty="0"/>
              <a:t>2. Through </a:t>
            </a:r>
            <a:r>
              <a:rPr lang="en-GB" altLang="en-US" dirty="0">
                <a:solidFill>
                  <a:srgbClr val="00FF00"/>
                </a:solidFill>
              </a:rPr>
              <a:t>speaking</a:t>
            </a:r>
          </a:p>
        </p:txBody>
      </p:sp>
      <p:sp>
        <p:nvSpPr>
          <p:cNvPr id="1050628"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pic>
        <p:nvPicPr>
          <p:cNvPr id="1026" name="Picture 2" descr="Image result for majestic creation">
            <a:extLst>
              <a:ext uri="{FF2B5EF4-FFF2-40B4-BE49-F238E27FC236}">
                <a16:creationId xmlns:a16="http://schemas.microsoft.com/office/drawing/2014/main" id="{D423AA69-23C8-4595-A289-9DA752592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227" y="4149080"/>
            <a:ext cx="3697293" cy="25874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ulpit bible">
            <a:extLst>
              <a:ext uri="{FF2B5EF4-FFF2-40B4-BE49-F238E27FC236}">
                <a16:creationId xmlns:a16="http://schemas.microsoft.com/office/drawing/2014/main" id="{316E1617-BF0E-4427-AB17-E4102C69A5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76" r="15606"/>
          <a:stretch/>
        </p:blipFill>
        <p:spPr bwMode="auto">
          <a:xfrm>
            <a:off x="4459292" y="4181821"/>
            <a:ext cx="4320481"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0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06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0" y="0"/>
            <a:ext cx="9144000" cy="1295400"/>
          </a:xfrm>
        </p:spPr>
        <p:txBody>
          <a:bodyPr/>
          <a:lstStyle/>
          <a:p>
            <a:pPr algn="l"/>
            <a:r>
              <a:rPr lang="en-GB" altLang="en-US"/>
              <a:t>Bible Study: Psalm 19:1-11</a:t>
            </a:r>
          </a:p>
        </p:txBody>
      </p:sp>
      <p:pic>
        <p:nvPicPr>
          <p:cNvPr id="1022980" name="Picture 4" descr="G:\Backup - juni 2009\Mijn afbeeldingen\Liturgy\Liturgie\bijbellez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salm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1196752"/>
            <a:ext cx="5372100" cy="537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11848</TotalTime>
  <Words>874</Words>
  <Application>Microsoft Office PowerPoint</Application>
  <PresentationFormat>On-screen Show (4:3)</PresentationFormat>
  <Paragraphs>111</Paragraphs>
  <Slides>17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Comic Sans MS</vt:lpstr>
      <vt:lpstr>Times New Roman</vt:lpstr>
      <vt:lpstr>1_Office Theme</vt:lpstr>
      <vt:lpstr>Catechism  The Source of Faith</vt:lpstr>
      <vt:lpstr>Psalm 19:1</vt:lpstr>
      <vt:lpstr>The Source of Faith</vt:lpstr>
      <vt:lpstr>Where does faith come from?</vt:lpstr>
      <vt:lpstr>Catechism</vt:lpstr>
      <vt:lpstr>Catechism</vt:lpstr>
      <vt:lpstr>The Source of Faith</vt:lpstr>
      <vt:lpstr>Revelation</vt:lpstr>
      <vt:lpstr>Bible Study: Psalm 19:1-11</vt:lpstr>
      <vt:lpstr>Bible Study: Psalm 19:1-11</vt:lpstr>
      <vt:lpstr>Distinction</vt:lpstr>
      <vt:lpstr>General Revelation</vt:lpstr>
      <vt:lpstr>Warped vision (1)</vt:lpstr>
      <vt:lpstr>Warped Vision (2)</vt:lpstr>
      <vt:lpstr>Special Revelation</vt:lpstr>
      <vt:lpstr>Bridge Building</vt:lpstr>
      <vt:lpstr>Bridge building</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288</cp:revision>
  <cp:lastPrinted>2010-02-18T18:14:08Z</cp:lastPrinted>
  <dcterms:created xsi:type="dcterms:W3CDTF">2008-08-14T09:20:46Z</dcterms:created>
  <dcterms:modified xsi:type="dcterms:W3CDTF">2021-11-29T21:24:59Z</dcterms:modified>
</cp:coreProperties>
</file>