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371" r:id="rId2"/>
    <p:sldId id="1176" r:id="rId3"/>
    <p:sldId id="1160" r:id="rId4"/>
    <p:sldId id="1161" r:id="rId5"/>
    <p:sldId id="1162" r:id="rId6"/>
    <p:sldId id="1185" r:id="rId7"/>
    <p:sldId id="1177" r:id="rId8"/>
    <p:sldId id="1165" r:id="rId9"/>
    <p:sldId id="1166" r:id="rId10"/>
    <p:sldId id="1167" r:id="rId11"/>
    <p:sldId id="1141" r:id="rId12"/>
    <p:sldId id="1169" r:id="rId13"/>
    <p:sldId id="1180" r:id="rId14"/>
    <p:sldId id="1181" r:id="rId15"/>
    <p:sldId id="1182" r:id="rId16"/>
    <p:sldId id="1172" r:id="rId17"/>
    <p:sldId id="1186" r:id="rId18"/>
    <p:sldId id="1174" r:id="rId19"/>
    <p:sldId id="1175" r:id="rId20"/>
  </p:sldIdLst>
  <p:sldSz cx="9144000" cy="6858000" type="screen4x3"/>
  <p:notesSz cx="6950075" cy="9167813"/>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7">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0000"/>
    <a:srgbClr val="FFFF99"/>
    <a:srgbClr val="FF0000"/>
    <a:srgbClr val="FFFF66"/>
    <a:srgbClr val="FFFF00"/>
    <a:srgbClr val="FF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66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227"/>
    </p:cViewPr>
  </p:sorterViewPr>
  <p:notesViewPr>
    <p:cSldViewPr>
      <p:cViewPr varScale="1">
        <p:scale>
          <a:sx n="56" d="100"/>
          <a:sy n="56" d="100"/>
        </p:scale>
        <p:origin x="-1650" y="-84"/>
      </p:cViewPr>
      <p:guideLst>
        <p:guide orient="horz" pos="2887"/>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0531" name="Rectangle 3"/>
          <p:cNvSpPr>
            <a:spLocks noGrp="1" noChangeArrowheads="1"/>
          </p:cNvSpPr>
          <p:nvPr>
            <p:ph type="dt" sz="quarter"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0532" name="Rectangle 4"/>
          <p:cNvSpPr>
            <a:spLocks noGrp="1" noChangeArrowheads="1"/>
          </p:cNvSpPr>
          <p:nvPr>
            <p:ph type="ftr" sz="quarter" idx="2"/>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0533" name="Rectangle 5"/>
          <p:cNvSpPr>
            <a:spLocks noGrp="1" noChangeArrowheads="1"/>
          </p:cNvSpPr>
          <p:nvPr>
            <p:ph type="sldNum" sz="quarter" idx="3"/>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BA107AEF-88A9-4A02-BF94-0EFC4F89FE0F}" type="slidenum">
              <a:rPr lang="en-GB"/>
              <a:pPr/>
              <a:t>‹#›</a:t>
            </a:fld>
            <a:endParaRPr lang="en-GB"/>
          </a:p>
        </p:txBody>
      </p:sp>
    </p:spTree>
    <p:extLst>
      <p:ext uri="{BB962C8B-B14F-4D97-AF65-F5344CB8AC3E}">
        <p14:creationId xmlns:p14="http://schemas.microsoft.com/office/powerpoint/2010/main" val="141151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303847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solidFill>
                  <a:schemeClr val="tx1"/>
                </a:solidFill>
              </a:defRPr>
            </a:lvl1pPr>
          </a:lstStyle>
          <a:p>
            <a:endParaRPr lang="en-GB"/>
          </a:p>
        </p:txBody>
      </p:sp>
      <p:sp>
        <p:nvSpPr>
          <p:cNvPr id="157699" name="Rectangle 3"/>
          <p:cNvSpPr>
            <a:spLocks noGrp="1" noChangeArrowheads="1"/>
          </p:cNvSpPr>
          <p:nvPr>
            <p:ph type="dt" idx="1"/>
          </p:nvPr>
        </p:nvSpPr>
        <p:spPr bwMode="auto">
          <a:xfrm>
            <a:off x="3970338" y="0"/>
            <a:ext cx="296068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chemeClr val="tx1"/>
                </a:solidFill>
              </a:defRPr>
            </a:lvl1pPr>
          </a:lstStyle>
          <a:p>
            <a:endParaRPr lang="en-GB"/>
          </a:p>
        </p:txBody>
      </p:sp>
      <p:sp>
        <p:nvSpPr>
          <p:cNvPr id="157700" name="Rectangle 4"/>
          <p:cNvSpPr>
            <a:spLocks noGrp="1" noRot="1" noChangeAspect="1" noChangeArrowheads="1" noTextEdit="1"/>
          </p:cNvSpPr>
          <p:nvPr>
            <p:ph type="sldImg" idx="2"/>
          </p:nvPr>
        </p:nvSpPr>
        <p:spPr bwMode="auto">
          <a:xfrm>
            <a:off x="1168400" y="703263"/>
            <a:ext cx="4595813"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935038" y="4360863"/>
            <a:ext cx="5060950" cy="415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7702" name="Rectangle 6"/>
          <p:cNvSpPr>
            <a:spLocks noGrp="1" noChangeArrowheads="1"/>
          </p:cNvSpPr>
          <p:nvPr>
            <p:ph type="ftr" sz="quarter" idx="4"/>
          </p:nvPr>
        </p:nvSpPr>
        <p:spPr bwMode="auto">
          <a:xfrm>
            <a:off x="0" y="8721725"/>
            <a:ext cx="303847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solidFill>
                  <a:schemeClr val="tx1"/>
                </a:solidFill>
              </a:defRPr>
            </a:lvl1pPr>
          </a:lstStyle>
          <a:p>
            <a:endParaRPr lang="en-GB"/>
          </a:p>
        </p:txBody>
      </p:sp>
      <p:sp>
        <p:nvSpPr>
          <p:cNvPr id="157703" name="Rectangle 7"/>
          <p:cNvSpPr>
            <a:spLocks noGrp="1" noChangeArrowheads="1"/>
          </p:cNvSpPr>
          <p:nvPr>
            <p:ph type="sldNum" sz="quarter" idx="5"/>
          </p:nvPr>
        </p:nvSpPr>
        <p:spPr bwMode="auto">
          <a:xfrm>
            <a:off x="3970338" y="8721725"/>
            <a:ext cx="2960687"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solidFill>
                  <a:schemeClr val="tx1"/>
                </a:solidFill>
              </a:defRPr>
            </a:lvl1pPr>
          </a:lstStyle>
          <a:p>
            <a:fld id="{A9D79954-FE7D-444D-A77F-8F4043FC6079}" type="slidenum">
              <a:rPr lang="en-GB"/>
              <a:pPr/>
              <a:t>‹#›</a:t>
            </a:fld>
            <a:endParaRPr lang="en-GB"/>
          </a:p>
        </p:txBody>
      </p:sp>
    </p:spTree>
    <p:extLst>
      <p:ext uri="{BB962C8B-B14F-4D97-AF65-F5344CB8AC3E}">
        <p14:creationId xmlns:p14="http://schemas.microsoft.com/office/powerpoint/2010/main" val="347431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DDD6B-4345-43C7-BD58-CD223E9C31D4}" type="slidenum">
              <a:rPr lang="en-GB"/>
              <a:pPr/>
              <a:t>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919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14</a:t>
            </a:fld>
            <a:endParaRPr lang="en-GB"/>
          </a:p>
        </p:txBody>
      </p:sp>
    </p:spTree>
    <p:extLst>
      <p:ext uri="{BB962C8B-B14F-4D97-AF65-F5344CB8AC3E}">
        <p14:creationId xmlns:p14="http://schemas.microsoft.com/office/powerpoint/2010/main" val="332895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19</a:t>
            </a:fld>
            <a:endParaRPr lang="en-GB"/>
          </a:p>
        </p:txBody>
      </p:sp>
    </p:spTree>
    <p:extLst>
      <p:ext uri="{BB962C8B-B14F-4D97-AF65-F5344CB8AC3E}">
        <p14:creationId xmlns:p14="http://schemas.microsoft.com/office/powerpoint/2010/main" val="8099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2</a:t>
            </a:fld>
            <a:endParaRPr lang="en-GB"/>
          </a:p>
        </p:txBody>
      </p:sp>
    </p:spTree>
    <p:extLst>
      <p:ext uri="{BB962C8B-B14F-4D97-AF65-F5344CB8AC3E}">
        <p14:creationId xmlns:p14="http://schemas.microsoft.com/office/powerpoint/2010/main" val="307197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3</a:t>
            </a:fld>
            <a:endParaRPr lang="en-GB"/>
          </a:p>
        </p:txBody>
      </p:sp>
    </p:spTree>
    <p:extLst>
      <p:ext uri="{BB962C8B-B14F-4D97-AF65-F5344CB8AC3E}">
        <p14:creationId xmlns:p14="http://schemas.microsoft.com/office/powerpoint/2010/main" val="132790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4</a:t>
            </a:fld>
            <a:endParaRPr lang="en-GB"/>
          </a:p>
        </p:txBody>
      </p:sp>
    </p:spTree>
    <p:extLst>
      <p:ext uri="{BB962C8B-B14F-4D97-AF65-F5344CB8AC3E}">
        <p14:creationId xmlns:p14="http://schemas.microsoft.com/office/powerpoint/2010/main" val="300982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5</a:t>
            </a:fld>
            <a:endParaRPr lang="en-GB"/>
          </a:p>
        </p:txBody>
      </p:sp>
    </p:spTree>
    <p:extLst>
      <p:ext uri="{BB962C8B-B14F-4D97-AF65-F5344CB8AC3E}">
        <p14:creationId xmlns:p14="http://schemas.microsoft.com/office/powerpoint/2010/main" val="2825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6</a:t>
            </a:fld>
            <a:endParaRPr lang="en-GB"/>
          </a:p>
        </p:txBody>
      </p:sp>
    </p:spTree>
    <p:extLst>
      <p:ext uri="{BB962C8B-B14F-4D97-AF65-F5344CB8AC3E}">
        <p14:creationId xmlns:p14="http://schemas.microsoft.com/office/powerpoint/2010/main" val="410854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8</a:t>
            </a:fld>
            <a:endParaRPr lang="en-GB"/>
          </a:p>
        </p:txBody>
      </p:sp>
    </p:spTree>
    <p:extLst>
      <p:ext uri="{BB962C8B-B14F-4D97-AF65-F5344CB8AC3E}">
        <p14:creationId xmlns:p14="http://schemas.microsoft.com/office/powerpoint/2010/main" val="296473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9</a:t>
            </a:fld>
            <a:endParaRPr lang="en-GB"/>
          </a:p>
        </p:txBody>
      </p:sp>
    </p:spTree>
    <p:extLst>
      <p:ext uri="{BB962C8B-B14F-4D97-AF65-F5344CB8AC3E}">
        <p14:creationId xmlns:p14="http://schemas.microsoft.com/office/powerpoint/2010/main" val="276720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D79954-FE7D-444D-A77F-8F4043FC6079}" type="slidenum">
              <a:rPr lang="en-GB" smtClean="0"/>
              <a:pPr/>
              <a:t>11</a:t>
            </a:fld>
            <a:endParaRPr lang="en-GB"/>
          </a:p>
        </p:txBody>
      </p:sp>
    </p:spTree>
    <p:extLst>
      <p:ext uri="{BB962C8B-B14F-4D97-AF65-F5344CB8AC3E}">
        <p14:creationId xmlns:p14="http://schemas.microsoft.com/office/powerpoint/2010/main" val="134501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15840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7400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5476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6230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4617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2863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3877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24913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7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7141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4903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70160248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685800" y="1981200"/>
            <a:ext cx="7772400" cy="1447800"/>
          </a:xfrm>
        </p:spPr>
        <p:txBody>
          <a:bodyPr/>
          <a:lstStyle/>
          <a:p>
            <a:r>
              <a:rPr lang="en-GB"/>
              <a:t>Catechism </a:t>
            </a:r>
            <a:br>
              <a:rPr lang="en-GB"/>
            </a:br>
            <a:r>
              <a:rPr lang="en-GB"/>
              <a:t>The Source of Faith</a:t>
            </a:r>
          </a:p>
        </p:txBody>
      </p:sp>
      <p:sp>
        <p:nvSpPr>
          <p:cNvPr id="126979" name="Rectangle 3"/>
          <p:cNvSpPr>
            <a:spLocks noGrp="1" noChangeArrowheads="1"/>
          </p:cNvSpPr>
          <p:nvPr>
            <p:ph type="subTitle" idx="1"/>
          </p:nvPr>
        </p:nvSpPr>
        <p:spPr>
          <a:xfrm>
            <a:off x="457200" y="3886200"/>
            <a:ext cx="8305800" cy="1752600"/>
          </a:xfrm>
        </p:spPr>
        <p:txBody>
          <a:bodyPr/>
          <a:lstStyle/>
          <a:p>
            <a:endParaRPr lang="en-GB" dirty="0"/>
          </a:p>
          <a:p>
            <a:r>
              <a:rPr lang="en-GB" dirty="0"/>
              <a:t>Lesson 12 – LD 25a &amp; BC 2-7</a:t>
            </a:r>
          </a:p>
          <a:p>
            <a:r>
              <a:rPr lang="en-GB" dirty="0"/>
              <a:t>How God Makes Himself 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GB" altLang="en-US"/>
              <a:t>Revelation</a:t>
            </a:r>
          </a:p>
        </p:txBody>
      </p:sp>
      <p:sp>
        <p:nvSpPr>
          <p:cNvPr id="1050627" name="Rectangle 3"/>
          <p:cNvSpPr>
            <a:spLocks noGrp="1" noChangeArrowheads="1"/>
          </p:cNvSpPr>
          <p:nvPr>
            <p:ph idx="1"/>
          </p:nvPr>
        </p:nvSpPr>
        <p:spPr/>
        <p:txBody>
          <a:bodyPr/>
          <a:lstStyle/>
          <a:p>
            <a:pPr>
              <a:buFontTx/>
              <a:buNone/>
            </a:pPr>
            <a:r>
              <a:rPr lang="en-GB" altLang="en-US" dirty="0"/>
              <a:t>Revelation is from the word </a:t>
            </a:r>
            <a:r>
              <a:rPr lang="en-GB" altLang="en-US" dirty="0">
                <a:solidFill>
                  <a:srgbClr val="00FF00"/>
                </a:solidFill>
              </a:rPr>
              <a:t>“to reveal”, “to show something”</a:t>
            </a:r>
          </a:p>
          <a:p>
            <a:pPr>
              <a:buFontTx/>
              <a:buNone/>
            </a:pPr>
            <a:r>
              <a:rPr lang="en-GB" altLang="en-US" dirty="0"/>
              <a:t>In the Christian faith, </a:t>
            </a:r>
            <a:r>
              <a:rPr lang="en-GB" altLang="en-US" dirty="0">
                <a:solidFill>
                  <a:srgbClr val="00FF00"/>
                </a:solidFill>
              </a:rPr>
              <a:t>“revelation” refers to how God makes Himself and other things known to us.</a:t>
            </a:r>
          </a:p>
          <a:p>
            <a:pPr>
              <a:buFontTx/>
              <a:buNone/>
            </a:pPr>
            <a:endParaRPr lang="en-GB" altLang="en-US" sz="1400" dirty="0"/>
          </a:p>
          <a:p>
            <a:pPr>
              <a:buFontTx/>
              <a:buNone/>
            </a:pPr>
            <a:r>
              <a:rPr lang="en-GB" altLang="en-US" dirty="0"/>
              <a:t>There are basically </a:t>
            </a:r>
            <a:r>
              <a:rPr lang="en-GB" altLang="en-US" dirty="0">
                <a:solidFill>
                  <a:srgbClr val="00FF00"/>
                </a:solidFill>
              </a:rPr>
              <a:t>two ways in which God reveals Himself:</a:t>
            </a:r>
          </a:p>
          <a:p>
            <a:pPr>
              <a:buFontTx/>
              <a:buNone/>
            </a:pPr>
            <a:r>
              <a:rPr lang="en-GB" altLang="en-US" dirty="0">
                <a:solidFill>
                  <a:srgbClr val="00FF00"/>
                </a:solidFill>
              </a:rPr>
              <a:t>	</a:t>
            </a:r>
            <a:r>
              <a:rPr lang="en-GB" altLang="en-US" dirty="0"/>
              <a:t>1. Through </a:t>
            </a:r>
            <a:r>
              <a:rPr lang="en-GB" altLang="en-US" dirty="0">
                <a:solidFill>
                  <a:srgbClr val="00FF00"/>
                </a:solidFill>
              </a:rPr>
              <a:t>creation		</a:t>
            </a:r>
            <a:r>
              <a:rPr lang="en-GB" altLang="en-US" dirty="0"/>
              <a:t>2. Through </a:t>
            </a:r>
            <a:r>
              <a:rPr lang="en-GB" altLang="en-US" dirty="0">
                <a:solidFill>
                  <a:srgbClr val="00FF00"/>
                </a:solidFill>
              </a:rPr>
              <a:t>speaking</a:t>
            </a:r>
          </a:p>
        </p:txBody>
      </p:sp>
      <p:sp>
        <p:nvSpPr>
          <p:cNvPr id="105062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1026" name="Picture 2" descr="Image result for majestic creation">
            <a:extLst>
              <a:ext uri="{FF2B5EF4-FFF2-40B4-BE49-F238E27FC236}">
                <a16:creationId xmlns:a16="http://schemas.microsoft.com/office/drawing/2014/main" id="{D423AA69-23C8-4595-A289-9DA752592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27" y="4149080"/>
            <a:ext cx="3697293" cy="25874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ulpit bible">
            <a:extLst>
              <a:ext uri="{FF2B5EF4-FFF2-40B4-BE49-F238E27FC236}">
                <a16:creationId xmlns:a16="http://schemas.microsoft.com/office/drawing/2014/main" id="{316E1617-BF0E-4427-AB17-E4102C69A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76" r="15606"/>
          <a:stretch/>
        </p:blipFill>
        <p:spPr bwMode="auto">
          <a:xfrm>
            <a:off x="4459292" y="4181821"/>
            <a:ext cx="4320481"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0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0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0" y="0"/>
            <a:ext cx="9144000" cy="1295400"/>
          </a:xfrm>
        </p:spPr>
        <p:txBody>
          <a:bodyPr/>
          <a:lstStyle/>
          <a:p>
            <a:pPr algn="l"/>
            <a:r>
              <a:rPr lang="en-GB"/>
              <a:t>Bible Study: Psalm 19:1-11</a:t>
            </a:r>
          </a:p>
        </p:txBody>
      </p:sp>
      <p:sp>
        <p:nvSpPr>
          <p:cNvPr id="1022979" name="Rectangle 3"/>
          <p:cNvSpPr>
            <a:spLocks noGrp="1" noChangeArrowheads="1"/>
          </p:cNvSpPr>
          <p:nvPr>
            <p:ph idx="1"/>
          </p:nvPr>
        </p:nvSpPr>
        <p:spPr>
          <a:xfrm>
            <a:off x="0" y="1371600"/>
            <a:ext cx="9144000" cy="5486400"/>
          </a:xfrm>
        </p:spPr>
        <p:txBody>
          <a:bodyPr/>
          <a:lstStyle/>
          <a:p>
            <a:pPr>
              <a:buFontTx/>
              <a:buNone/>
            </a:pPr>
            <a:r>
              <a:rPr lang="en-GB" dirty="0"/>
              <a:t>1.  Yes, when we observe the heavens during the day or at night and marvel at God’s greatness.</a:t>
            </a:r>
          </a:p>
          <a:p>
            <a:pPr>
              <a:buFontTx/>
              <a:buNone/>
            </a:pPr>
            <a:r>
              <a:rPr lang="en-GB" dirty="0"/>
              <a:t>2. No, because the sky and creation is everywhere.</a:t>
            </a:r>
          </a:p>
          <a:p>
            <a:pPr>
              <a:buFontTx/>
              <a:buNone/>
            </a:pPr>
            <a:r>
              <a:rPr lang="en-GB" dirty="0"/>
              <a:t>3. These verses illustrate how the message of the sun reaches all parts of the earth.</a:t>
            </a:r>
          </a:p>
          <a:p>
            <a:pPr>
              <a:buFontTx/>
              <a:buNone/>
            </a:pPr>
            <a:r>
              <a:rPr lang="en-GB" dirty="0"/>
              <a:t>4. They are about God speaking directly to people.</a:t>
            </a:r>
          </a:p>
          <a:p>
            <a:pPr>
              <a:buFontTx/>
              <a:buNone/>
            </a:pPr>
            <a:endParaRPr lang="en-GB" dirty="0"/>
          </a:p>
        </p:txBody>
      </p:sp>
      <p:pic>
        <p:nvPicPr>
          <p:cNvPr id="1022980" name="Picture 4"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22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22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0229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022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GB" altLang="en-US"/>
              <a:t>Distinction</a:t>
            </a:r>
          </a:p>
        </p:txBody>
      </p:sp>
      <p:sp>
        <p:nvSpPr>
          <p:cNvPr id="1052675" name="Rectangle 3"/>
          <p:cNvSpPr>
            <a:spLocks noGrp="1" noChangeArrowheads="1"/>
          </p:cNvSpPr>
          <p:nvPr>
            <p:ph idx="1"/>
          </p:nvPr>
        </p:nvSpPr>
        <p:spPr/>
        <p:txBody>
          <a:bodyPr/>
          <a:lstStyle/>
          <a:p>
            <a:pPr>
              <a:buFontTx/>
              <a:buNone/>
            </a:pPr>
            <a:r>
              <a:rPr lang="en-GB" altLang="en-US" b="1" dirty="0">
                <a:solidFill>
                  <a:srgbClr val="00FF00"/>
                </a:solidFill>
              </a:rPr>
              <a:t>Creation				Speaking</a:t>
            </a:r>
          </a:p>
          <a:p>
            <a:pPr>
              <a:buFontTx/>
              <a:buNone/>
            </a:pPr>
            <a:r>
              <a:rPr lang="en-GB" altLang="en-US" dirty="0">
                <a:solidFill>
                  <a:srgbClr val="00FF00"/>
                </a:solidFill>
              </a:rPr>
              <a:t>God’s WORKS / DEEDS		God’s WORDS</a:t>
            </a:r>
          </a:p>
          <a:p>
            <a:pPr>
              <a:buFontTx/>
              <a:buNone/>
            </a:pPr>
            <a:r>
              <a:rPr lang="en-GB" altLang="en-US" dirty="0">
                <a:solidFill>
                  <a:srgbClr val="00FF00"/>
                </a:solidFill>
              </a:rPr>
              <a:t>General Revelation			Special Revelation</a:t>
            </a:r>
          </a:p>
          <a:p>
            <a:pPr>
              <a:buFontTx/>
              <a:buNone/>
            </a:pPr>
            <a:r>
              <a:rPr lang="en-GB" altLang="en-US" dirty="0">
                <a:solidFill>
                  <a:srgbClr val="00FF00"/>
                </a:solidFill>
              </a:rPr>
              <a:t>	everybody can see		   only those with Holy</a:t>
            </a:r>
            <a:br>
              <a:rPr lang="en-GB" altLang="en-US" dirty="0">
                <a:solidFill>
                  <a:srgbClr val="00FF00"/>
                </a:solidFill>
              </a:rPr>
            </a:br>
            <a:r>
              <a:rPr lang="en-GB" altLang="en-US" dirty="0">
                <a:solidFill>
                  <a:srgbClr val="00FF00"/>
                </a:solidFill>
              </a:rPr>
              <a:t>					   Spirit will understand</a:t>
            </a:r>
          </a:p>
          <a:p>
            <a:pPr>
              <a:buFontTx/>
              <a:buNone/>
            </a:pPr>
            <a:endParaRPr lang="en-GB" altLang="en-US" dirty="0">
              <a:solidFill>
                <a:srgbClr val="00FF00"/>
              </a:solidFill>
            </a:endParaRPr>
          </a:p>
        </p:txBody>
      </p:sp>
      <p:sp>
        <p:nvSpPr>
          <p:cNvPr id="1052676" name="Line 4"/>
          <p:cNvSpPr>
            <a:spLocks noChangeShapeType="1"/>
          </p:cNvSpPr>
          <p:nvPr/>
        </p:nvSpPr>
        <p:spPr bwMode="auto">
          <a:xfrm>
            <a:off x="4419600" y="12192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52677" name="Line 5"/>
          <p:cNvSpPr>
            <a:spLocks noChangeShapeType="1"/>
          </p:cNvSpPr>
          <p:nvPr/>
        </p:nvSpPr>
        <p:spPr bwMode="auto">
          <a:xfrm>
            <a:off x="0" y="1752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52678" name="Line 6"/>
          <p:cNvSpPr>
            <a:spLocks noChangeShapeType="1"/>
          </p:cNvSpPr>
          <p:nvPr/>
        </p:nvSpPr>
        <p:spPr bwMode="auto">
          <a:xfrm>
            <a:off x="0" y="1219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52679" name="Text Box 7"/>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
        <p:nvSpPr>
          <p:cNvPr id="1052680" name="Line 8"/>
          <p:cNvSpPr>
            <a:spLocks noChangeShapeType="1"/>
          </p:cNvSpPr>
          <p:nvPr/>
        </p:nvSpPr>
        <p:spPr bwMode="auto">
          <a:xfrm>
            <a:off x="0" y="3810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11" name="Picture 2" descr="Image result for majestic creation">
            <a:extLst>
              <a:ext uri="{FF2B5EF4-FFF2-40B4-BE49-F238E27FC236}">
                <a16:creationId xmlns:a16="http://schemas.microsoft.com/office/drawing/2014/main" id="{80492929-6657-4293-A11B-3E4B7FD51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27" y="4149080"/>
            <a:ext cx="3697293" cy="25874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ulpit bible">
            <a:extLst>
              <a:ext uri="{FF2B5EF4-FFF2-40B4-BE49-F238E27FC236}">
                <a16:creationId xmlns:a16="http://schemas.microsoft.com/office/drawing/2014/main" id="{9F8F7F64-0F51-4C09-A7BE-DA2540125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76" r="15606"/>
          <a:stretch/>
        </p:blipFill>
        <p:spPr bwMode="auto">
          <a:xfrm>
            <a:off x="4644008" y="4156940"/>
            <a:ext cx="4320481"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26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26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26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2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5" grpId="0" uiExpand="1" build="p" bldLvl="2"/>
      <p:bldP spid="10526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GB" altLang="en-US"/>
              <a:t>General Revelation</a:t>
            </a:r>
          </a:p>
        </p:txBody>
      </p:sp>
      <p:sp>
        <p:nvSpPr>
          <p:cNvPr id="1053699" name="Rectangle 3"/>
          <p:cNvSpPr>
            <a:spLocks noGrp="1" noChangeArrowheads="1"/>
          </p:cNvSpPr>
          <p:nvPr>
            <p:ph idx="1"/>
          </p:nvPr>
        </p:nvSpPr>
        <p:spPr/>
        <p:txBody>
          <a:bodyPr/>
          <a:lstStyle/>
          <a:p>
            <a:pPr>
              <a:buFontTx/>
              <a:buNone/>
            </a:pPr>
            <a:r>
              <a:rPr lang="en-GB" altLang="en-US" dirty="0"/>
              <a:t>In everything God has done and does, </a:t>
            </a:r>
            <a:r>
              <a:rPr lang="en-GB" altLang="en-US" dirty="0">
                <a:solidFill>
                  <a:srgbClr val="00FF00"/>
                </a:solidFill>
              </a:rPr>
              <a:t>people could learn things about God.</a:t>
            </a:r>
          </a:p>
          <a:p>
            <a:pPr>
              <a:buFontTx/>
              <a:buNone/>
            </a:pPr>
            <a:r>
              <a:rPr lang="en-GB" altLang="en-US" dirty="0">
                <a:solidFill>
                  <a:srgbClr val="00FF00"/>
                </a:solidFill>
              </a:rPr>
              <a:t>But they don’t, as the Plunge into Sin has blinded and warped their vision.</a:t>
            </a:r>
          </a:p>
          <a:p>
            <a:pPr>
              <a:buFontTx/>
              <a:buNone/>
            </a:pPr>
            <a:endParaRPr lang="en-GB" altLang="en-US" dirty="0">
              <a:solidFill>
                <a:srgbClr val="00FF00"/>
              </a:solidFill>
            </a:endParaRPr>
          </a:p>
        </p:txBody>
      </p:sp>
      <p:sp>
        <p:nvSpPr>
          <p:cNvPr id="1053700" name="AutoShape 4"/>
          <p:cNvSpPr>
            <a:spLocks noChangeArrowheads="1"/>
          </p:cNvSpPr>
          <p:nvPr/>
        </p:nvSpPr>
        <p:spPr bwMode="auto">
          <a:xfrm>
            <a:off x="82550" y="3432890"/>
            <a:ext cx="8834438" cy="243697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sz="2800" i="1" dirty="0"/>
              <a:t> For his invisible attributes, namely, his eternal power and divine nature, have been clearly perceived, ever since the creation of the world, in the things that have been made. So they are without excuse.</a:t>
            </a:r>
          </a:p>
          <a:p>
            <a:pPr algn="r"/>
            <a:r>
              <a:rPr lang="en-US" altLang="en-US" sz="1800" dirty="0"/>
              <a:t>Romans 1:20</a:t>
            </a:r>
            <a:endParaRPr lang="en-US" altLang="en-US" sz="3600" dirty="0">
              <a:solidFill>
                <a:schemeClr val="tx2"/>
              </a:solidFill>
            </a:endParaRPr>
          </a:p>
        </p:txBody>
      </p:sp>
      <p:sp>
        <p:nvSpPr>
          <p:cNvPr id="1053701"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extLst>
      <p:ext uri="{BB962C8B-B14F-4D97-AF65-F5344CB8AC3E}">
        <p14:creationId xmlns:p14="http://schemas.microsoft.com/office/powerpoint/2010/main" val="3903468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053700"/>
                                        </p:tgtEl>
                                        <p:attrNameLst>
                                          <p:attrName>style.visibility</p:attrName>
                                        </p:attrNameLst>
                                      </p:cBhvr>
                                      <p:to>
                                        <p:strVal val="visible"/>
                                      </p:to>
                                    </p:set>
                                    <p:anim calcmode="lin" valueType="num">
                                      <p:cBhvr>
                                        <p:cTn id="7" dur="500" fill="hold"/>
                                        <p:tgtEl>
                                          <p:spTgt spid="1053700"/>
                                        </p:tgtEl>
                                        <p:attrNameLst>
                                          <p:attrName>ppt_x</p:attrName>
                                        </p:attrNameLst>
                                      </p:cBhvr>
                                      <p:tavLst>
                                        <p:tav tm="0">
                                          <p:val>
                                            <p:strVal val="#ppt_x-#ppt_w/2"/>
                                          </p:val>
                                        </p:tav>
                                        <p:tav tm="100000">
                                          <p:val>
                                            <p:strVal val="#ppt_x"/>
                                          </p:val>
                                        </p:tav>
                                      </p:tavLst>
                                    </p:anim>
                                    <p:anim calcmode="lin" valueType="num">
                                      <p:cBhvr>
                                        <p:cTn id="8" dur="500" fill="hold"/>
                                        <p:tgtEl>
                                          <p:spTgt spid="1053700"/>
                                        </p:tgtEl>
                                        <p:attrNameLst>
                                          <p:attrName>ppt_y</p:attrName>
                                        </p:attrNameLst>
                                      </p:cBhvr>
                                      <p:tavLst>
                                        <p:tav tm="0">
                                          <p:val>
                                            <p:strVal val="#ppt_y"/>
                                          </p:val>
                                        </p:tav>
                                        <p:tav tm="100000">
                                          <p:val>
                                            <p:strVal val="#ppt_y"/>
                                          </p:val>
                                        </p:tav>
                                      </p:tavLst>
                                    </p:anim>
                                    <p:anim calcmode="lin" valueType="num">
                                      <p:cBhvr>
                                        <p:cTn id="9" dur="500" fill="hold"/>
                                        <p:tgtEl>
                                          <p:spTgt spid="1053700"/>
                                        </p:tgtEl>
                                        <p:attrNameLst>
                                          <p:attrName>ppt_w</p:attrName>
                                        </p:attrNameLst>
                                      </p:cBhvr>
                                      <p:tavLst>
                                        <p:tav tm="0">
                                          <p:val>
                                            <p:fltVal val="0"/>
                                          </p:val>
                                        </p:tav>
                                        <p:tav tm="100000">
                                          <p:val>
                                            <p:strVal val="#ppt_w"/>
                                          </p:val>
                                        </p:tav>
                                      </p:tavLst>
                                    </p:anim>
                                    <p:anim calcmode="lin" valueType="num">
                                      <p:cBhvr>
                                        <p:cTn id="10" dur="500" fill="hold"/>
                                        <p:tgtEl>
                                          <p:spTgt spid="1053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GB" dirty="0"/>
              <a:t>Warped vision (1)</a:t>
            </a:r>
          </a:p>
        </p:txBody>
      </p:sp>
      <p:sp>
        <p:nvSpPr>
          <p:cNvPr id="1054723" name="AutoShape 3"/>
          <p:cNvSpPr>
            <a:spLocks noGrp="1" noChangeAspect="1" noChangeArrowheads="1"/>
          </p:cNvSpPr>
          <p:nvPr>
            <p:ph idx="1"/>
          </p:nvPr>
        </p:nvSpPr>
        <p:spPr/>
        <p:txBody>
          <a:bodyPr/>
          <a:lstStyle/>
          <a:p>
            <a:pPr>
              <a:buFontTx/>
              <a:buNone/>
            </a:pPr>
            <a:r>
              <a:rPr lang="en-GB" dirty="0"/>
              <a:t>By our fallen nature we see something </a:t>
            </a:r>
            <a:r>
              <a:rPr lang="en-GB" dirty="0">
                <a:solidFill>
                  <a:srgbClr val="00FF00"/>
                </a:solidFill>
              </a:rPr>
              <a:t>- that’s where religions come from - but we don’t see it properly.</a:t>
            </a:r>
          </a:p>
          <a:p>
            <a:pPr>
              <a:buFontTx/>
              <a:buNone/>
            </a:pPr>
            <a:endParaRPr lang="en-GB" dirty="0">
              <a:solidFill>
                <a:srgbClr val="00FF00"/>
              </a:solidFill>
            </a:endParaRPr>
          </a:p>
        </p:txBody>
      </p:sp>
      <p:pic>
        <p:nvPicPr>
          <p:cNvPr id="1054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695201" y="3356993"/>
            <a:ext cx="4156649" cy="260826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81" y="2768824"/>
            <a:ext cx="2608263" cy="3784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26" name="Text Box 6"/>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a:solidFill>
                  <a:srgbClr val="00FF00"/>
                </a:solidFill>
                <a:sym typeface="Wingdings" pitchFamily="2" charset="2"/>
              </a:rPr>
              <a:t></a:t>
            </a:r>
            <a:endParaRPr lang="en-US">
              <a:solidFill>
                <a:schemeClr val="tx1"/>
              </a:solidFill>
            </a:endParaRPr>
          </a:p>
        </p:txBody>
      </p:sp>
    </p:spTree>
    <p:extLst>
      <p:ext uri="{BB962C8B-B14F-4D97-AF65-F5344CB8AC3E}">
        <p14:creationId xmlns:p14="http://schemas.microsoft.com/office/powerpoint/2010/main" val="384959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GB" altLang="en-US" dirty="0"/>
              <a:t>Warped Vision (2)</a:t>
            </a:r>
          </a:p>
        </p:txBody>
      </p:sp>
      <p:sp>
        <p:nvSpPr>
          <p:cNvPr id="1057795" name="Rectangle 3"/>
          <p:cNvSpPr>
            <a:spLocks noGrp="1" noChangeArrowheads="1"/>
          </p:cNvSpPr>
          <p:nvPr>
            <p:ph idx="1"/>
          </p:nvPr>
        </p:nvSpPr>
        <p:spPr/>
        <p:txBody>
          <a:bodyPr/>
          <a:lstStyle/>
          <a:p>
            <a:pPr>
              <a:buFontTx/>
              <a:buNone/>
            </a:pPr>
            <a:r>
              <a:rPr lang="en-GB" altLang="en-US" dirty="0"/>
              <a:t>But</a:t>
            </a:r>
            <a:r>
              <a:rPr lang="en-GB" altLang="en-US" dirty="0">
                <a:solidFill>
                  <a:srgbClr val="00FF00"/>
                </a:solidFill>
              </a:rPr>
              <a:t> that we don’t see it is not God’s fault.</a:t>
            </a:r>
          </a:p>
          <a:p>
            <a:pPr>
              <a:buFontTx/>
              <a:buNone/>
            </a:pPr>
            <a:r>
              <a:rPr lang="en-GB" altLang="en-US" dirty="0"/>
              <a:t>God</a:t>
            </a:r>
            <a:r>
              <a:rPr lang="en-GB" altLang="en-US" dirty="0">
                <a:solidFill>
                  <a:srgbClr val="00FF00"/>
                </a:solidFill>
              </a:rPr>
              <a:t> is doing a proper job of revealing Himself.</a:t>
            </a:r>
          </a:p>
          <a:p>
            <a:pPr>
              <a:buFontTx/>
              <a:buNone/>
            </a:pPr>
            <a:r>
              <a:rPr lang="en-GB" altLang="en-US" dirty="0"/>
              <a:t>We</a:t>
            </a:r>
            <a:r>
              <a:rPr lang="en-GB" altLang="en-US" dirty="0">
                <a:solidFill>
                  <a:srgbClr val="00FF00"/>
                </a:solidFill>
              </a:rPr>
              <a:t> are not doing a proper job of understanding it.</a:t>
            </a:r>
          </a:p>
        </p:txBody>
      </p:sp>
      <p:pic>
        <p:nvPicPr>
          <p:cNvPr id="1057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267200"/>
            <a:ext cx="1560513" cy="2590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3657600" cy="2743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7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124200"/>
            <a:ext cx="2573338" cy="32337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7799" name="Text Box 7"/>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extLst>
      <p:ext uri="{BB962C8B-B14F-4D97-AF65-F5344CB8AC3E}">
        <p14:creationId xmlns:p14="http://schemas.microsoft.com/office/powerpoint/2010/main" val="335656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GB" altLang="en-US"/>
              <a:t>Special Revelation</a:t>
            </a:r>
          </a:p>
        </p:txBody>
      </p:sp>
      <p:sp>
        <p:nvSpPr>
          <p:cNvPr id="1055747" name="Rectangle 3"/>
          <p:cNvSpPr>
            <a:spLocks noGrp="1" noChangeArrowheads="1"/>
          </p:cNvSpPr>
          <p:nvPr>
            <p:ph idx="1"/>
          </p:nvPr>
        </p:nvSpPr>
        <p:spPr/>
        <p:txBody>
          <a:bodyPr/>
          <a:lstStyle/>
          <a:p>
            <a:pPr>
              <a:buFontTx/>
              <a:buNone/>
            </a:pPr>
            <a:r>
              <a:rPr lang="en-GB" altLang="en-US" dirty="0"/>
              <a:t>Two things are needed for us to appreciate God.</a:t>
            </a:r>
          </a:p>
          <a:p>
            <a:pPr>
              <a:buFontTx/>
              <a:buNone/>
            </a:pPr>
            <a:r>
              <a:rPr lang="en-GB" altLang="en-US" dirty="0">
                <a:solidFill>
                  <a:srgbClr val="00FF00"/>
                </a:solidFill>
              </a:rPr>
              <a:t>	1. God needs to tell us personally who He is and how to understand Creation.</a:t>
            </a:r>
            <a:br>
              <a:rPr lang="en-GB" altLang="en-US" dirty="0">
                <a:solidFill>
                  <a:srgbClr val="00FF00"/>
                </a:solidFill>
              </a:rPr>
            </a:br>
            <a:r>
              <a:rPr lang="en-GB" altLang="en-US" dirty="0">
                <a:solidFill>
                  <a:srgbClr val="00FF00"/>
                </a:solidFill>
              </a:rPr>
              <a:t>	This is the Bible</a:t>
            </a:r>
          </a:p>
          <a:p>
            <a:pPr>
              <a:buFontTx/>
              <a:buNone/>
            </a:pPr>
            <a:r>
              <a:rPr lang="en-GB" altLang="en-US" dirty="0">
                <a:solidFill>
                  <a:srgbClr val="00FF00"/>
                </a:solidFill>
              </a:rPr>
              <a:t>	2. God needs to make us receptive to His speaking.</a:t>
            </a:r>
            <a:br>
              <a:rPr lang="en-GB" altLang="en-US" dirty="0">
                <a:solidFill>
                  <a:srgbClr val="00FF00"/>
                </a:solidFill>
              </a:rPr>
            </a:br>
            <a:r>
              <a:rPr lang="en-GB" altLang="en-US" dirty="0">
                <a:solidFill>
                  <a:srgbClr val="00FF00"/>
                </a:solidFill>
              </a:rPr>
              <a:t>	This is the Holy Spirit at work in our hearts.</a:t>
            </a:r>
          </a:p>
          <a:p>
            <a:pPr>
              <a:buFontTx/>
              <a:buNone/>
            </a:pPr>
            <a:endParaRPr lang="en-GB" altLang="en-US" dirty="0">
              <a:solidFill>
                <a:srgbClr val="00FF00"/>
              </a:solidFill>
            </a:endParaRPr>
          </a:p>
        </p:txBody>
      </p:sp>
      <p:sp>
        <p:nvSpPr>
          <p:cNvPr id="105574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2056" name="Picture 8" descr="Image result for bible">
            <a:extLst>
              <a:ext uri="{FF2B5EF4-FFF2-40B4-BE49-F238E27FC236}">
                <a16:creationId xmlns:a16="http://schemas.microsoft.com/office/drawing/2014/main" id="{B76DF304-2BC6-4637-8EA0-6D0DDCAEB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8" y="4869160"/>
            <a:ext cx="11802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Karlo Janssen\Mijn documenten\Mijn afbeeldingen\Catechism\head-heart-hands.jpg">
            <a:extLst>
              <a:ext uri="{FF2B5EF4-FFF2-40B4-BE49-F238E27FC236}">
                <a16:creationId xmlns:a16="http://schemas.microsoft.com/office/drawing/2014/main" id="{ECA43AEA-84F7-4B21-9CCE-255F6FC66C9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4662"/>
          <a:stretch/>
        </p:blipFill>
        <p:spPr bwMode="auto">
          <a:xfrm flipH="1">
            <a:off x="7693025" y="4447908"/>
            <a:ext cx="1039245" cy="1895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bridge clipart">
            <a:extLst>
              <a:ext uri="{FF2B5EF4-FFF2-40B4-BE49-F238E27FC236}">
                <a16:creationId xmlns:a16="http://schemas.microsoft.com/office/drawing/2014/main" id="{508326D9-EE8E-4198-92A8-660DE04A0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791" y="4193045"/>
            <a:ext cx="5184576" cy="230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9"/>
                                          </p:stCondLst>
                                        </p:cTn>
                                        <p:tgtEl>
                                          <p:spTgt spid="1055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55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055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GB" altLang="en-US" dirty="0"/>
              <a:t>Bridge Building</a:t>
            </a:r>
          </a:p>
        </p:txBody>
      </p:sp>
      <p:sp>
        <p:nvSpPr>
          <p:cNvPr id="1055747" name="Rectangle 3"/>
          <p:cNvSpPr>
            <a:spLocks noGrp="1" noChangeArrowheads="1"/>
          </p:cNvSpPr>
          <p:nvPr>
            <p:ph idx="1"/>
          </p:nvPr>
        </p:nvSpPr>
        <p:spPr/>
        <p:txBody>
          <a:bodyPr/>
          <a:lstStyle/>
          <a:p>
            <a:pPr>
              <a:buFontTx/>
              <a:buNone/>
            </a:pPr>
            <a:r>
              <a:rPr lang="en-GB" altLang="en-US" dirty="0"/>
              <a:t>The Holy Spirit as it were </a:t>
            </a:r>
            <a:r>
              <a:rPr lang="en-GB" altLang="en-US" dirty="0">
                <a:solidFill>
                  <a:srgbClr val="00FF00"/>
                </a:solidFill>
              </a:rPr>
              <a:t>builds a bridge.</a:t>
            </a:r>
          </a:p>
          <a:p>
            <a:pPr>
              <a:buFontTx/>
              <a:buNone/>
            </a:pPr>
            <a:r>
              <a:rPr lang="en-GB" altLang="en-US" dirty="0">
                <a:solidFill>
                  <a:srgbClr val="00FF00"/>
                </a:solidFill>
              </a:rPr>
              <a:t> </a:t>
            </a:r>
          </a:p>
        </p:txBody>
      </p:sp>
      <p:sp>
        <p:nvSpPr>
          <p:cNvPr id="105574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2050" name="Picture 2" descr="Image result for bridge clipart">
            <a:extLst>
              <a:ext uri="{FF2B5EF4-FFF2-40B4-BE49-F238E27FC236}">
                <a16:creationId xmlns:a16="http://schemas.microsoft.com/office/drawing/2014/main" id="{05FC12E0-097F-459C-843E-412101075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791" y="4193045"/>
            <a:ext cx="5184576" cy="23076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ible">
            <a:extLst>
              <a:ext uri="{FF2B5EF4-FFF2-40B4-BE49-F238E27FC236}">
                <a16:creationId xmlns:a16="http://schemas.microsoft.com/office/drawing/2014/main" id="{B76DF304-2BC6-4637-8EA0-6D0DDCAEB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8" y="4869160"/>
            <a:ext cx="11802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Documents and Settings\Karlo Janssen\Mijn documenten\Mijn afbeeldingen\Catechism\head-heart-hands.jpg">
            <a:extLst>
              <a:ext uri="{FF2B5EF4-FFF2-40B4-BE49-F238E27FC236}">
                <a16:creationId xmlns:a16="http://schemas.microsoft.com/office/drawing/2014/main" id="{ECA43AEA-84F7-4B21-9CCE-255F6FC66C9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662"/>
          <a:stretch/>
        </p:blipFill>
        <p:spPr bwMode="auto">
          <a:xfrm flipH="1">
            <a:off x="7693025" y="4447908"/>
            <a:ext cx="1039245" cy="18955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1AA5B0-F171-4C8E-B668-50445547B206}"/>
              </a:ext>
            </a:extLst>
          </p:cNvPr>
          <p:cNvSpPr txBox="1"/>
          <p:nvPr/>
        </p:nvSpPr>
        <p:spPr>
          <a:xfrm>
            <a:off x="32011" y="2119980"/>
            <a:ext cx="2604634" cy="1569660"/>
          </a:xfrm>
          <a:prstGeom prst="rect">
            <a:avLst/>
          </a:prstGeom>
          <a:noFill/>
        </p:spPr>
        <p:txBody>
          <a:bodyPr wrap="square" rtlCol="0">
            <a:spAutoFit/>
          </a:bodyPr>
          <a:lstStyle/>
          <a:p>
            <a:r>
              <a:rPr lang="en-CA" dirty="0">
                <a:solidFill>
                  <a:schemeClr val="tx1"/>
                </a:solidFill>
              </a:rPr>
              <a:t>From the Bible He works towards our person. This is the “outward call”</a:t>
            </a:r>
          </a:p>
        </p:txBody>
      </p:sp>
      <p:sp>
        <p:nvSpPr>
          <p:cNvPr id="9" name="TextBox 8">
            <a:extLst>
              <a:ext uri="{FF2B5EF4-FFF2-40B4-BE49-F238E27FC236}">
                <a16:creationId xmlns:a16="http://schemas.microsoft.com/office/drawing/2014/main" id="{777916A9-D589-4C42-8148-DEC96C89AE73}"/>
              </a:ext>
            </a:extLst>
          </p:cNvPr>
          <p:cNvSpPr txBox="1"/>
          <p:nvPr/>
        </p:nvSpPr>
        <p:spPr>
          <a:xfrm>
            <a:off x="6201385" y="2218531"/>
            <a:ext cx="2604634" cy="1569660"/>
          </a:xfrm>
          <a:prstGeom prst="rect">
            <a:avLst/>
          </a:prstGeom>
          <a:noFill/>
        </p:spPr>
        <p:txBody>
          <a:bodyPr wrap="square" rtlCol="0">
            <a:spAutoFit/>
          </a:bodyPr>
          <a:lstStyle/>
          <a:p>
            <a:r>
              <a:rPr lang="en-CA" dirty="0">
                <a:solidFill>
                  <a:schemeClr val="tx1"/>
                </a:solidFill>
              </a:rPr>
              <a:t>From the person He works towards the Bible. This is the “inward call”</a:t>
            </a:r>
          </a:p>
        </p:txBody>
      </p:sp>
    </p:spTree>
    <p:extLst>
      <p:ext uri="{BB962C8B-B14F-4D97-AF65-F5344CB8AC3E}">
        <p14:creationId xmlns:p14="http://schemas.microsoft.com/office/powerpoint/2010/main" val="197084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05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055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10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GB" altLang="en-US"/>
              <a:t>Bridge building</a:t>
            </a:r>
          </a:p>
        </p:txBody>
      </p:sp>
      <p:sp>
        <p:nvSpPr>
          <p:cNvPr id="1058819" name="Rectangle 3"/>
          <p:cNvSpPr>
            <a:spLocks noGrp="1" noChangeArrowheads="1"/>
          </p:cNvSpPr>
          <p:nvPr>
            <p:ph idx="1"/>
          </p:nvPr>
        </p:nvSpPr>
        <p:spPr/>
        <p:txBody>
          <a:bodyPr/>
          <a:lstStyle/>
          <a:p>
            <a:pPr>
              <a:buFontTx/>
              <a:buNone/>
            </a:pPr>
            <a:r>
              <a:rPr lang="en-GB" altLang="en-US" dirty="0"/>
              <a:t>The Holy Spirit as it were </a:t>
            </a:r>
            <a:r>
              <a:rPr lang="en-GB" altLang="en-US" dirty="0">
                <a:solidFill>
                  <a:srgbClr val="00FF00"/>
                </a:solidFill>
              </a:rPr>
              <a:t>builds a bridge.</a:t>
            </a:r>
          </a:p>
          <a:p>
            <a:pPr>
              <a:buFontTx/>
              <a:buNone/>
            </a:pPr>
            <a:r>
              <a:rPr lang="en-GB" altLang="en-US" dirty="0"/>
              <a:t>As the Author of the Bible </a:t>
            </a:r>
            <a:r>
              <a:rPr lang="en-GB" altLang="en-US" dirty="0">
                <a:solidFill>
                  <a:srgbClr val="00FF00"/>
                </a:solidFill>
              </a:rPr>
              <a:t>He works from the Bible towards our person </a:t>
            </a:r>
          </a:p>
          <a:p>
            <a:pPr>
              <a:buFontTx/>
              <a:buNone/>
            </a:pPr>
            <a:r>
              <a:rPr lang="en-GB" altLang="en-US" dirty="0">
                <a:solidFill>
                  <a:srgbClr val="00FF00"/>
                </a:solidFill>
              </a:rPr>
              <a:t>	</a:t>
            </a:r>
            <a:r>
              <a:rPr lang="en-GB" altLang="en-US" dirty="0"/>
              <a:t>This is called the external call as it is the Holy Spirit calling us from the outside</a:t>
            </a:r>
          </a:p>
          <a:p>
            <a:pPr>
              <a:buFontTx/>
              <a:buNone/>
            </a:pPr>
            <a:r>
              <a:rPr lang="en-GB" altLang="en-US" dirty="0"/>
              <a:t>As the Giver of Faith </a:t>
            </a:r>
            <a:r>
              <a:rPr lang="en-GB" altLang="en-US" dirty="0">
                <a:solidFill>
                  <a:srgbClr val="00FF00"/>
                </a:solidFill>
              </a:rPr>
              <a:t>He works in our hearts to make us receptive.</a:t>
            </a:r>
          </a:p>
          <a:p>
            <a:pPr>
              <a:buFontTx/>
              <a:buNone/>
            </a:pPr>
            <a:r>
              <a:rPr lang="en-GB" altLang="en-US" dirty="0"/>
              <a:t>	This is called the internal</a:t>
            </a:r>
            <a:br>
              <a:rPr lang="en-GB" altLang="en-US" dirty="0"/>
            </a:br>
            <a:r>
              <a:rPr lang="en-GB" altLang="en-US" dirty="0"/>
              <a:t>call as it is the Holy Spirit </a:t>
            </a:r>
            <a:br>
              <a:rPr lang="en-GB" altLang="en-US" dirty="0"/>
            </a:br>
            <a:r>
              <a:rPr lang="en-GB" altLang="en-US" dirty="0"/>
              <a:t>calling us from within us.</a:t>
            </a:r>
          </a:p>
        </p:txBody>
      </p:sp>
      <p:sp>
        <p:nvSpPr>
          <p:cNvPr id="1058821" name="Text Box 5"/>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6" name="Picture 2" descr="Image result for bridge clipart">
            <a:extLst>
              <a:ext uri="{FF2B5EF4-FFF2-40B4-BE49-F238E27FC236}">
                <a16:creationId xmlns:a16="http://schemas.microsoft.com/office/drawing/2014/main" id="{04EF24CA-A5D0-4F9B-9761-16EC3D109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1808" y="4509120"/>
            <a:ext cx="4248472" cy="1891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GB"/>
              <a:t>What others think</a:t>
            </a:r>
          </a:p>
        </p:txBody>
      </p:sp>
      <p:sp>
        <p:nvSpPr>
          <p:cNvPr id="1059843" name="Rectangle 3"/>
          <p:cNvSpPr>
            <a:spLocks noGrp="1" noChangeArrowheads="1"/>
          </p:cNvSpPr>
          <p:nvPr>
            <p:ph idx="1"/>
          </p:nvPr>
        </p:nvSpPr>
        <p:spPr/>
        <p:txBody>
          <a:bodyPr/>
          <a:lstStyle/>
          <a:p>
            <a:pPr>
              <a:buFontTx/>
              <a:buNone/>
            </a:pPr>
            <a:r>
              <a:rPr lang="en-GB" u="sng" dirty="0">
                <a:solidFill>
                  <a:srgbClr val="00FF00"/>
                </a:solidFill>
              </a:rPr>
              <a:t>Agnosticism</a:t>
            </a:r>
            <a:r>
              <a:rPr lang="en-GB" dirty="0">
                <a:solidFill>
                  <a:srgbClr val="00FF00"/>
                </a:solidFill>
              </a:rPr>
              <a:t> is the belief that God cannot be known at all.</a:t>
            </a:r>
          </a:p>
          <a:p>
            <a:pPr>
              <a:buFontTx/>
              <a:buNone/>
            </a:pPr>
            <a:r>
              <a:rPr lang="en-GB" dirty="0"/>
              <a:t>	God has given people senses and God allows Himself to be sensed. Agnosticism is wrong.</a:t>
            </a:r>
          </a:p>
          <a:p>
            <a:pPr lvl="1">
              <a:buNone/>
            </a:pPr>
            <a:r>
              <a:rPr lang="en-GB" i="1" dirty="0"/>
              <a:t>- Postmodernists tend to be agnostic</a:t>
            </a:r>
            <a:endParaRPr lang="en-GB" sz="2000" i="1" dirty="0"/>
          </a:p>
          <a:p>
            <a:pPr>
              <a:buFontTx/>
              <a:buNone/>
            </a:pPr>
            <a:r>
              <a:rPr lang="en-GB" u="sng" dirty="0" err="1">
                <a:solidFill>
                  <a:srgbClr val="00FF00"/>
                </a:solidFill>
              </a:rPr>
              <a:t>Skepticism</a:t>
            </a:r>
            <a:r>
              <a:rPr lang="en-GB" dirty="0">
                <a:solidFill>
                  <a:srgbClr val="00FF00"/>
                </a:solidFill>
              </a:rPr>
              <a:t> is the belief that God cannot be truly known.</a:t>
            </a:r>
          </a:p>
          <a:p>
            <a:pPr>
              <a:buFontTx/>
              <a:buNone/>
            </a:pPr>
            <a:r>
              <a:rPr lang="en-GB" dirty="0"/>
              <a:t>	That is true for fallen man. But by the Spirit God can ensure that we come to know Him truly. </a:t>
            </a:r>
          </a:p>
          <a:p>
            <a:pPr>
              <a:buFontTx/>
              <a:buNone/>
            </a:pPr>
            <a:r>
              <a:rPr lang="en-GB" u="sng" dirty="0">
                <a:solidFill>
                  <a:srgbClr val="00FF00"/>
                </a:solidFill>
              </a:rPr>
              <a:t>Mysticism</a:t>
            </a:r>
            <a:r>
              <a:rPr lang="en-GB" dirty="0">
                <a:solidFill>
                  <a:srgbClr val="00FF00"/>
                </a:solidFill>
              </a:rPr>
              <a:t> is the belief that God can be fully known.</a:t>
            </a:r>
          </a:p>
          <a:p>
            <a:pPr>
              <a:buFontTx/>
              <a:buNone/>
            </a:pPr>
            <a:r>
              <a:rPr lang="en-GB" dirty="0"/>
              <a:t>	We are humans, creatures, and God is divine, creator. Mysticism is wrong.</a:t>
            </a:r>
          </a:p>
          <a:p>
            <a:pPr>
              <a:buFontTx/>
              <a:buNone/>
            </a:pPr>
            <a:r>
              <a:rPr lang="en-GB" sz="2400" i="1" dirty="0"/>
              <a:t>	- South &amp; East Asian religions like Sikhism, Hinduism, and Buddhism tend to be mystical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9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9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9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9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98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98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98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9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Psalm 19:1</a:t>
            </a:r>
          </a:p>
        </p:txBody>
      </p:sp>
      <p:sp>
        <p:nvSpPr>
          <p:cNvPr id="3" name="Content Placeholder 2"/>
          <p:cNvSpPr>
            <a:spLocks noGrp="1"/>
          </p:cNvSpPr>
          <p:nvPr>
            <p:ph idx="1"/>
          </p:nvPr>
        </p:nvSpPr>
        <p:spPr>
          <a:xfrm>
            <a:off x="1691680" y="1219200"/>
            <a:ext cx="7452320" cy="5638800"/>
          </a:xfrm>
        </p:spPr>
        <p:txBody>
          <a:bodyPr/>
          <a:lstStyle/>
          <a:p>
            <a:pPr marL="0" indent="0">
              <a:buNone/>
            </a:pPr>
            <a:r>
              <a:rPr lang="en-GB" sz="2400" dirty="0">
                <a:solidFill>
                  <a:schemeClr val="tx1"/>
                </a:solidFill>
              </a:rPr>
              <a:t>The spacious </a:t>
            </a:r>
            <a:r>
              <a:rPr lang="en-GB" sz="2400" dirty="0" err="1">
                <a:solidFill>
                  <a:schemeClr val="tx1"/>
                </a:solidFill>
              </a:rPr>
              <a:t>heav’ns</a:t>
            </a:r>
            <a:r>
              <a:rPr lang="en-GB" sz="2400" dirty="0">
                <a:solidFill>
                  <a:schemeClr val="tx1"/>
                </a:solidFill>
              </a:rPr>
              <a:t> declare</a:t>
            </a:r>
            <a:endParaRPr lang="en-CA" sz="2400" dirty="0">
              <a:solidFill>
                <a:schemeClr val="tx1"/>
              </a:solidFill>
            </a:endParaRPr>
          </a:p>
          <a:p>
            <a:pPr marL="0" indent="0">
              <a:buNone/>
            </a:pPr>
            <a:r>
              <a:rPr lang="en-GB" sz="2400" dirty="0">
                <a:solidFill>
                  <a:schemeClr val="tx1"/>
                </a:solidFill>
              </a:rPr>
              <a:t>God’s glory everywhere;</a:t>
            </a:r>
            <a:endParaRPr lang="en-CA" sz="2400" dirty="0">
              <a:solidFill>
                <a:schemeClr val="tx1"/>
              </a:solidFill>
            </a:endParaRPr>
          </a:p>
          <a:p>
            <a:pPr marL="0" indent="0">
              <a:buNone/>
            </a:pPr>
            <a:r>
              <a:rPr lang="en-GB" sz="2400" dirty="0">
                <a:solidFill>
                  <a:schemeClr val="tx1"/>
                </a:solidFill>
              </a:rPr>
              <a:t>the skies proclaim his might.</a:t>
            </a:r>
            <a:endParaRPr lang="en-CA" sz="2400" dirty="0">
              <a:solidFill>
                <a:schemeClr val="tx1"/>
              </a:solidFill>
            </a:endParaRPr>
          </a:p>
          <a:p>
            <a:pPr marL="0" indent="0">
              <a:buNone/>
            </a:pPr>
            <a:r>
              <a:rPr lang="en-GB" sz="2400" dirty="0">
                <a:solidFill>
                  <a:schemeClr val="tx1"/>
                </a:solidFill>
              </a:rPr>
              <a:t>The knowledge they display</a:t>
            </a:r>
            <a:endParaRPr lang="en-CA" sz="2400" dirty="0">
              <a:solidFill>
                <a:schemeClr val="tx1"/>
              </a:solidFill>
            </a:endParaRPr>
          </a:p>
          <a:p>
            <a:pPr marL="0" indent="0">
              <a:buNone/>
            </a:pPr>
            <a:r>
              <a:rPr lang="en-GB" sz="2400" dirty="0">
                <a:solidFill>
                  <a:schemeClr val="tx1"/>
                </a:solidFill>
              </a:rPr>
              <a:t>day echoes forth to day</a:t>
            </a:r>
            <a:endParaRPr lang="en-CA" sz="2400" dirty="0">
              <a:solidFill>
                <a:schemeClr val="tx1"/>
              </a:solidFill>
            </a:endParaRPr>
          </a:p>
          <a:p>
            <a:pPr marL="0" indent="0">
              <a:buNone/>
            </a:pPr>
            <a:r>
              <a:rPr lang="en-GB" sz="2400" dirty="0">
                <a:solidFill>
                  <a:schemeClr val="tx1"/>
                </a:solidFill>
              </a:rPr>
              <a:t>and night makes known to night.</a:t>
            </a:r>
            <a:endParaRPr lang="en-CA" sz="2400" dirty="0">
              <a:solidFill>
                <a:schemeClr val="tx1"/>
              </a:solidFill>
            </a:endParaRPr>
          </a:p>
          <a:p>
            <a:pPr marL="0" indent="0">
              <a:buNone/>
            </a:pPr>
            <a:r>
              <a:rPr lang="en-GB" sz="2400" dirty="0">
                <a:solidFill>
                  <a:schemeClr val="tx1"/>
                </a:solidFill>
              </a:rPr>
              <a:t>They use no speech or word,</a:t>
            </a:r>
            <a:endParaRPr lang="en-CA" sz="2400" dirty="0">
              <a:solidFill>
                <a:schemeClr val="tx1"/>
              </a:solidFill>
            </a:endParaRPr>
          </a:p>
          <a:p>
            <a:pPr marL="0" indent="0">
              <a:buNone/>
            </a:pPr>
            <a:r>
              <a:rPr lang="en-GB" sz="2400" dirty="0">
                <a:solidFill>
                  <a:schemeClr val="tx1"/>
                </a:solidFill>
              </a:rPr>
              <a:t>yet everywhere is heard</a:t>
            </a:r>
            <a:endParaRPr lang="en-CA" sz="2400" dirty="0">
              <a:solidFill>
                <a:schemeClr val="tx1"/>
              </a:solidFill>
            </a:endParaRPr>
          </a:p>
          <a:p>
            <a:pPr marL="0" indent="0">
              <a:buNone/>
            </a:pPr>
            <a:r>
              <a:rPr lang="en-GB" sz="2400" dirty="0">
                <a:solidFill>
                  <a:schemeClr val="tx1"/>
                </a:solidFill>
              </a:rPr>
              <a:t>the voice of all creation. </a:t>
            </a:r>
            <a:endParaRPr lang="en-CA" sz="2400" dirty="0">
              <a:solidFill>
                <a:schemeClr val="tx1"/>
              </a:solidFill>
            </a:endParaRPr>
          </a:p>
          <a:p>
            <a:pPr marL="0" indent="0">
              <a:buNone/>
            </a:pPr>
            <a:r>
              <a:rPr lang="en-GB" sz="2400" dirty="0">
                <a:solidFill>
                  <a:schemeClr val="tx1"/>
                </a:solidFill>
              </a:rPr>
              <a:t>The truth that it expounds</a:t>
            </a:r>
            <a:endParaRPr lang="en-CA" sz="2400" dirty="0">
              <a:solidFill>
                <a:schemeClr val="tx1"/>
              </a:solidFill>
            </a:endParaRPr>
          </a:p>
          <a:p>
            <a:pPr marL="0" indent="0">
              <a:buNone/>
            </a:pPr>
            <a:r>
              <a:rPr lang="en-GB" sz="2400" dirty="0">
                <a:solidFill>
                  <a:schemeClr val="tx1"/>
                </a:solidFill>
              </a:rPr>
              <a:t>throughout the world resounds</a:t>
            </a:r>
            <a:endParaRPr lang="en-CA" sz="2400" dirty="0">
              <a:solidFill>
                <a:schemeClr val="tx1"/>
              </a:solidFill>
            </a:endParaRPr>
          </a:p>
          <a:p>
            <a:pPr marL="0" indent="0">
              <a:buNone/>
            </a:pPr>
            <a:r>
              <a:rPr lang="en-GB" sz="2400" dirty="0">
                <a:solidFill>
                  <a:schemeClr val="tx1"/>
                </a:solidFill>
              </a:rPr>
              <a:t>and reaches every nation.</a:t>
            </a:r>
            <a:endParaRPr lang="en-CA" sz="2400" dirty="0">
              <a:solidFill>
                <a:schemeClr val="tx1"/>
              </a:solidFill>
            </a:endParaRPr>
          </a:p>
          <a:p>
            <a:pPr marL="0" indent="0">
              <a:buNone/>
            </a:pPr>
            <a:endParaRPr lang="en-CA" dirty="0"/>
          </a:p>
        </p:txBody>
      </p:sp>
    </p:spTree>
    <p:extLst>
      <p:ext uri="{BB962C8B-B14F-4D97-AF65-F5344CB8AC3E}">
        <p14:creationId xmlns:p14="http://schemas.microsoft.com/office/powerpoint/2010/main" val="428901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p:txBody>
          <a:bodyPr/>
          <a:lstStyle/>
          <a:p>
            <a:r>
              <a:rPr lang="en-GB"/>
              <a:t>The Source of Faith</a:t>
            </a:r>
          </a:p>
        </p:txBody>
      </p:sp>
      <p:sp>
        <p:nvSpPr>
          <p:cNvPr id="1043459" name="Rectangle 3"/>
          <p:cNvSpPr>
            <a:spLocks noGrp="1" noChangeArrowheads="1"/>
          </p:cNvSpPr>
          <p:nvPr>
            <p:ph idx="1"/>
          </p:nvPr>
        </p:nvSpPr>
        <p:spPr/>
        <p:txBody>
          <a:bodyPr/>
          <a:lstStyle/>
          <a:p>
            <a:pPr>
              <a:buFontTx/>
              <a:buNone/>
            </a:pPr>
            <a:r>
              <a:rPr lang="en-GB" dirty="0"/>
              <a:t>2 Year Course overview</a:t>
            </a:r>
          </a:p>
          <a:p>
            <a:pPr>
              <a:buFontTx/>
              <a:buNone/>
            </a:pPr>
            <a:endParaRPr lang="en-GB" dirty="0"/>
          </a:p>
          <a:p>
            <a:pPr>
              <a:buFontTx/>
              <a:buNone/>
            </a:pPr>
            <a:r>
              <a:rPr lang="en-GB" dirty="0">
                <a:solidFill>
                  <a:srgbClr val="FF6600"/>
                </a:solidFill>
                <a:sym typeface="Symbol"/>
              </a:rPr>
              <a:t></a:t>
            </a:r>
            <a:r>
              <a:rPr lang="en-GB" dirty="0">
                <a:solidFill>
                  <a:srgbClr val="FF6600"/>
                </a:solidFill>
              </a:rPr>
              <a:t> Lord’s Day 1: The Profession of Faith</a:t>
            </a:r>
          </a:p>
          <a:p>
            <a:pPr>
              <a:buFontTx/>
              <a:buNone/>
            </a:pPr>
            <a:r>
              <a:rPr lang="en-GB" dirty="0">
                <a:solidFill>
                  <a:srgbClr val="FF6600"/>
                </a:solidFill>
                <a:sym typeface="Symbol"/>
              </a:rPr>
              <a:t></a:t>
            </a:r>
            <a:r>
              <a:rPr lang="en-GB" dirty="0">
                <a:solidFill>
                  <a:srgbClr val="FF6600"/>
                </a:solidFill>
              </a:rPr>
              <a:t> Lord’s Day 2-7: The Need for Faith</a:t>
            </a:r>
          </a:p>
          <a:p>
            <a:pPr>
              <a:buFontTx/>
              <a:buNone/>
            </a:pPr>
            <a:r>
              <a:rPr lang="en-GB" dirty="0"/>
              <a:t>	Lord’s Day 8-22: The Substance of Faith</a:t>
            </a:r>
          </a:p>
          <a:p>
            <a:pPr>
              <a:buFontTx/>
              <a:buNone/>
            </a:pPr>
            <a:r>
              <a:rPr lang="en-GB" dirty="0">
                <a:solidFill>
                  <a:srgbClr val="FF6600"/>
                </a:solidFill>
                <a:sym typeface="Symbol"/>
              </a:rPr>
              <a:t></a:t>
            </a:r>
            <a:r>
              <a:rPr lang="en-GB" dirty="0"/>
              <a:t> </a:t>
            </a:r>
            <a:r>
              <a:rPr lang="en-GB" dirty="0">
                <a:solidFill>
                  <a:srgbClr val="FF6600"/>
                </a:solidFill>
              </a:rPr>
              <a:t>Lord’s Day 23-24: The Benefit of Faith</a:t>
            </a:r>
            <a:endParaRPr lang="en-GB" dirty="0"/>
          </a:p>
          <a:p>
            <a:pPr>
              <a:buFontTx/>
              <a:buNone/>
            </a:pPr>
            <a:r>
              <a:rPr lang="en-GB" dirty="0">
                <a:solidFill>
                  <a:srgbClr val="FFFF00"/>
                </a:solidFill>
              </a:rPr>
              <a:t>	Lord’s Day 25a: The Source of Faith</a:t>
            </a:r>
            <a:endParaRPr lang="en-GB" dirty="0"/>
          </a:p>
          <a:p>
            <a:pPr>
              <a:buFontTx/>
              <a:buNone/>
            </a:pPr>
            <a:r>
              <a:rPr lang="en-GB" dirty="0">
                <a:solidFill>
                  <a:srgbClr val="FFFF00"/>
                </a:solidFill>
              </a:rPr>
              <a:t>	</a:t>
            </a:r>
            <a:r>
              <a:rPr lang="en-GB" dirty="0"/>
              <a:t>Lord’s Day 25b-31: The Growth of Faith</a:t>
            </a:r>
          </a:p>
          <a:p>
            <a:pPr>
              <a:buFontTx/>
              <a:buNone/>
            </a:pPr>
            <a:r>
              <a:rPr lang="en-GB" dirty="0"/>
              <a:t>	Lord’s Day 32-44: The Works of Faith</a:t>
            </a:r>
          </a:p>
          <a:p>
            <a:pPr>
              <a:buFontTx/>
              <a:buNone/>
            </a:pPr>
            <a:r>
              <a:rPr lang="en-GB" dirty="0"/>
              <a:t>	Lord’s Day 45-52: The Communication of Faith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GB"/>
              <a:t>Where does faith come from?</a:t>
            </a:r>
          </a:p>
        </p:txBody>
      </p:sp>
      <p:sp>
        <p:nvSpPr>
          <p:cNvPr id="1044483" name="Rectangle 3"/>
          <p:cNvSpPr>
            <a:spLocks noGrp="1" noChangeArrowheads="1"/>
          </p:cNvSpPr>
          <p:nvPr>
            <p:ph idx="1"/>
          </p:nvPr>
        </p:nvSpPr>
        <p:spPr/>
        <p:txBody>
          <a:bodyPr/>
          <a:lstStyle/>
          <a:p>
            <a:pPr>
              <a:buFontTx/>
              <a:buNone/>
            </a:pPr>
            <a:r>
              <a:rPr lang="en-GB"/>
              <a:t>We know that faith is needed - Lord’s Days 2-7</a:t>
            </a:r>
          </a:p>
          <a:p>
            <a:pPr>
              <a:buFontTx/>
              <a:buNone/>
            </a:pPr>
            <a:r>
              <a:rPr lang="en-GB"/>
              <a:t>We know that faith benefits us - Lord’s Days 23-24</a:t>
            </a:r>
          </a:p>
          <a:p>
            <a:pPr>
              <a:buFontTx/>
              <a:buNone/>
            </a:pPr>
            <a:endParaRPr lang="en-GB"/>
          </a:p>
          <a:p>
            <a:pPr>
              <a:buFontTx/>
              <a:buNone/>
            </a:pPr>
            <a:r>
              <a:rPr lang="en-GB"/>
              <a:t>This being so, a logical question is, how do we get that faith? What makes us believe?</a:t>
            </a:r>
          </a:p>
        </p:txBody>
      </p:sp>
      <p:pic>
        <p:nvPicPr>
          <p:cNvPr id="1044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590800" y="3810000"/>
            <a:ext cx="4271963" cy="28432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a:lstStyle/>
          <a:p>
            <a:r>
              <a:rPr lang="en-GB"/>
              <a:t>Catechism</a:t>
            </a:r>
          </a:p>
        </p:txBody>
      </p:sp>
      <p:sp>
        <p:nvSpPr>
          <p:cNvPr id="1045507" name="Rectangle 3"/>
          <p:cNvSpPr>
            <a:spLocks noGrp="1" noChangeArrowheads="1"/>
          </p:cNvSpPr>
          <p:nvPr>
            <p:ph idx="1"/>
          </p:nvPr>
        </p:nvSpPr>
        <p:spPr/>
        <p:txBody>
          <a:bodyPr/>
          <a:lstStyle/>
          <a:p>
            <a:pPr>
              <a:buFontTx/>
              <a:buNone/>
            </a:pPr>
            <a:r>
              <a:rPr lang="en-GB" i="1">
                <a:solidFill>
                  <a:srgbClr val="FFFF00"/>
                </a:solidFill>
              </a:rPr>
              <a:t>65. Q. Since then faith alone makes us share in Christ and all His benefits, where does this faith come from?</a:t>
            </a:r>
          </a:p>
          <a:p>
            <a:pPr>
              <a:buFontTx/>
              <a:buNone/>
            </a:pPr>
            <a:endParaRPr lang="en-GB" i="1">
              <a:solidFill>
                <a:srgbClr val="FFFF00"/>
              </a:solidFill>
            </a:endParaRPr>
          </a:p>
          <a:p>
            <a:pPr>
              <a:buFontTx/>
              <a:buNone/>
            </a:pPr>
            <a:r>
              <a:rPr lang="en-GB" i="1">
                <a:solidFill>
                  <a:srgbClr val="FFFF00"/>
                </a:solidFill>
              </a:rPr>
              <a:t>A. From the Holy Spirit,</a:t>
            </a:r>
          </a:p>
          <a:p>
            <a:pPr>
              <a:buFontTx/>
              <a:buNone/>
            </a:pPr>
            <a:r>
              <a:rPr lang="en-GB" i="1">
                <a:solidFill>
                  <a:srgbClr val="FFFF00"/>
                </a:solidFill>
              </a:rPr>
              <a:t>	who works it in our hearts by the preaching of the gospel,</a:t>
            </a:r>
          </a:p>
          <a:p>
            <a:pPr>
              <a:buFontTx/>
              <a:buNone/>
            </a:pPr>
            <a:r>
              <a:rPr lang="en-GB" i="1">
                <a:solidFill>
                  <a:srgbClr val="FFFF00"/>
                </a:solidFill>
              </a:rPr>
              <a:t>	and strengthens it by the use of the sacraments.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GB"/>
              <a:t>Catechism</a:t>
            </a:r>
          </a:p>
        </p:txBody>
      </p:sp>
      <p:sp>
        <p:nvSpPr>
          <p:cNvPr id="1046531" name="Rectangle 3"/>
          <p:cNvSpPr>
            <a:spLocks noGrp="1" noChangeArrowheads="1"/>
          </p:cNvSpPr>
          <p:nvPr>
            <p:ph idx="1"/>
          </p:nvPr>
        </p:nvSpPr>
        <p:spPr/>
        <p:txBody>
          <a:bodyPr/>
          <a:lstStyle/>
          <a:p>
            <a:pPr>
              <a:buFontTx/>
              <a:buNone/>
            </a:pPr>
            <a:br>
              <a:rPr lang="en-GB" i="1" dirty="0">
                <a:solidFill>
                  <a:srgbClr val="FFFF00"/>
                </a:solidFill>
              </a:rPr>
            </a:br>
            <a:br>
              <a:rPr lang="en-GB" i="1" dirty="0">
                <a:solidFill>
                  <a:srgbClr val="FFFF00"/>
                </a:solidFill>
              </a:rPr>
            </a:br>
            <a:endParaRPr lang="en-GB" i="1" dirty="0">
              <a:solidFill>
                <a:srgbClr val="FFFF00"/>
              </a:solidFill>
            </a:endParaRPr>
          </a:p>
          <a:p>
            <a:pPr>
              <a:buFontTx/>
              <a:buNone/>
            </a:pPr>
            <a:endParaRPr lang="en-GB" i="1" dirty="0">
              <a:solidFill>
                <a:srgbClr val="FFFF00"/>
              </a:solidFill>
            </a:endParaRPr>
          </a:p>
          <a:p>
            <a:pPr>
              <a:buFontTx/>
              <a:buNone/>
            </a:pPr>
            <a:r>
              <a:rPr lang="en-GB" i="1" dirty="0">
                <a:solidFill>
                  <a:srgbClr val="FFFF00"/>
                </a:solidFill>
              </a:rPr>
              <a:t>A. From the Holy Spirit,</a:t>
            </a:r>
          </a:p>
          <a:p>
            <a:pPr>
              <a:buFontTx/>
              <a:buNone/>
            </a:pPr>
            <a:r>
              <a:rPr lang="en-GB" i="1" dirty="0">
                <a:solidFill>
                  <a:srgbClr val="FFFF00"/>
                </a:solidFill>
              </a:rPr>
              <a:t>	who works it in our hearts by the preaching of the gospel,</a:t>
            </a:r>
          </a:p>
          <a:p>
            <a:pPr>
              <a:buFontTx/>
              <a:buNone/>
            </a:pPr>
            <a:r>
              <a:rPr lang="en-GB" i="1" dirty="0">
                <a:solidFill>
                  <a:srgbClr val="FFFF00"/>
                </a:solidFill>
              </a:rPr>
              <a:t>	and strengthens it by the use of the sacraments.</a:t>
            </a:r>
          </a:p>
        </p:txBody>
      </p:sp>
      <p:sp>
        <p:nvSpPr>
          <p:cNvPr id="1046532" name="AutoShape 4"/>
          <p:cNvSpPr>
            <a:spLocks noChangeArrowheads="1"/>
          </p:cNvSpPr>
          <p:nvPr/>
        </p:nvSpPr>
        <p:spPr bwMode="auto">
          <a:xfrm>
            <a:off x="381000" y="3113393"/>
            <a:ext cx="3733800" cy="493714"/>
          </a:xfrm>
          <a:prstGeom prst="roundRect">
            <a:avLst>
              <a:gd name="adj" fmla="val 16667"/>
            </a:avLst>
          </a:prstGeom>
          <a:noFill/>
          <a:ln w="5715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3" name="AutoShape 5"/>
          <p:cNvSpPr>
            <a:spLocks noChangeArrowheads="1"/>
          </p:cNvSpPr>
          <p:nvPr/>
        </p:nvSpPr>
        <p:spPr bwMode="auto">
          <a:xfrm>
            <a:off x="228600" y="1154113"/>
            <a:ext cx="3657600" cy="1365250"/>
          </a:xfrm>
          <a:prstGeom prst="roundRect">
            <a:avLst>
              <a:gd name="adj" fmla="val 16667"/>
            </a:avLst>
          </a:prstGeom>
          <a:noFill/>
          <a:ln w="5715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rPr>
              <a:t>The immediate source of faith is NOT the Bible but the Holy Spirit! </a:t>
            </a:r>
          </a:p>
        </p:txBody>
      </p:sp>
      <p:sp>
        <p:nvSpPr>
          <p:cNvPr id="1046534" name="Line 6"/>
          <p:cNvSpPr>
            <a:spLocks noChangeShapeType="1"/>
          </p:cNvSpPr>
          <p:nvPr/>
        </p:nvSpPr>
        <p:spPr bwMode="auto">
          <a:xfrm flipV="1">
            <a:off x="2133600" y="2514600"/>
            <a:ext cx="0" cy="6096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5" name="AutoShape 7"/>
          <p:cNvSpPr>
            <a:spLocks noChangeArrowheads="1"/>
          </p:cNvSpPr>
          <p:nvPr/>
        </p:nvSpPr>
        <p:spPr bwMode="auto">
          <a:xfrm>
            <a:off x="381000" y="3657601"/>
            <a:ext cx="8534400" cy="462876"/>
          </a:xfrm>
          <a:prstGeom prst="roundRect">
            <a:avLst>
              <a:gd name="adj" fmla="val 16667"/>
            </a:avLst>
          </a:prstGeom>
          <a:noFill/>
          <a:ln w="5715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6" name="Line 8"/>
          <p:cNvSpPr>
            <a:spLocks noChangeShapeType="1"/>
          </p:cNvSpPr>
          <p:nvPr/>
        </p:nvSpPr>
        <p:spPr bwMode="auto">
          <a:xfrm flipV="1">
            <a:off x="6629400" y="2590800"/>
            <a:ext cx="0" cy="1066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37" name="AutoShape 9"/>
          <p:cNvSpPr>
            <a:spLocks noChangeArrowheads="1"/>
          </p:cNvSpPr>
          <p:nvPr/>
        </p:nvSpPr>
        <p:spPr bwMode="auto">
          <a:xfrm>
            <a:off x="4114800" y="1600200"/>
            <a:ext cx="4800600" cy="958850"/>
          </a:xfrm>
          <a:prstGeom prst="roundRect">
            <a:avLst>
              <a:gd name="adj" fmla="val 16667"/>
            </a:avLst>
          </a:prstGeom>
          <a:noFill/>
          <a:ln w="5715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solidFill>
                  <a:schemeClr val="tx1"/>
                </a:solidFill>
              </a:rPr>
              <a:t>The mediate source of faith is the preaching of the Bible! </a:t>
            </a:r>
          </a:p>
        </p:txBody>
      </p:sp>
      <p:sp>
        <p:nvSpPr>
          <p:cNvPr id="1046539" name="AutoShape 11"/>
          <p:cNvSpPr>
            <a:spLocks noChangeArrowheads="1"/>
          </p:cNvSpPr>
          <p:nvPr/>
        </p:nvSpPr>
        <p:spPr bwMode="auto">
          <a:xfrm>
            <a:off x="3733800" y="5582324"/>
            <a:ext cx="4800600" cy="919401"/>
          </a:xfrm>
          <a:prstGeom prst="roundRect">
            <a:avLst>
              <a:gd name="adj" fmla="val 16667"/>
            </a:avLst>
          </a:prstGeom>
          <a:noFill/>
          <a:ln w="5715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dirty="0">
                <a:solidFill>
                  <a:schemeClr val="tx1"/>
                </a:solidFill>
              </a:rPr>
              <a:t>Sacraments are not a source of faith but cause faith to grow</a:t>
            </a:r>
          </a:p>
        </p:txBody>
      </p:sp>
      <p:sp>
        <p:nvSpPr>
          <p:cNvPr id="1046538" name="AutoShape 10"/>
          <p:cNvSpPr>
            <a:spLocks noChangeArrowheads="1"/>
          </p:cNvSpPr>
          <p:nvPr/>
        </p:nvSpPr>
        <p:spPr bwMode="auto">
          <a:xfrm>
            <a:off x="381000" y="4210050"/>
            <a:ext cx="8534400" cy="508000"/>
          </a:xfrm>
          <a:prstGeom prst="roundRect">
            <a:avLst>
              <a:gd name="adj" fmla="val 16667"/>
            </a:avLst>
          </a:prstGeom>
          <a:noFill/>
          <a:ln w="5715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46540" name="Line 12"/>
          <p:cNvSpPr>
            <a:spLocks noChangeShapeType="1"/>
          </p:cNvSpPr>
          <p:nvPr/>
        </p:nvSpPr>
        <p:spPr bwMode="auto">
          <a:xfrm>
            <a:off x="3059832" y="4718050"/>
            <a:ext cx="673968" cy="1225550"/>
          </a:xfrm>
          <a:prstGeom prst="line">
            <a:avLst/>
          </a:prstGeom>
          <a:noFill/>
          <a:ln w="381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6124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46532"/>
                                        </p:tgtEl>
                                        <p:attrNameLst>
                                          <p:attrName>style.visibility</p:attrName>
                                        </p:attrNameLst>
                                      </p:cBhvr>
                                      <p:to>
                                        <p:strVal val="visible"/>
                                      </p:to>
                                    </p:set>
                                    <p:animEffect transition="in" filter="wheel(1)">
                                      <p:cBhvr>
                                        <p:cTn id="7" dur="2000"/>
                                        <p:tgtEl>
                                          <p:spTgt spid="104653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046534"/>
                                        </p:tgtEl>
                                        <p:attrNameLst>
                                          <p:attrName>style.visibility</p:attrName>
                                        </p:attrNameLst>
                                      </p:cBhvr>
                                      <p:to>
                                        <p:strVal val="visible"/>
                                      </p:to>
                                    </p:set>
                                    <p:animEffect transition="in" filter="wipe(down)">
                                      <p:cBhvr>
                                        <p:cTn id="11" dur="500"/>
                                        <p:tgtEl>
                                          <p:spTgt spid="1046534"/>
                                        </p:tgtEl>
                                      </p:cBhvr>
                                    </p:animEffec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0"/>
                                          </p:stCondLst>
                                        </p:cTn>
                                        <p:tgtEl>
                                          <p:spTgt spid="10465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46535"/>
                                        </p:tgtEl>
                                        <p:attrNameLst>
                                          <p:attrName>style.visibility</p:attrName>
                                        </p:attrNameLst>
                                      </p:cBhvr>
                                      <p:to>
                                        <p:strVal val="visible"/>
                                      </p:to>
                                    </p:set>
                                    <p:animEffect transition="in" filter="wheel(1)">
                                      <p:cBhvr>
                                        <p:cTn id="19" dur="2000"/>
                                        <p:tgtEl>
                                          <p:spTgt spid="104653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46536"/>
                                        </p:tgtEl>
                                        <p:attrNameLst>
                                          <p:attrName>style.visibility</p:attrName>
                                        </p:attrNameLst>
                                      </p:cBhvr>
                                      <p:to>
                                        <p:strVal val="visible"/>
                                      </p:to>
                                    </p:set>
                                    <p:animEffect transition="in" filter="wipe(down)">
                                      <p:cBhvr>
                                        <p:cTn id="23" dur="500"/>
                                        <p:tgtEl>
                                          <p:spTgt spid="1046536"/>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0465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46538"/>
                                        </p:tgtEl>
                                        <p:attrNameLst>
                                          <p:attrName>style.visibility</p:attrName>
                                        </p:attrNameLst>
                                      </p:cBhvr>
                                      <p:to>
                                        <p:strVal val="visible"/>
                                      </p:to>
                                    </p:set>
                                    <p:animEffect transition="in" filter="wheel(1)">
                                      <p:cBhvr>
                                        <p:cTn id="31" dur="2000"/>
                                        <p:tgtEl>
                                          <p:spTgt spid="1046538"/>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046540"/>
                                        </p:tgtEl>
                                        <p:attrNameLst>
                                          <p:attrName>style.visibility</p:attrName>
                                        </p:attrNameLst>
                                      </p:cBhvr>
                                      <p:to>
                                        <p:strVal val="visible"/>
                                      </p:to>
                                    </p:set>
                                    <p:animEffect transition="in" filter="wipe(up)">
                                      <p:cBhvr>
                                        <p:cTn id="35" dur="750"/>
                                        <p:tgtEl>
                                          <p:spTgt spid="1046540"/>
                                        </p:tgtEl>
                                      </p:cBhvr>
                                    </p:animEffect>
                                  </p:childTnLst>
                                </p:cTn>
                              </p:par>
                            </p:childTnLst>
                          </p:cTn>
                        </p:par>
                        <p:par>
                          <p:cTn id="36" fill="hold">
                            <p:stCondLst>
                              <p:cond delay="2750"/>
                            </p:stCondLst>
                            <p:childTnLst>
                              <p:par>
                                <p:cTn id="37" presetID="1" presetClass="entr" presetSubtype="0" fill="hold" grpId="0" nodeType="afterEffect">
                                  <p:stCondLst>
                                    <p:cond delay="0"/>
                                  </p:stCondLst>
                                  <p:childTnLst>
                                    <p:set>
                                      <p:cBhvr>
                                        <p:cTn id="38" dur="1" fill="hold">
                                          <p:stCondLst>
                                            <p:cond delay="0"/>
                                          </p:stCondLst>
                                        </p:cTn>
                                        <p:tgtEl>
                                          <p:spTgt spid="1046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2" grpId="0" animBg="1"/>
      <p:bldP spid="1046533" grpId="0" animBg="1"/>
      <p:bldP spid="1046534" grpId="0" animBg="1"/>
      <p:bldP spid="1046535" grpId="0" animBg="1"/>
      <p:bldP spid="1046536" grpId="0" animBg="1"/>
      <p:bldP spid="1046537" grpId="0" animBg="1"/>
      <p:bldP spid="1046539" grpId="0" animBg="1"/>
      <p:bldP spid="1046538" grpId="0" animBg="1"/>
      <p:bldP spid="10465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GB" altLang="en-US"/>
              <a:t>The Source of Faith</a:t>
            </a:r>
          </a:p>
        </p:txBody>
      </p:sp>
      <p:sp>
        <p:nvSpPr>
          <p:cNvPr id="1047555" name="Rectangle 3"/>
          <p:cNvSpPr>
            <a:spLocks noGrp="1" noChangeArrowheads="1"/>
          </p:cNvSpPr>
          <p:nvPr>
            <p:ph idx="1"/>
          </p:nvPr>
        </p:nvSpPr>
        <p:spPr>
          <a:xfrm>
            <a:off x="0" y="1219200"/>
            <a:ext cx="6705600" cy="5638800"/>
          </a:xfrm>
        </p:spPr>
        <p:txBody>
          <a:bodyPr/>
          <a:lstStyle/>
          <a:p>
            <a:pPr>
              <a:buFontTx/>
              <a:buNone/>
            </a:pPr>
            <a:r>
              <a:rPr lang="en-GB" altLang="en-US" dirty="0"/>
              <a:t>Faith is worked </a:t>
            </a:r>
            <a:r>
              <a:rPr lang="en-GB" altLang="en-US" dirty="0">
                <a:solidFill>
                  <a:srgbClr val="00FF00"/>
                </a:solidFill>
              </a:rPr>
              <a:t>in our hearts by the Holy Spirit.</a:t>
            </a:r>
          </a:p>
          <a:p>
            <a:pPr>
              <a:buFontTx/>
              <a:buNone/>
            </a:pPr>
            <a:r>
              <a:rPr lang="en-GB" altLang="en-US" dirty="0"/>
              <a:t>The Holy Spirit </a:t>
            </a:r>
            <a:r>
              <a:rPr lang="en-GB" altLang="en-US" dirty="0">
                <a:solidFill>
                  <a:srgbClr val="00FF00"/>
                </a:solidFill>
              </a:rPr>
              <a:t>uses the Bible to create faith in our hearts.</a:t>
            </a:r>
          </a:p>
          <a:p>
            <a:pPr>
              <a:buFontTx/>
              <a:buNone/>
            </a:pPr>
            <a:r>
              <a:rPr lang="en-GB" altLang="en-US" dirty="0"/>
              <a:t>The Holy Spirit </a:t>
            </a:r>
            <a:r>
              <a:rPr lang="en-GB" altLang="en-US" dirty="0">
                <a:solidFill>
                  <a:srgbClr val="00FF00"/>
                </a:solidFill>
              </a:rPr>
              <a:t>uses the sacraments to cause our faith to grow and be strong. </a:t>
            </a:r>
          </a:p>
          <a:p>
            <a:pPr>
              <a:buFontTx/>
              <a:buNone/>
            </a:pPr>
            <a:r>
              <a:rPr lang="en-GB" altLang="en-US" dirty="0"/>
              <a:t>Of course, the Holy Spirit also </a:t>
            </a:r>
            <a:r>
              <a:rPr lang="en-GB" altLang="en-US" dirty="0">
                <a:solidFill>
                  <a:srgbClr val="00FF00"/>
                </a:solidFill>
              </a:rPr>
              <a:t>uses the Bible for this.</a:t>
            </a:r>
          </a:p>
        </p:txBody>
      </p:sp>
      <p:sp>
        <p:nvSpPr>
          <p:cNvPr id="1047556"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1047559" name="Picture 7"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223" y="1311275"/>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47561" name="Picture 9" descr="C:\Documents and Settings\Karlo Janssen\Mijn documenten\Downloads\Dit Koningskind\avondma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692" y="5441995"/>
            <a:ext cx="14478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47563" name="Picture 11" descr="G:\Backup - juni 2009\Mijn afbeeldingen\Liturgy\Liturgie\pree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3200400"/>
            <a:ext cx="152876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Documents and Settings\Karlo Janssen\Mijn documenten\Downloads\Dit Koningskind\dope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31" y="5331453"/>
            <a:ext cx="14382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Documents and Settings\Karlo Janssen\Mijn documenten\Downloads\Dit Koningskind\belijdeni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817915" y="5421941"/>
            <a:ext cx="1508170" cy="143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7555">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47559"/>
                                        </p:tgtEl>
                                        <p:attrNameLst>
                                          <p:attrName>style.visibility</p:attrName>
                                        </p:attrNameLst>
                                      </p:cBhvr>
                                      <p:to>
                                        <p:strVal val="visible"/>
                                      </p:to>
                                    </p:set>
                                    <p:animEffect transition="in" filter="fade">
                                      <p:cBhvr>
                                        <p:cTn id="13" dur="500"/>
                                        <p:tgtEl>
                                          <p:spTgt spid="1047559"/>
                                        </p:tgtEl>
                                      </p:cBhvr>
                                    </p:animEffect>
                                  </p:childTnLst>
                                </p:cTn>
                              </p:par>
                              <p:par>
                                <p:cTn id="14" presetID="10" presetClass="entr" presetSubtype="0" fill="hold" nodeType="withEffect">
                                  <p:stCondLst>
                                    <p:cond delay="0"/>
                                  </p:stCondLst>
                                  <p:childTnLst>
                                    <p:set>
                                      <p:cBhvr>
                                        <p:cTn id="15" dur="1" fill="hold">
                                          <p:stCondLst>
                                            <p:cond delay="0"/>
                                          </p:stCondLst>
                                        </p:cTn>
                                        <p:tgtEl>
                                          <p:spTgt spid="1047563"/>
                                        </p:tgtEl>
                                        <p:attrNameLst>
                                          <p:attrName>style.visibility</p:attrName>
                                        </p:attrNameLst>
                                      </p:cBhvr>
                                      <p:to>
                                        <p:strVal val="visible"/>
                                      </p:to>
                                    </p:set>
                                    <p:animEffect transition="in" filter="fade">
                                      <p:cBhvr>
                                        <p:cTn id="16" dur="500"/>
                                        <p:tgtEl>
                                          <p:spTgt spid="104756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4755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047561"/>
                                        </p:tgtEl>
                                        <p:attrNameLst>
                                          <p:attrName>style.visibility</p:attrName>
                                        </p:attrNameLst>
                                      </p:cBhvr>
                                      <p:to>
                                        <p:strVal val="visible"/>
                                      </p:to>
                                    </p:set>
                                    <p:animEffect transition="in" filter="fade">
                                      <p:cBhvr>
                                        <p:cTn id="33" dur="500"/>
                                        <p:tgtEl>
                                          <p:spTgt spid="1047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GB"/>
              <a:t>The Belgic Confession</a:t>
            </a:r>
          </a:p>
        </p:txBody>
      </p:sp>
      <p:sp>
        <p:nvSpPr>
          <p:cNvPr id="1048579" name="Rectangle 3"/>
          <p:cNvSpPr>
            <a:spLocks noGrp="1" noChangeArrowheads="1"/>
          </p:cNvSpPr>
          <p:nvPr>
            <p:ph idx="1"/>
          </p:nvPr>
        </p:nvSpPr>
        <p:spPr/>
        <p:txBody>
          <a:bodyPr/>
          <a:lstStyle/>
          <a:p>
            <a:pPr>
              <a:buFontTx/>
              <a:buNone/>
            </a:pPr>
            <a:r>
              <a:rPr lang="en-GB"/>
              <a:t>The Heidelberg Catechism is very brief on the doctrine of God’s revelation and the Bible</a:t>
            </a:r>
          </a:p>
          <a:p>
            <a:pPr lvl="1">
              <a:buFontTx/>
              <a:buNone/>
            </a:pPr>
            <a:r>
              <a:rPr lang="en-GB"/>
              <a:t>- q&amp;a 19 deals with the history of salvation</a:t>
            </a:r>
          </a:p>
          <a:p>
            <a:pPr lvl="1">
              <a:buFontTx/>
              <a:buNone/>
            </a:pPr>
            <a:r>
              <a:rPr lang="en-GB"/>
              <a:t>- q&amp;a 65a deals with the role of Scripture in relation to faith</a:t>
            </a:r>
          </a:p>
          <a:p>
            <a:pPr>
              <a:buFontTx/>
              <a:buNone/>
            </a:pPr>
            <a:r>
              <a:rPr lang="en-GB"/>
              <a:t>But the role of the Bible in faith-life is an important issue today. Many have doubts about the Bible.</a:t>
            </a:r>
          </a:p>
          <a:p>
            <a:pPr>
              <a:buFontTx/>
              <a:buNone/>
            </a:pPr>
            <a:r>
              <a:rPr lang="en-GB"/>
              <a:t>Hence we will now spend three lessons looking at the Bible using the Belgic Confession.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GB"/>
              <a:t>Belgic Confession</a:t>
            </a:r>
          </a:p>
        </p:txBody>
      </p:sp>
      <p:sp>
        <p:nvSpPr>
          <p:cNvPr id="1049603" name="Rectangle 3"/>
          <p:cNvSpPr>
            <a:spLocks noGrp="1" noChangeArrowheads="1"/>
          </p:cNvSpPr>
          <p:nvPr>
            <p:ph idx="1"/>
          </p:nvPr>
        </p:nvSpPr>
        <p:spPr/>
        <p:txBody>
          <a:bodyPr/>
          <a:lstStyle/>
          <a:p>
            <a:pPr>
              <a:buFontTx/>
              <a:buNone/>
            </a:pPr>
            <a:r>
              <a:rPr lang="en-GB" dirty="0"/>
              <a:t>After a first article on God, the Belgic Confession deals with the following:</a:t>
            </a:r>
          </a:p>
          <a:p>
            <a:pPr>
              <a:buFontTx/>
              <a:buNone/>
            </a:pPr>
            <a:r>
              <a:rPr lang="en-GB" dirty="0"/>
              <a:t>	Article 2: How God makes Himself known to us</a:t>
            </a:r>
          </a:p>
          <a:p>
            <a:pPr>
              <a:buFontTx/>
              <a:buNone/>
            </a:pPr>
            <a:r>
              <a:rPr lang="en-GB" dirty="0"/>
              <a:t>	Article 3: The Word of God</a:t>
            </a:r>
          </a:p>
          <a:p>
            <a:pPr>
              <a:buFontTx/>
              <a:buNone/>
            </a:pPr>
            <a:r>
              <a:rPr lang="en-GB" dirty="0"/>
              <a:t>	Article 4: The canonical books</a:t>
            </a:r>
          </a:p>
          <a:p>
            <a:pPr>
              <a:buFontTx/>
              <a:buNone/>
            </a:pPr>
            <a:r>
              <a:rPr lang="en-GB" dirty="0"/>
              <a:t>	Article 5: The authority of Holy Scripture</a:t>
            </a:r>
          </a:p>
          <a:p>
            <a:pPr>
              <a:buFontTx/>
              <a:buNone/>
            </a:pPr>
            <a:r>
              <a:rPr lang="en-GB" dirty="0"/>
              <a:t>	Article 6: The difference between the canonical</a:t>
            </a:r>
            <a:br>
              <a:rPr lang="en-GB" dirty="0"/>
            </a:br>
            <a:r>
              <a:rPr lang="en-GB" dirty="0"/>
              <a:t>	and apocryphal books</a:t>
            </a:r>
          </a:p>
          <a:p>
            <a:pPr>
              <a:buFontTx/>
              <a:buNone/>
            </a:pPr>
            <a:r>
              <a:rPr lang="en-GB" dirty="0"/>
              <a:t>	Article 7: The sufficiency of Holy Scripture</a:t>
            </a:r>
          </a:p>
        </p:txBody>
      </p:sp>
    </p:spTree>
  </p:cSld>
  <p:clrMapOvr>
    <a:masterClrMapping/>
  </p:clrMapOvr>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11855</TotalTime>
  <Words>1188</Words>
  <Application>Microsoft Office PowerPoint</Application>
  <PresentationFormat>On-screen Show (4:3)</PresentationFormat>
  <Paragraphs>138</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Times New Roman</vt:lpstr>
      <vt:lpstr>1_Office Theme</vt:lpstr>
      <vt:lpstr>Catechism  The Source of Faith</vt:lpstr>
      <vt:lpstr>Psalm 19:1</vt:lpstr>
      <vt:lpstr>The Source of Faith</vt:lpstr>
      <vt:lpstr>Where does faith come from?</vt:lpstr>
      <vt:lpstr>Catechism</vt:lpstr>
      <vt:lpstr>Catechism</vt:lpstr>
      <vt:lpstr>The Source of Faith</vt:lpstr>
      <vt:lpstr>The Belgic Confession</vt:lpstr>
      <vt:lpstr>Belgic Confession</vt:lpstr>
      <vt:lpstr>Revelation</vt:lpstr>
      <vt:lpstr>Bible Study: Psalm 19:1-11</vt:lpstr>
      <vt:lpstr>Distinction</vt:lpstr>
      <vt:lpstr>General Revelation</vt:lpstr>
      <vt:lpstr>Warped vision (1)</vt:lpstr>
      <vt:lpstr>Warped Vision (2)</vt:lpstr>
      <vt:lpstr>Special Revelation</vt:lpstr>
      <vt:lpstr>Bridge Building</vt:lpstr>
      <vt:lpstr>Bridge building</vt:lpstr>
      <vt:lpstr>What others think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286</cp:revision>
  <cp:lastPrinted>2010-02-18T18:14:08Z</cp:lastPrinted>
  <dcterms:created xsi:type="dcterms:W3CDTF">2008-08-14T09:20:46Z</dcterms:created>
  <dcterms:modified xsi:type="dcterms:W3CDTF">2021-11-29T21:32:41Z</dcterms:modified>
</cp:coreProperties>
</file>