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71" r:id="rId2"/>
    <p:sldId id="1204" r:id="rId3"/>
    <p:sldId id="1198" r:id="rId4"/>
    <p:sldId id="1166" r:id="rId5"/>
    <p:sldId id="1176" r:id="rId6"/>
    <p:sldId id="1177" r:id="rId7"/>
    <p:sldId id="1181" r:id="rId8"/>
    <p:sldId id="1178" r:id="rId9"/>
    <p:sldId id="1179" r:id="rId10"/>
    <p:sldId id="1180" r:id="rId11"/>
    <p:sldId id="1182" r:id="rId12"/>
    <p:sldId id="1201" r:id="rId13"/>
    <p:sldId id="1184" r:id="rId14"/>
    <p:sldId id="1197" r:id="rId15"/>
    <p:sldId id="1202" r:id="rId16"/>
    <p:sldId id="1187" r:id="rId17"/>
    <p:sldId id="1188" r:id="rId18"/>
    <p:sldId id="1189" r:id="rId19"/>
    <p:sldId id="1203" r:id="rId20"/>
    <p:sldId id="1190" r:id="rId21"/>
    <p:sldId id="1191" r:id="rId22"/>
    <p:sldId id="1196" r:id="rId23"/>
    <p:sldId id="1199" r:id="rId24"/>
    <p:sldId id="1195" r:id="rId25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A"/>
    <a:srgbClr val="00FF00"/>
    <a:srgbClr val="990000"/>
    <a:srgbClr val="FFFF99"/>
    <a:srgbClr val="FF0000"/>
    <a:srgbClr val="FFFF66"/>
    <a:srgbClr val="FFFF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833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8EEB5DF-8095-4813-90B1-9E7ABF6EB8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251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908A63-5028-422B-B8E0-B8E6C8D1ECE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02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4E8C0-8263-4BCA-82DC-2CB626AB5F26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106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79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1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7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291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21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88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09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000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2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4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7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6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36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99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796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8A63-5028-422B-B8E0-B8E6C8D1ECE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6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28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70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59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76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17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04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752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675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0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50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66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862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/>
              <a:t>Catechism </a:t>
            </a:r>
            <a:br>
              <a:rPr lang="en-GB"/>
            </a:br>
            <a:r>
              <a:rPr lang="en-GB"/>
              <a:t>The Source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13 – LD 25a &amp; BC 3,4 &amp; 6</a:t>
            </a:r>
          </a:p>
          <a:p>
            <a:r>
              <a:rPr lang="en-GB" dirty="0"/>
              <a:t>The Bible (1)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In Jesus Christ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89096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5975"/>
            <a:ext cx="466883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Pentecost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After the Paradise-Flood era and the Babel experience, </a:t>
            </a:r>
            <a:r>
              <a:rPr lang="en-GB" dirty="0">
                <a:solidFill>
                  <a:srgbClr val="00FF00"/>
                </a:solidFill>
              </a:rPr>
              <a:t>God limited special revelation to just one people: Abraham’s descendants, the Israelites.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With Pentecost </a:t>
            </a:r>
            <a:r>
              <a:rPr lang="en-GB" dirty="0">
                <a:solidFill>
                  <a:srgbClr val="00FF00"/>
                </a:solidFill>
              </a:rPr>
              <a:t>this was reversed.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</a:t>
            </a:r>
            <a:r>
              <a:rPr lang="en-GB" dirty="0"/>
              <a:t>God’s Word is now </a:t>
            </a:r>
            <a:r>
              <a:rPr lang="en-GB" dirty="0">
                <a:solidFill>
                  <a:srgbClr val="00FF00"/>
                </a:solidFill>
              </a:rPr>
              <a:t>for all the nations.</a:t>
            </a:r>
            <a:endParaRPr lang="en-GB" dirty="0"/>
          </a:p>
        </p:txBody>
      </p:sp>
      <p:sp>
        <p:nvSpPr>
          <p:cNvPr id="1067012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67013" name="AutoShape 5"/>
          <p:cNvSpPr>
            <a:spLocks noChangeArrowheads="1"/>
          </p:cNvSpPr>
          <p:nvPr/>
        </p:nvSpPr>
        <p:spPr bwMode="auto">
          <a:xfrm>
            <a:off x="1618320" y="2780928"/>
            <a:ext cx="5907360" cy="2257782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i="1" dirty="0"/>
              <a:t>He declares his word to Jacob,</a:t>
            </a:r>
          </a:p>
          <a:p>
            <a:pPr algn="l"/>
            <a:r>
              <a:rPr lang="en-CA" i="1" dirty="0"/>
              <a:t>    his statutes and rules to Israel.</a:t>
            </a:r>
          </a:p>
          <a:p>
            <a:pPr algn="l"/>
            <a:r>
              <a:rPr lang="en-CA" i="1" dirty="0"/>
              <a:t>He has not dealt thus with any other nation;</a:t>
            </a:r>
          </a:p>
          <a:p>
            <a:pPr algn="l"/>
            <a:r>
              <a:rPr lang="en-CA" i="1" dirty="0"/>
              <a:t>    they do not know his rules.</a:t>
            </a:r>
          </a:p>
          <a:p>
            <a:pPr algn="r"/>
            <a:r>
              <a:rPr lang="en-US" dirty="0"/>
              <a:t>Psalm 147:19,20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7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1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Bible - Origin</a:t>
            </a:r>
          </a:p>
        </p:txBody>
      </p:sp>
      <p:sp>
        <p:nvSpPr>
          <p:cNvPr id="1071107" name="Line 3"/>
          <p:cNvSpPr>
            <a:spLocks noChangeShapeType="1"/>
          </p:cNvSpPr>
          <p:nvPr/>
        </p:nvSpPr>
        <p:spPr bwMode="auto">
          <a:xfrm>
            <a:off x="914400" y="2819400"/>
            <a:ext cx="82296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08" name="Line 4"/>
          <p:cNvSpPr>
            <a:spLocks noChangeShapeType="1"/>
          </p:cNvSpPr>
          <p:nvPr/>
        </p:nvSpPr>
        <p:spPr bwMode="auto">
          <a:xfrm>
            <a:off x="152400" y="2819400"/>
            <a:ext cx="838200" cy="0"/>
          </a:xfrm>
          <a:prstGeom prst="line">
            <a:avLst/>
          </a:prstGeom>
          <a:noFill/>
          <a:ln w="38100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09" name="Oval 5"/>
          <p:cNvSpPr>
            <a:spLocks noChangeArrowheads="1"/>
          </p:cNvSpPr>
          <p:nvPr/>
        </p:nvSpPr>
        <p:spPr bwMode="auto">
          <a:xfrm>
            <a:off x="0" y="1732806"/>
            <a:ext cx="20574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0" name="Oval 6"/>
          <p:cNvSpPr>
            <a:spLocks noChangeArrowheads="1"/>
          </p:cNvSpPr>
          <p:nvPr/>
        </p:nvSpPr>
        <p:spPr bwMode="auto">
          <a:xfrm>
            <a:off x="6324600" y="1732806"/>
            <a:ext cx="16002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Christ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1" name="Oval 7"/>
          <p:cNvSpPr>
            <a:spLocks noChangeArrowheads="1"/>
          </p:cNvSpPr>
          <p:nvPr/>
        </p:nvSpPr>
        <p:spPr bwMode="auto">
          <a:xfrm>
            <a:off x="8305800" y="1732806"/>
            <a:ext cx="8382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2" name="Oval 8"/>
          <p:cNvSpPr>
            <a:spLocks noChangeArrowheads="1"/>
          </p:cNvSpPr>
          <p:nvPr/>
        </p:nvSpPr>
        <p:spPr bwMode="auto">
          <a:xfrm>
            <a:off x="2438400" y="1732806"/>
            <a:ext cx="21336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Abraham</a:t>
            </a:r>
            <a:endParaRPr lang="en-GB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3" name="Oval 9"/>
          <p:cNvSpPr>
            <a:spLocks noChangeArrowheads="1"/>
          </p:cNvSpPr>
          <p:nvPr/>
        </p:nvSpPr>
        <p:spPr bwMode="auto">
          <a:xfrm>
            <a:off x="4648200" y="1732806"/>
            <a:ext cx="1524000" cy="64918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en-US">
                <a:latin typeface="Calibri" panose="020F0502020204030204" pitchFamily="34" charset="0"/>
                <a:cs typeface="Calibri" panose="020F0502020204030204" pitchFamily="34" charset="0"/>
              </a:rPr>
              <a:t>David</a:t>
            </a:r>
            <a:endParaRPr lang="en-GB" altLang="en-US" sz="44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4" name="Line 10"/>
          <p:cNvSpPr>
            <a:spLocks noChangeShapeType="1"/>
          </p:cNvSpPr>
          <p:nvPr/>
        </p:nvSpPr>
        <p:spPr bwMode="auto">
          <a:xfrm>
            <a:off x="4343400" y="20574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5" name="Line 11"/>
          <p:cNvSpPr>
            <a:spLocks noChangeShapeType="1"/>
          </p:cNvSpPr>
          <p:nvPr/>
        </p:nvSpPr>
        <p:spPr bwMode="auto">
          <a:xfrm>
            <a:off x="5715000" y="2209800"/>
            <a:ext cx="0" cy="762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6" name="Line 12"/>
          <p:cNvSpPr>
            <a:spLocks noChangeShapeType="1"/>
          </p:cNvSpPr>
          <p:nvPr/>
        </p:nvSpPr>
        <p:spPr bwMode="auto">
          <a:xfrm>
            <a:off x="7086600" y="2209800"/>
            <a:ext cx="0" cy="762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7" name="Line 13"/>
          <p:cNvSpPr>
            <a:spLocks noChangeShapeType="1"/>
          </p:cNvSpPr>
          <p:nvPr/>
        </p:nvSpPr>
        <p:spPr bwMode="auto">
          <a:xfrm>
            <a:off x="8839200" y="2667000"/>
            <a:ext cx="0" cy="304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118" name="Text Box 14"/>
          <p:cNvSpPr txBox="1">
            <a:spLocks noChangeArrowheads="1"/>
          </p:cNvSpPr>
          <p:nvPr/>
        </p:nvSpPr>
        <p:spPr bwMode="auto">
          <a:xfrm>
            <a:off x="39624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2000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19" name="Text Box 15"/>
          <p:cNvSpPr txBox="1">
            <a:spLocks noChangeArrowheads="1"/>
          </p:cNvSpPr>
          <p:nvPr/>
        </p:nvSpPr>
        <p:spPr bwMode="auto">
          <a:xfrm>
            <a:off x="541020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1000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20" name="Text Box 16"/>
          <p:cNvSpPr txBox="1">
            <a:spLocks noChangeArrowheads="1"/>
          </p:cNvSpPr>
          <p:nvPr/>
        </p:nvSpPr>
        <p:spPr bwMode="auto">
          <a:xfrm>
            <a:off x="6953250" y="30480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0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1071121" name="Text Box 17"/>
          <p:cNvSpPr txBox="1">
            <a:spLocks noChangeArrowheads="1"/>
          </p:cNvSpPr>
          <p:nvPr/>
        </p:nvSpPr>
        <p:spPr bwMode="auto">
          <a:xfrm>
            <a:off x="8502650" y="30480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00">
                <a:solidFill>
                  <a:srgbClr val="66FF33"/>
                </a:solidFill>
              </a:rPr>
              <a:t>2000</a:t>
            </a:r>
            <a:endParaRPr lang="en-GB" altLang="en-US" sz="4400">
              <a:solidFill>
                <a:schemeClr val="tx2"/>
              </a:solidFill>
            </a:endParaRPr>
          </a:p>
        </p:txBody>
      </p:sp>
      <p:grpSp>
        <p:nvGrpSpPr>
          <p:cNvPr id="1071122" name="Group 18"/>
          <p:cNvGrpSpPr>
            <a:grpSpLocks/>
          </p:cNvGrpSpPr>
          <p:nvPr/>
        </p:nvGrpSpPr>
        <p:grpSpPr bwMode="auto">
          <a:xfrm>
            <a:off x="2339975" y="2819400"/>
            <a:ext cx="2992438" cy="2578100"/>
            <a:chOff x="1474" y="1344"/>
            <a:chExt cx="1885" cy="1624"/>
          </a:xfrm>
        </p:grpSpPr>
        <p:sp>
          <p:nvSpPr>
            <p:cNvPr id="1071123" name="Oval 19"/>
            <p:cNvSpPr>
              <a:spLocks noChangeArrowheads="1"/>
            </p:cNvSpPr>
            <p:nvPr/>
          </p:nvSpPr>
          <p:spPr bwMode="auto">
            <a:xfrm>
              <a:off x="1474" y="1905"/>
              <a:ext cx="1885" cy="1063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Moses writes Genesis-Deuteronomy</a:t>
              </a:r>
              <a:endParaRPr lang="en-GB" alt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24" name="Line 20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816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1125" name="Group 21"/>
          <p:cNvGrpSpPr>
            <a:grpSpLocks/>
          </p:cNvGrpSpPr>
          <p:nvPr/>
        </p:nvGrpSpPr>
        <p:grpSpPr bwMode="auto">
          <a:xfrm>
            <a:off x="5181600" y="2819400"/>
            <a:ext cx="1979613" cy="3644900"/>
            <a:chOff x="3264" y="1344"/>
            <a:chExt cx="1247" cy="2296"/>
          </a:xfrm>
        </p:grpSpPr>
        <p:sp>
          <p:nvSpPr>
            <p:cNvPr id="1071126" name="Oval 22"/>
            <p:cNvSpPr>
              <a:spLocks noChangeArrowheads="1"/>
            </p:cNvSpPr>
            <p:nvPr/>
          </p:nvSpPr>
          <p:spPr bwMode="auto">
            <a:xfrm>
              <a:off x="3264" y="2577"/>
              <a:ext cx="1247" cy="1063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altLang="en-US">
                  <a:latin typeface="Calibri" panose="020F0502020204030204" pitchFamily="34" charset="0"/>
                  <a:cs typeface="Calibri" panose="020F0502020204030204" pitchFamily="34" charset="0"/>
                </a:rPr>
                <a:t>Malachi writes Malachi</a:t>
              </a:r>
              <a:endParaRPr lang="en-GB" altLang="en-US" sz="4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27" name="Line 23"/>
            <p:cNvSpPr>
              <a:spLocks noChangeShapeType="1"/>
            </p:cNvSpPr>
            <p:nvPr/>
          </p:nvSpPr>
          <p:spPr bwMode="auto">
            <a:xfrm flipV="1">
              <a:off x="4128" y="1344"/>
              <a:ext cx="0" cy="1296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1128" name="Group 24"/>
          <p:cNvGrpSpPr>
            <a:grpSpLocks/>
          </p:cNvGrpSpPr>
          <p:nvPr/>
        </p:nvGrpSpPr>
        <p:grpSpPr bwMode="auto">
          <a:xfrm>
            <a:off x="6804025" y="2819400"/>
            <a:ext cx="2339975" cy="2393950"/>
            <a:chOff x="4286" y="1344"/>
            <a:chExt cx="1474" cy="1508"/>
          </a:xfrm>
        </p:grpSpPr>
        <p:sp>
          <p:nvSpPr>
            <p:cNvPr id="1071129" name="Oval 25"/>
            <p:cNvSpPr>
              <a:spLocks noChangeArrowheads="1"/>
            </p:cNvSpPr>
            <p:nvPr/>
          </p:nvSpPr>
          <p:spPr bwMode="auto">
            <a:xfrm>
              <a:off x="4286" y="2116"/>
              <a:ext cx="1474" cy="736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GB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John writes Revelation</a:t>
              </a:r>
              <a:endParaRPr lang="en-GB" alt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1130" name="Line 26"/>
            <p:cNvSpPr>
              <a:spLocks noChangeShapeType="1"/>
            </p:cNvSpPr>
            <p:nvPr/>
          </p:nvSpPr>
          <p:spPr bwMode="auto">
            <a:xfrm flipV="1">
              <a:off x="4560" y="1344"/>
              <a:ext cx="1" cy="864"/>
            </a:xfrm>
            <a:prstGeom prst="line">
              <a:avLst/>
            </a:prstGeom>
            <a:noFill/>
            <a:ln w="25400">
              <a:solidFill>
                <a:srgbClr val="33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From spoken to written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As special revelation took place, </a:t>
            </a:r>
            <a:r>
              <a:rPr lang="en-GB" dirty="0">
                <a:solidFill>
                  <a:srgbClr val="00FF00"/>
                </a:solidFill>
              </a:rPr>
              <a:t>God had some of it committed to writing.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Over </a:t>
            </a:r>
            <a:r>
              <a:rPr lang="en-GB" dirty="0">
                <a:solidFill>
                  <a:srgbClr val="00FF00"/>
                </a:solidFill>
              </a:rPr>
              <a:t>1500 years </a:t>
            </a:r>
            <a:r>
              <a:rPr lang="en-GB" dirty="0"/>
              <a:t>the Bible grew to be what it is now.</a:t>
            </a:r>
          </a:p>
          <a:p>
            <a:pPr>
              <a:buFontTx/>
              <a:buNone/>
            </a:pPr>
            <a:r>
              <a:rPr lang="en-GB" dirty="0"/>
              <a:t>As we live after Christ and the apostles, in the last days, </a:t>
            </a:r>
            <a:r>
              <a:rPr lang="en-GB" dirty="0">
                <a:solidFill>
                  <a:srgbClr val="00FF00"/>
                </a:solidFill>
              </a:rPr>
              <a:t>there is no more need for extra special revelation.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Never have human beings </a:t>
            </a:r>
            <a:r>
              <a:rPr lang="en-GB" dirty="0">
                <a:solidFill>
                  <a:srgbClr val="00FF00"/>
                </a:solidFill>
              </a:rPr>
              <a:t>determined what belongs to the Bible. At most they have said what does not belong to the Bible.</a:t>
            </a: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1069060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905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/>
              <a:t>Bible Study: Various</a:t>
            </a:r>
          </a:p>
        </p:txBody>
      </p:sp>
      <p:sp>
        <p:nvSpPr>
          <p:cNvPr id="1082371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1. Breathed out by God</a:t>
            </a:r>
          </a:p>
          <a:p>
            <a:pPr>
              <a:buFontTx/>
              <a:buNone/>
            </a:pPr>
            <a:r>
              <a:rPr lang="en-GB" dirty="0"/>
              <a:t>2. Teaching, reproof, correction, and training in righteousness</a:t>
            </a:r>
          </a:p>
          <a:p>
            <a:pPr>
              <a:buFontTx/>
              <a:buNone/>
            </a:pPr>
            <a:r>
              <a:rPr lang="en-GB" dirty="0"/>
              <a:t>3. They are not cleverly devised myths</a:t>
            </a:r>
          </a:p>
          <a:p>
            <a:pPr>
              <a:buFontTx/>
              <a:buNone/>
            </a:pPr>
            <a:r>
              <a:rPr lang="en-GB" dirty="0"/>
              <a:t>4. God through the Holy Spirit</a:t>
            </a:r>
          </a:p>
          <a:p>
            <a:pPr>
              <a:buFontTx/>
              <a:buNone/>
            </a:pPr>
            <a:r>
              <a:rPr lang="en-GB" dirty="0"/>
              <a:t>5. Yes (note the expression “other Scriptures”)  </a:t>
            </a:r>
          </a:p>
        </p:txBody>
      </p:sp>
      <p:pic>
        <p:nvPicPr>
          <p:cNvPr id="1082372" name="Picture 1028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Organic Inspiration</a:t>
            </a:r>
          </a:p>
        </p:txBody>
      </p:sp>
      <p:sp>
        <p:nvSpPr>
          <p:cNvPr id="10700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019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God did not use people </a:t>
            </a:r>
            <a:r>
              <a:rPr lang="en-GB" altLang="en-US" dirty="0">
                <a:solidFill>
                  <a:srgbClr val="00FF00"/>
                </a:solidFill>
              </a:rPr>
              <a:t>the way people  use computers for word processing.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God used people </a:t>
            </a:r>
            <a:r>
              <a:rPr lang="en-GB" altLang="en-US" dirty="0">
                <a:solidFill>
                  <a:srgbClr val="00FF00"/>
                </a:solidFill>
              </a:rPr>
              <a:t>with their God-given skills in their God-controlled circumstances to commit His Word to writing.</a:t>
            </a:r>
          </a:p>
        </p:txBody>
      </p:sp>
      <p:pic>
        <p:nvPicPr>
          <p:cNvPr id="10700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8359" r="4253" b="4477"/>
          <a:stretch>
            <a:fillRect/>
          </a:stretch>
        </p:blipFill>
        <p:spPr bwMode="auto">
          <a:xfrm>
            <a:off x="6705600" y="3581400"/>
            <a:ext cx="22256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0086" name="Text Box 6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wordprocessing">
            <a:extLst>
              <a:ext uri="{FF2B5EF4-FFF2-40B4-BE49-F238E27FC236}">
                <a16:creationId xmlns:a16="http://schemas.microsoft.com/office/drawing/2014/main" id="{50660FC7-F8C9-4580-A1C5-83BA2BB3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20" y="1219199"/>
            <a:ext cx="2225675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original Bible</a:t>
            </a:r>
          </a:p>
        </p:txBody>
      </p:sp>
      <p:sp>
        <p:nvSpPr>
          <p:cNvPr id="1072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1722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The Bibles we have are translations of documents in three languages:</a:t>
            </a:r>
          </a:p>
          <a:p>
            <a:pPr>
              <a:buFontTx/>
              <a:buNone/>
            </a:pPr>
            <a:r>
              <a:rPr lang="en-GB" dirty="0"/>
              <a:t>	Old Testament: Hebrew and Aramaic</a:t>
            </a:r>
            <a:endParaRPr lang="en-GB" dirty="0">
              <a:latin typeface="Aharoni" pitchFamily="2" charset="-79"/>
              <a:cs typeface="Aharoni" pitchFamily="2" charset="-79"/>
            </a:endParaRPr>
          </a:p>
          <a:p>
            <a:pPr>
              <a:buFontTx/>
              <a:buNone/>
            </a:pPr>
            <a:r>
              <a:rPr lang="en-GB" dirty="0"/>
              <a:t>	New Testament: Greek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For both Testaments, </a:t>
            </a:r>
            <a:r>
              <a:rPr lang="en-US" dirty="0"/>
              <a:t>an “original document” has been put together in book form, with notes indicating where the old documents vary from each other.</a:t>
            </a:r>
            <a:endParaRPr lang="en-GB" dirty="0"/>
          </a:p>
        </p:txBody>
      </p:sp>
      <p:pic>
        <p:nvPicPr>
          <p:cNvPr id="1072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524000"/>
            <a:ext cx="288290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2133" name="Text Box 5"/>
          <p:cNvSpPr txBox="1">
            <a:spLocks noChangeArrowheads="1"/>
          </p:cNvSpPr>
          <p:nvPr/>
        </p:nvSpPr>
        <p:spPr bwMode="auto">
          <a:xfrm>
            <a:off x="6477000" y="5105400"/>
            <a:ext cx="2473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2800">
                <a:solidFill>
                  <a:schemeClr val="tx2"/>
                </a:solidFill>
              </a:rPr>
              <a:t>Dead Sea Scroll</a:t>
            </a:r>
          </a:p>
          <a:p>
            <a:r>
              <a:rPr lang="en-GB" sz="2800">
                <a:solidFill>
                  <a:schemeClr val="tx2"/>
                </a:solidFill>
              </a:rPr>
              <a:t>Isaiah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154" name="Picture 2" descr="E:\Pictures\Bible\BH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567238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155" name="Picture 3" descr="E:\Pictures\Bible\NA-UB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85800"/>
            <a:ext cx="4402137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3156" name="Group 4"/>
          <p:cNvGrpSpPr>
            <a:grpSpLocks/>
          </p:cNvGrpSpPr>
          <p:nvPr/>
        </p:nvGrpSpPr>
        <p:grpSpPr bwMode="auto">
          <a:xfrm>
            <a:off x="381000" y="1782763"/>
            <a:ext cx="8269288" cy="4130675"/>
            <a:chOff x="240" y="1123"/>
            <a:chExt cx="5209" cy="2602"/>
          </a:xfrm>
        </p:grpSpPr>
        <p:sp>
          <p:nvSpPr>
            <p:cNvPr id="1073157" name="Text Box 5"/>
            <p:cNvSpPr txBox="1">
              <a:spLocks noChangeArrowheads="1"/>
            </p:cNvSpPr>
            <p:nvPr/>
          </p:nvSpPr>
          <p:spPr bwMode="auto">
            <a:xfrm>
              <a:off x="960" y="1123"/>
              <a:ext cx="956" cy="576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5400" b="1" dirty="0" err="1">
                  <a:solidFill>
                    <a:srgbClr val="FF0000"/>
                  </a:solidFill>
                </a:rPr>
                <a:t>Text</a:t>
              </a:r>
              <a:endParaRPr lang="nl-NL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073158" name="Text Box 6"/>
            <p:cNvSpPr txBox="1">
              <a:spLocks noChangeArrowheads="1"/>
            </p:cNvSpPr>
            <p:nvPr/>
          </p:nvSpPr>
          <p:spPr bwMode="auto">
            <a:xfrm>
              <a:off x="240" y="3360"/>
              <a:ext cx="2185" cy="365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FF0000"/>
                  </a:solidFill>
                </a:rPr>
                <a:t>Critical </a:t>
              </a:r>
              <a:r>
                <a:rPr lang="nl-NL" sz="3200" b="1" dirty="0" err="1">
                  <a:solidFill>
                    <a:srgbClr val="FF0000"/>
                  </a:solidFill>
                </a:rPr>
                <a:t>Apparatus</a:t>
              </a:r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073159" name="Text Box 7"/>
            <p:cNvSpPr txBox="1">
              <a:spLocks noChangeArrowheads="1"/>
            </p:cNvSpPr>
            <p:nvPr/>
          </p:nvSpPr>
          <p:spPr bwMode="auto">
            <a:xfrm>
              <a:off x="4176" y="1536"/>
              <a:ext cx="956" cy="576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5400" b="1" dirty="0" err="1">
                  <a:solidFill>
                    <a:srgbClr val="FF0000"/>
                  </a:solidFill>
                </a:rPr>
                <a:t>Text</a:t>
              </a:r>
              <a:endParaRPr lang="nl-NL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073160" name="Text Box 8"/>
            <p:cNvSpPr txBox="1">
              <a:spLocks noChangeArrowheads="1"/>
            </p:cNvSpPr>
            <p:nvPr/>
          </p:nvSpPr>
          <p:spPr bwMode="auto">
            <a:xfrm>
              <a:off x="3264" y="3072"/>
              <a:ext cx="2185" cy="365"/>
            </a:xfrm>
            <a:prstGeom prst="rect">
              <a:avLst/>
            </a:prstGeom>
            <a:solidFill>
              <a:schemeClr val="accent4">
                <a:lumMod val="75000"/>
                <a:alpha val="5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FF0000"/>
                  </a:solidFill>
                </a:rPr>
                <a:t>Critical </a:t>
              </a:r>
              <a:r>
                <a:rPr lang="nl-NL" sz="3200" b="1" dirty="0" err="1">
                  <a:solidFill>
                    <a:srgbClr val="FF0000"/>
                  </a:solidFill>
                </a:rPr>
                <a:t>Apparatus</a:t>
              </a:r>
              <a:endParaRPr lang="nl-NL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Proving the age of the Bible - OT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Jews very strict about copying.</a:t>
            </a:r>
          </a:p>
          <a:p>
            <a:pPr>
              <a:buFontTx/>
              <a:buNone/>
            </a:pPr>
            <a:r>
              <a:rPr lang="en-GB" dirty="0"/>
              <a:t>Three mistakes – destroy the scroll</a:t>
            </a:r>
          </a:p>
          <a:p>
            <a:pPr>
              <a:buFontTx/>
              <a:buNone/>
            </a:pPr>
            <a:r>
              <a:rPr lang="en-GB" dirty="0"/>
              <a:t>Around 1000 AD original determined, </a:t>
            </a:r>
          </a:p>
          <a:p>
            <a:pPr>
              <a:buFontTx/>
              <a:buNone/>
            </a:pPr>
            <a:r>
              <a:rPr lang="en-GB" dirty="0"/>
              <a:t>	everything else is destroyed.</a:t>
            </a:r>
          </a:p>
        </p:txBody>
      </p:sp>
      <p:pic>
        <p:nvPicPr>
          <p:cNvPr id="1074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45385"/>
            <a:ext cx="37973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ork of a Scribe">
            <a:hlinkClick r:id="" action="ppaction://media"/>
            <a:extLst>
              <a:ext uri="{FF2B5EF4-FFF2-40B4-BE49-F238E27FC236}">
                <a16:creationId xmlns:a16="http://schemas.microsoft.com/office/drawing/2014/main" id="{AAD5384B-748F-42F9-9621-FDC2D3D84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05" y="404664"/>
            <a:ext cx="904739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FFE-B359-46DC-A380-A908891E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Homework lesson 11 </a:t>
            </a:r>
            <a:r>
              <a:rPr lang="en-CA" dirty="0" err="1"/>
              <a:t>qn</a:t>
            </a:r>
            <a:r>
              <a:rPr lang="en-CA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EE28A-F06F-44FF-8849-CF3A83A41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744" y="3284984"/>
            <a:ext cx="5004048" cy="3789040"/>
          </a:xfrm>
        </p:spPr>
        <p:txBody>
          <a:bodyPr/>
          <a:lstStyle/>
          <a:p>
            <a:r>
              <a:rPr lang="en-CA" dirty="0">
                <a:solidFill>
                  <a:srgbClr val="FFC000"/>
                </a:solidFill>
              </a:rPr>
              <a:t>God’s grace gives us faith and makes us believe.</a:t>
            </a:r>
          </a:p>
          <a:p>
            <a:endParaRPr lang="en-CA" dirty="0">
              <a:solidFill>
                <a:srgbClr val="FFC000"/>
              </a:solidFill>
            </a:endParaRPr>
          </a:p>
          <a:p>
            <a:r>
              <a:rPr lang="en-CA" dirty="0">
                <a:solidFill>
                  <a:srgbClr val="FFC000"/>
                </a:solidFill>
              </a:rPr>
              <a:t>Put another way:</a:t>
            </a:r>
          </a:p>
          <a:p>
            <a:pPr lvl="1"/>
            <a:r>
              <a:rPr lang="en-CA" dirty="0">
                <a:solidFill>
                  <a:srgbClr val="FFC000"/>
                </a:solidFill>
              </a:rPr>
              <a:t>God does not believe for us</a:t>
            </a:r>
          </a:p>
          <a:p>
            <a:pPr lvl="1"/>
            <a:r>
              <a:rPr lang="en-CA" dirty="0">
                <a:solidFill>
                  <a:srgbClr val="FFC000"/>
                </a:solidFill>
              </a:rPr>
              <a:t>God has us believe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2470D-81C0-49B0-BE47-CD57FA9B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4" y="1283295"/>
            <a:ext cx="8896350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EC7D8-C503-4F1C-95E6-8AA4A539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717032"/>
            <a:ext cx="3886200" cy="2114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B9171E-F929-4D46-A6BE-18675A806FA2}"/>
              </a:ext>
            </a:extLst>
          </p:cNvPr>
          <p:cNvSpPr txBox="1"/>
          <p:nvPr/>
        </p:nvSpPr>
        <p:spPr>
          <a:xfrm>
            <a:off x="379990" y="3039343"/>
            <a:ext cx="299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From CoD 3&amp;4 art. 12</a:t>
            </a:r>
          </a:p>
        </p:txBody>
      </p:sp>
    </p:spTree>
    <p:extLst>
      <p:ext uri="{BB962C8B-B14F-4D97-AF65-F5344CB8AC3E}">
        <p14:creationId xmlns:p14="http://schemas.microsoft.com/office/powerpoint/2010/main" val="2531884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Proving the age of the Bible - OT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1947: discovery of Dead Sea Scrolls</a:t>
            </a:r>
          </a:p>
          <a:p>
            <a:pPr>
              <a:buFontTx/>
              <a:buNone/>
            </a:pPr>
            <a:r>
              <a:rPr lang="en-GB" dirty="0"/>
              <a:t>Date back beyond 100 BC</a:t>
            </a:r>
          </a:p>
          <a:p>
            <a:pPr>
              <a:buFontTx/>
              <a:buNone/>
            </a:pPr>
            <a:r>
              <a:rPr lang="en-GB" dirty="0"/>
              <a:t>Oldest documents we have of Biblical texts</a:t>
            </a:r>
          </a:p>
          <a:p>
            <a:pPr>
              <a:buFontTx/>
              <a:buNone/>
            </a:pPr>
            <a:r>
              <a:rPr lang="en-GB" dirty="0"/>
              <a:t>Differences were minimal, just spelling changes.</a:t>
            </a:r>
          </a:p>
        </p:txBody>
      </p:sp>
      <p:pic>
        <p:nvPicPr>
          <p:cNvPr id="1075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40200"/>
            <a:ext cx="342900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Proving the age of the Bible - NT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NT books copied profusely; we have 1000s of copies.</a:t>
            </a:r>
          </a:p>
          <a:p>
            <a:pPr>
              <a:buFontTx/>
              <a:buNone/>
            </a:pPr>
            <a:r>
              <a:rPr lang="en-GB" dirty="0"/>
              <a:t>The oldest manuscripts (some even with corrections on them) date back to 100 AD. </a:t>
            </a:r>
          </a:p>
          <a:p>
            <a:pPr>
              <a:buFontTx/>
              <a:buNone/>
            </a:pPr>
            <a:r>
              <a:rPr lang="en-GB" dirty="0"/>
              <a:t>The textual variations in the New Testament documents is much greater than for the Old Testament.</a:t>
            </a:r>
          </a:p>
          <a:p>
            <a:pPr>
              <a:buFontTx/>
              <a:buNone/>
            </a:pPr>
            <a:r>
              <a:rPr lang="en-GB" dirty="0"/>
              <a:t>However, the substance of these</a:t>
            </a:r>
            <a:br>
              <a:rPr lang="en-GB" dirty="0"/>
            </a:br>
            <a:r>
              <a:rPr lang="en-GB" dirty="0"/>
              <a:t>differences does not effect </a:t>
            </a:r>
            <a:br>
              <a:rPr lang="en-GB" dirty="0"/>
            </a:br>
            <a:r>
              <a:rPr lang="en-GB" dirty="0"/>
              <a:t>the message of the text. </a:t>
            </a:r>
            <a:br>
              <a:rPr lang="en-GB" dirty="0"/>
            </a:br>
            <a:r>
              <a:rPr lang="en-GB" dirty="0"/>
              <a:t>(E.g. one document may say </a:t>
            </a:r>
            <a:br>
              <a:rPr lang="en-GB" dirty="0"/>
            </a:br>
            <a:r>
              <a:rPr lang="en-GB" dirty="0"/>
              <a:t>“ostrich” where another </a:t>
            </a:r>
            <a:br>
              <a:rPr lang="en-GB" dirty="0"/>
            </a:br>
            <a:r>
              <a:rPr lang="en-GB" dirty="0"/>
              <a:t>has “owl” – Isaiah 13:21)</a:t>
            </a:r>
          </a:p>
        </p:txBody>
      </p:sp>
      <p:pic>
        <p:nvPicPr>
          <p:cNvPr id="1032" name="Picture 8" descr="Image result for ostrich">
            <a:extLst>
              <a:ext uri="{FF2B5EF4-FFF2-40B4-BE49-F238E27FC236}">
                <a16:creationId xmlns:a16="http://schemas.microsoft.com/office/drawing/2014/main" id="{D482A102-5738-4F89-B564-3E8B44A5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9650"/>
            <a:ext cx="2228590" cy="17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3F8DFB-7B16-47BF-BBBC-58055F28C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4662500"/>
            <a:ext cx="1490636" cy="1952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Bible is old and accurate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081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There is no reason to doubt the age and accuracy of the Bible.</a:t>
            </a:r>
          </a:p>
          <a:p>
            <a:pPr>
              <a:buFontTx/>
              <a:buNone/>
            </a:pPr>
            <a:r>
              <a:rPr lang="en-GB" dirty="0"/>
              <a:t>For the Old Testament: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 Jews were very careful in copying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 Dead Sea scrolls confirmed their accuracy</a:t>
            </a:r>
          </a:p>
          <a:p>
            <a:pPr>
              <a:buFontTx/>
              <a:buNone/>
            </a:pPr>
            <a:r>
              <a:rPr lang="en-GB" dirty="0"/>
              <a:t>For the New Testament: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there are thousands of manuscripts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differences between manuscripts are insignificant</a:t>
            </a:r>
          </a:p>
        </p:txBody>
      </p:sp>
      <p:sp>
        <p:nvSpPr>
          <p:cNvPr id="1081348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Books of the Bible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“Bible” is from the Greek BIBLIA = books.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 Bible is actually </a:t>
            </a:r>
            <a:r>
              <a:rPr lang="en-GB" altLang="en-US" dirty="0">
                <a:solidFill>
                  <a:srgbClr val="00FF00"/>
                </a:solidFill>
              </a:rPr>
              <a:t>a library of books.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/>
              <a:t>The</a:t>
            </a:r>
            <a:r>
              <a:rPr lang="en-GB" altLang="en-US" dirty="0">
                <a:solidFill>
                  <a:srgbClr val="00FF00"/>
                </a:solidFill>
              </a:rPr>
              <a:t> canon (standard) of the 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Bible consists of a total</a:t>
            </a:r>
            <a:br>
              <a:rPr lang="en-GB" altLang="en-US" dirty="0">
                <a:solidFill>
                  <a:srgbClr val="00FF00"/>
                </a:solidFill>
              </a:rPr>
            </a:br>
            <a:r>
              <a:rPr lang="en-GB" altLang="en-US" dirty="0">
                <a:solidFill>
                  <a:srgbClr val="00FF00"/>
                </a:solidFill>
              </a:rPr>
              <a:t>of 66 books. </a:t>
            </a:r>
          </a:p>
          <a:p>
            <a:pPr>
              <a:buFontTx/>
              <a:buNone/>
            </a:pPr>
            <a:r>
              <a:rPr lang="en-GB" altLang="en-US" dirty="0"/>
              <a:t>Books belonging to the Bible</a:t>
            </a:r>
            <a:br>
              <a:rPr lang="en-GB" altLang="en-US" dirty="0"/>
            </a:br>
            <a:r>
              <a:rPr lang="en-GB" altLang="en-US" dirty="0"/>
              <a:t>are said to be </a:t>
            </a:r>
            <a:r>
              <a:rPr lang="en-GB" altLang="en-US" dirty="0">
                <a:solidFill>
                  <a:srgbClr val="00FF00"/>
                </a:solidFill>
              </a:rPr>
              <a:t>canonical.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1077253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6" name="Picture 2" descr="Image result for bible genres">
            <a:extLst>
              <a:ext uri="{FF2B5EF4-FFF2-40B4-BE49-F238E27FC236}">
                <a16:creationId xmlns:a16="http://schemas.microsoft.com/office/drawing/2014/main" id="{B18DD7A6-DAB6-4BB9-8071-7CD52C72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8920"/>
            <a:ext cx="2919900" cy="39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22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Apocrypha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There have been attempts </a:t>
            </a:r>
            <a:r>
              <a:rPr lang="en-GB" dirty="0">
                <a:solidFill>
                  <a:srgbClr val="00FF00"/>
                </a:solidFill>
              </a:rPr>
              <a:t>to add certain books to the Bible (Old Testament).</a:t>
            </a:r>
          </a:p>
          <a:p>
            <a:pPr>
              <a:buFontTx/>
              <a:buNone/>
            </a:pPr>
            <a:r>
              <a:rPr lang="en-GB" dirty="0"/>
              <a:t>The</a:t>
            </a:r>
            <a:r>
              <a:rPr lang="en-GB" dirty="0">
                <a:solidFill>
                  <a:srgbClr val="00FF00"/>
                </a:solidFill>
              </a:rPr>
              <a:t> Roman Catholic Church </a:t>
            </a:r>
            <a:r>
              <a:rPr lang="en-GB" dirty="0"/>
              <a:t>considers these books biblical.</a:t>
            </a:r>
          </a:p>
          <a:p>
            <a:pPr lvl="1">
              <a:buFontTx/>
              <a:buNone/>
            </a:pPr>
            <a:r>
              <a:rPr lang="en-GB" dirty="0"/>
              <a:t>They call these the Deuterocanonical books, the second canon.</a:t>
            </a: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We call them </a:t>
            </a:r>
            <a:r>
              <a:rPr lang="en-GB" dirty="0">
                <a:solidFill>
                  <a:srgbClr val="00FF00"/>
                </a:solidFill>
              </a:rPr>
              <a:t>the </a:t>
            </a:r>
            <a:r>
              <a:rPr lang="en-GB" dirty="0" err="1">
                <a:solidFill>
                  <a:srgbClr val="00FF00"/>
                </a:solidFill>
              </a:rPr>
              <a:t>apocrypha</a:t>
            </a:r>
            <a:r>
              <a:rPr lang="en-GB" dirty="0">
                <a:solidFill>
                  <a:srgbClr val="00FF00"/>
                </a:solidFill>
              </a:rPr>
              <a:t>: the obscure books.</a:t>
            </a:r>
          </a:p>
          <a:p>
            <a:pPr>
              <a:buFontTx/>
              <a:buNone/>
            </a:pPr>
            <a:r>
              <a:rPr lang="en-GB" dirty="0"/>
              <a:t>There are various reasons to doubt this books: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they contradict the canonical books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they are of a later date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they are not written in Hebrew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080324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119:40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219200"/>
            <a:ext cx="8244408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Your word, it is a lamp to guide my feet,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lantern shining on the path before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I’ve sworn an oath and here my vow repeat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to keep the laws that of your love assure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 suffer in affliction and defeat;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true to your promise, comfort and restore 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486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Belgic Confession</a:t>
            </a:r>
          </a:p>
        </p:txBody>
      </p:sp>
      <p:sp>
        <p:nvSpPr>
          <p:cNvPr id="1049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>
                <a:solidFill>
                  <a:srgbClr val="FF6600"/>
                </a:solidFill>
                <a:sym typeface="Symbol"/>
              </a:rPr>
              <a:t>	</a:t>
            </a:r>
            <a:r>
              <a:rPr lang="en-GB" dirty="0">
                <a:solidFill>
                  <a:srgbClr val="FF6600"/>
                </a:solidFill>
              </a:rPr>
              <a:t>Article 2: How God makes Himself known to us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Article 3: The Word of God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Article 4: The canonical books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Article 5: The authority of Holy Scripture</a:t>
            </a:r>
          </a:p>
          <a:p>
            <a:pPr>
              <a:buFontTx/>
              <a:buNone/>
            </a:pPr>
            <a:r>
              <a:rPr lang="en-GB" dirty="0"/>
              <a:t>	</a:t>
            </a:r>
            <a:r>
              <a:rPr lang="en-GB" dirty="0">
                <a:solidFill>
                  <a:srgbClr val="FFFF00"/>
                </a:solidFill>
              </a:rPr>
              <a:t>Article 6: The difference between the canonical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	and apocryphal books</a:t>
            </a:r>
            <a:endParaRPr lang="en-GB" dirty="0"/>
          </a:p>
          <a:p>
            <a:pPr>
              <a:buFontTx/>
              <a:buNone/>
            </a:pPr>
            <a:r>
              <a:rPr lang="en-GB" dirty="0"/>
              <a:t>	Article 7: The sufficiency of Holy Scripture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Special Revelation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General Revelation: for everyone</a:t>
            </a:r>
          </a:p>
          <a:p>
            <a:pPr>
              <a:buFontTx/>
              <a:buNone/>
            </a:pPr>
            <a:r>
              <a:rPr lang="en-GB"/>
              <a:t>Special Revelation: to particular people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Throughout time, special revelation has taken on various forms.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1294" y="4400941"/>
            <a:ext cx="8761412" cy="1756053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altLang="en-US" i="1" dirty="0"/>
              <a:t>Long ago, at many times and in many ways, God spoke to our fathers by the prophets, but in these last days he has spoken to us by his Son,</a:t>
            </a:r>
          </a:p>
          <a:p>
            <a:pPr algn="r"/>
            <a:r>
              <a:rPr lang="en-US" altLang="en-US" sz="1800" dirty="0"/>
              <a:t>Hebrews 1:1,2a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In personal appearances</a:t>
            </a:r>
          </a:p>
        </p:txBody>
      </p:sp>
      <p:pic>
        <p:nvPicPr>
          <p:cNvPr id="1061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302375" cy="5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Through angels</a:t>
            </a:r>
          </a:p>
        </p:txBody>
      </p:sp>
      <p:pic>
        <p:nvPicPr>
          <p:cNvPr id="1065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990600"/>
            <a:ext cx="464661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>
                <a:solidFill>
                  <a:schemeClr val="tx1"/>
                </a:solidFill>
              </a:rPr>
              <a:t>Via people (prophets, apostles)</a:t>
            </a:r>
          </a:p>
        </p:txBody>
      </p:sp>
      <p:pic>
        <p:nvPicPr>
          <p:cNvPr id="10629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2608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9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10265"/>
          <a:stretch>
            <a:fillRect/>
          </a:stretch>
        </p:blipFill>
        <p:spPr bwMode="auto">
          <a:xfrm>
            <a:off x="4676775" y="1676400"/>
            <a:ext cx="43989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By miraculous deeds</a:t>
            </a:r>
          </a:p>
        </p:txBody>
      </p:sp>
      <p:pic>
        <p:nvPicPr>
          <p:cNvPr id="1063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39813"/>
            <a:ext cx="4337050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12104</TotalTime>
  <Words>963</Words>
  <Application>Microsoft Office PowerPoint</Application>
  <PresentationFormat>On-screen Show (4:3)</PresentationFormat>
  <Paragraphs>160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Aharoni</vt:lpstr>
      <vt:lpstr>Arial</vt:lpstr>
      <vt:lpstr>Calibri</vt:lpstr>
      <vt:lpstr>Comic Sans MS</vt:lpstr>
      <vt:lpstr>Times New Roman</vt:lpstr>
      <vt:lpstr>1_Office Theme</vt:lpstr>
      <vt:lpstr>Catechism  The Source of Faith</vt:lpstr>
      <vt:lpstr>Homework lesson 11 qn 2</vt:lpstr>
      <vt:lpstr>Psalm 119:40</vt:lpstr>
      <vt:lpstr>Belgic Confession</vt:lpstr>
      <vt:lpstr>Special Revelation</vt:lpstr>
      <vt:lpstr>In personal appearances</vt:lpstr>
      <vt:lpstr>Through angels</vt:lpstr>
      <vt:lpstr>Via people (prophets, apostles)</vt:lpstr>
      <vt:lpstr>By miraculous deeds</vt:lpstr>
      <vt:lpstr>In Jesus Christ</vt:lpstr>
      <vt:lpstr>Pentecost</vt:lpstr>
      <vt:lpstr>Bible - Origin</vt:lpstr>
      <vt:lpstr>From spoken to written</vt:lpstr>
      <vt:lpstr>Bible Study: Various</vt:lpstr>
      <vt:lpstr>Organic Inspiration</vt:lpstr>
      <vt:lpstr>The original Bible</vt:lpstr>
      <vt:lpstr>PowerPoint Presentation</vt:lpstr>
      <vt:lpstr>Proving the age of the Bible - OT</vt:lpstr>
      <vt:lpstr>PowerPoint Presentation</vt:lpstr>
      <vt:lpstr>Proving the age of the Bible - OT</vt:lpstr>
      <vt:lpstr>Proving the age of the Bible - NT</vt:lpstr>
      <vt:lpstr>The Bible is old and accurate</vt:lpstr>
      <vt:lpstr>The Books of the Bible</vt:lpstr>
      <vt:lpstr>Apocrypha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294</cp:revision>
  <cp:lastPrinted>2010-02-18T18:14:08Z</cp:lastPrinted>
  <dcterms:created xsi:type="dcterms:W3CDTF">2008-08-14T09:20:46Z</dcterms:created>
  <dcterms:modified xsi:type="dcterms:W3CDTF">2021-12-07T17:14:37Z</dcterms:modified>
</cp:coreProperties>
</file>