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1218" r:id="rId2"/>
    <p:sldId id="1219" r:id="rId3"/>
    <p:sldId id="1200" r:id="rId4"/>
    <p:sldId id="1229" r:id="rId5"/>
    <p:sldId id="1202" r:id="rId6"/>
    <p:sldId id="1230" r:id="rId7"/>
    <p:sldId id="1221" r:id="rId8"/>
    <p:sldId id="1205" r:id="rId9"/>
    <p:sldId id="1228" r:id="rId10"/>
    <p:sldId id="1207" r:id="rId11"/>
    <p:sldId id="1209" r:id="rId12"/>
    <p:sldId id="1210" r:id="rId13"/>
    <p:sldId id="1222" r:id="rId14"/>
    <p:sldId id="1223" r:id="rId15"/>
    <p:sldId id="1224" r:id="rId16"/>
    <p:sldId id="1225" r:id="rId17"/>
    <p:sldId id="1226" r:id="rId18"/>
    <p:sldId id="1227" r:id="rId19"/>
    <p:sldId id="1211" r:id="rId20"/>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90000"/>
    <a:srgbClr val="FFFF99"/>
    <a:srgbClr val="FF0000"/>
    <a:srgbClr val="FFFF66"/>
    <a:srgbClr val="FFFF00"/>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55"/>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B6ECC67C-1981-47BB-913F-11D9C80896F9}" type="slidenum">
              <a:rPr lang="en-GB" altLang="en-US"/>
              <a:pPr/>
              <a:t>‹#›</a:t>
            </a:fld>
            <a:endParaRPr lang="en-GB" altLang="en-US"/>
          </a:p>
        </p:txBody>
      </p:sp>
    </p:spTree>
    <p:extLst>
      <p:ext uri="{BB962C8B-B14F-4D97-AF65-F5344CB8AC3E}">
        <p14:creationId xmlns:p14="http://schemas.microsoft.com/office/powerpoint/2010/main" val="2330602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31060DA3-790C-491D-989F-84EF542B7A2F}" type="slidenum">
              <a:rPr lang="en-GB" altLang="en-US"/>
              <a:pPr/>
              <a:t>‹#›</a:t>
            </a:fld>
            <a:endParaRPr lang="en-GB" altLang="en-US"/>
          </a:p>
        </p:txBody>
      </p:sp>
    </p:spTree>
    <p:extLst>
      <p:ext uri="{BB962C8B-B14F-4D97-AF65-F5344CB8AC3E}">
        <p14:creationId xmlns:p14="http://schemas.microsoft.com/office/powerpoint/2010/main" val="37479658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1FFAD-2DCD-443B-8283-2A488E587AE3}"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98605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16</a:t>
            </a:fld>
            <a:endParaRPr lang="en-GB"/>
          </a:p>
        </p:txBody>
      </p:sp>
    </p:spTree>
    <p:extLst>
      <p:ext uri="{BB962C8B-B14F-4D97-AF65-F5344CB8AC3E}">
        <p14:creationId xmlns:p14="http://schemas.microsoft.com/office/powerpoint/2010/main" val="4313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17</a:t>
            </a:fld>
            <a:endParaRPr lang="en-GB"/>
          </a:p>
        </p:txBody>
      </p:sp>
    </p:spTree>
    <p:extLst>
      <p:ext uri="{BB962C8B-B14F-4D97-AF65-F5344CB8AC3E}">
        <p14:creationId xmlns:p14="http://schemas.microsoft.com/office/powerpoint/2010/main" val="388387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18</a:t>
            </a:fld>
            <a:endParaRPr lang="en-GB"/>
          </a:p>
        </p:txBody>
      </p:sp>
    </p:spTree>
    <p:extLst>
      <p:ext uri="{BB962C8B-B14F-4D97-AF65-F5344CB8AC3E}">
        <p14:creationId xmlns:p14="http://schemas.microsoft.com/office/powerpoint/2010/main" val="31962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2</a:t>
            </a:fld>
            <a:endParaRPr lang="en-GB"/>
          </a:p>
        </p:txBody>
      </p:sp>
    </p:spTree>
    <p:extLst>
      <p:ext uri="{BB962C8B-B14F-4D97-AF65-F5344CB8AC3E}">
        <p14:creationId xmlns:p14="http://schemas.microsoft.com/office/powerpoint/2010/main" val="213176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4</a:t>
            </a:fld>
            <a:endParaRPr lang="en-GB"/>
          </a:p>
        </p:txBody>
      </p:sp>
    </p:spTree>
    <p:extLst>
      <p:ext uri="{BB962C8B-B14F-4D97-AF65-F5344CB8AC3E}">
        <p14:creationId xmlns:p14="http://schemas.microsoft.com/office/powerpoint/2010/main" val="206915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6</a:t>
            </a:fld>
            <a:endParaRPr lang="en-GB"/>
          </a:p>
        </p:txBody>
      </p:sp>
    </p:spTree>
    <p:extLst>
      <p:ext uri="{BB962C8B-B14F-4D97-AF65-F5344CB8AC3E}">
        <p14:creationId xmlns:p14="http://schemas.microsoft.com/office/powerpoint/2010/main" val="31138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7</a:t>
            </a:fld>
            <a:endParaRPr lang="en-GB"/>
          </a:p>
        </p:txBody>
      </p:sp>
    </p:spTree>
    <p:extLst>
      <p:ext uri="{BB962C8B-B14F-4D97-AF65-F5344CB8AC3E}">
        <p14:creationId xmlns:p14="http://schemas.microsoft.com/office/powerpoint/2010/main" val="3440799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9</a:t>
            </a:fld>
            <a:endParaRPr lang="en-GB"/>
          </a:p>
        </p:txBody>
      </p:sp>
    </p:spTree>
    <p:extLst>
      <p:ext uri="{BB962C8B-B14F-4D97-AF65-F5344CB8AC3E}">
        <p14:creationId xmlns:p14="http://schemas.microsoft.com/office/powerpoint/2010/main" val="2590935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13</a:t>
            </a:fld>
            <a:endParaRPr lang="en-GB"/>
          </a:p>
        </p:txBody>
      </p:sp>
    </p:spTree>
    <p:extLst>
      <p:ext uri="{BB962C8B-B14F-4D97-AF65-F5344CB8AC3E}">
        <p14:creationId xmlns:p14="http://schemas.microsoft.com/office/powerpoint/2010/main" val="1257704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14</a:t>
            </a:fld>
            <a:endParaRPr lang="en-GB"/>
          </a:p>
        </p:txBody>
      </p:sp>
    </p:spTree>
    <p:extLst>
      <p:ext uri="{BB962C8B-B14F-4D97-AF65-F5344CB8AC3E}">
        <p14:creationId xmlns:p14="http://schemas.microsoft.com/office/powerpoint/2010/main" val="302581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15</a:t>
            </a:fld>
            <a:endParaRPr lang="en-GB"/>
          </a:p>
        </p:txBody>
      </p:sp>
    </p:spTree>
    <p:extLst>
      <p:ext uri="{BB962C8B-B14F-4D97-AF65-F5344CB8AC3E}">
        <p14:creationId xmlns:p14="http://schemas.microsoft.com/office/powerpoint/2010/main" val="2931631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87691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0483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6312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29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49562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203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1686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49801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751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976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9170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40655484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lstStyle/>
          <a:p>
            <a:r>
              <a:rPr lang="en-GB"/>
              <a:t>Catechism </a:t>
            </a:r>
            <a:br>
              <a:rPr lang="en-GB"/>
            </a:br>
            <a:r>
              <a:rPr lang="en-GB"/>
              <a:t>The Source of Faith</a:t>
            </a:r>
          </a:p>
        </p:txBody>
      </p:sp>
      <p:sp>
        <p:nvSpPr>
          <p:cNvPr id="126979" name="Rectangle 3"/>
          <p:cNvSpPr>
            <a:spLocks noGrp="1" noChangeArrowheads="1"/>
          </p:cNvSpPr>
          <p:nvPr>
            <p:ph type="subTitle" idx="1"/>
          </p:nvPr>
        </p:nvSpPr>
        <p:spPr>
          <a:xfrm>
            <a:off x="457200" y="3886200"/>
            <a:ext cx="8305800" cy="1752600"/>
          </a:xfrm>
        </p:spPr>
        <p:txBody>
          <a:bodyPr/>
          <a:lstStyle/>
          <a:p>
            <a:endParaRPr lang="en-GB" dirty="0"/>
          </a:p>
          <a:p>
            <a:r>
              <a:rPr lang="en-GB" dirty="0"/>
              <a:t>Lesson 14 – LD 25a &amp; BC 5,7</a:t>
            </a:r>
          </a:p>
          <a:p>
            <a:r>
              <a:rPr lang="en-GB" dirty="0"/>
              <a:t>The Bible (2)</a:t>
            </a:r>
          </a:p>
        </p:txBody>
      </p:sp>
    </p:spTree>
    <p:extLst>
      <p:ext uri="{BB962C8B-B14F-4D97-AF65-F5344CB8AC3E}">
        <p14:creationId xmlns:p14="http://schemas.microsoft.com/office/powerpoint/2010/main" val="2231387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2"/>
          <p:cNvSpPr>
            <a:spLocks noGrp="1" noChangeArrowheads="1"/>
          </p:cNvSpPr>
          <p:nvPr>
            <p:ph type="title"/>
          </p:nvPr>
        </p:nvSpPr>
        <p:spPr/>
        <p:txBody>
          <a:bodyPr/>
          <a:lstStyle/>
          <a:p>
            <a:r>
              <a:rPr lang="en-GB" altLang="en-US"/>
              <a:t>Sufficient!</a:t>
            </a:r>
          </a:p>
        </p:txBody>
      </p:sp>
      <p:sp>
        <p:nvSpPr>
          <p:cNvPr id="1092611" name="Rectangle 3"/>
          <p:cNvSpPr>
            <a:spLocks noGrp="1" noChangeArrowheads="1"/>
          </p:cNvSpPr>
          <p:nvPr>
            <p:ph idx="1"/>
          </p:nvPr>
        </p:nvSpPr>
        <p:spPr/>
        <p:txBody>
          <a:bodyPr/>
          <a:lstStyle/>
          <a:p>
            <a:pPr>
              <a:buFontTx/>
              <a:buNone/>
            </a:pPr>
            <a:r>
              <a:rPr lang="en-GB" altLang="en-US" dirty="0"/>
              <a:t>The Bible </a:t>
            </a:r>
            <a:r>
              <a:rPr lang="en-GB" altLang="en-US" dirty="0">
                <a:solidFill>
                  <a:srgbClr val="00FF00"/>
                </a:solidFill>
              </a:rPr>
              <a:t>teaches all we need to know to be saved.</a:t>
            </a:r>
          </a:p>
          <a:p>
            <a:pPr>
              <a:buFontTx/>
              <a:buNone/>
            </a:pPr>
            <a:r>
              <a:rPr lang="en-GB" altLang="en-US" dirty="0"/>
              <a:t>The Bible </a:t>
            </a:r>
            <a:r>
              <a:rPr lang="en-GB" altLang="en-US" dirty="0">
                <a:solidFill>
                  <a:srgbClr val="00FF00"/>
                </a:solidFill>
              </a:rPr>
              <a:t>is thus sufficient.</a:t>
            </a:r>
          </a:p>
          <a:p>
            <a:pPr>
              <a:buFontTx/>
              <a:buNone/>
            </a:pPr>
            <a:endParaRPr lang="en-GB" altLang="en-US" dirty="0">
              <a:solidFill>
                <a:srgbClr val="00FF00"/>
              </a:solidFill>
            </a:endParaRPr>
          </a:p>
          <a:p>
            <a:pPr>
              <a:buFontTx/>
              <a:buNone/>
            </a:pPr>
            <a:r>
              <a:rPr lang="en-GB" altLang="en-US" dirty="0"/>
              <a:t>In fact, </a:t>
            </a:r>
            <a:r>
              <a:rPr lang="en-GB" altLang="en-US" dirty="0">
                <a:solidFill>
                  <a:srgbClr val="00FF00"/>
                </a:solidFill>
              </a:rPr>
              <a:t>it is forbidden to add or subtract from the Bible! </a:t>
            </a:r>
          </a:p>
          <a:p>
            <a:pPr>
              <a:buFontTx/>
              <a:buNone/>
            </a:pPr>
            <a:endParaRPr lang="en-GB" altLang="en-US" dirty="0">
              <a:solidFill>
                <a:srgbClr val="00FF00"/>
              </a:solidFill>
            </a:endParaRPr>
          </a:p>
          <a:p>
            <a:pPr>
              <a:buFontTx/>
              <a:buNone/>
            </a:pPr>
            <a:endParaRPr lang="en-GB" altLang="en-US" dirty="0">
              <a:solidFill>
                <a:srgbClr val="00FF00"/>
              </a:solidFill>
            </a:endParaRPr>
          </a:p>
        </p:txBody>
      </p:sp>
      <p:sp>
        <p:nvSpPr>
          <p:cNvPr id="109261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
        <p:nvSpPr>
          <p:cNvPr id="5" name="AutoShape 5"/>
          <p:cNvSpPr>
            <a:spLocks noChangeArrowheads="1"/>
          </p:cNvSpPr>
          <p:nvPr/>
        </p:nvSpPr>
        <p:spPr bwMode="auto">
          <a:xfrm>
            <a:off x="147637" y="3717032"/>
            <a:ext cx="8848725" cy="268783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I warn everyone who hears the words of the prophecy of this book: if anyone adds to them, God will add to him the plagues described in this book, and if anyone takes away from the words of the book of this prophecy, God will take away his share in the tree of life and in the holy city, which are described in this book.</a:t>
            </a:r>
          </a:p>
          <a:p>
            <a:pPr algn="r"/>
            <a:r>
              <a:rPr lang="en-US" altLang="en-US" sz="1800" dirty="0"/>
              <a:t>Revelation 22:18-19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r>
              <a:rPr lang="en-GB" altLang="en-US"/>
              <a:t>The clear message of the Bible</a:t>
            </a:r>
          </a:p>
        </p:txBody>
      </p:sp>
      <p:sp>
        <p:nvSpPr>
          <p:cNvPr id="1095683" name="Rectangle 3"/>
          <p:cNvSpPr>
            <a:spLocks noGrp="1" noChangeArrowheads="1"/>
          </p:cNvSpPr>
          <p:nvPr>
            <p:ph idx="1"/>
          </p:nvPr>
        </p:nvSpPr>
        <p:spPr/>
        <p:txBody>
          <a:bodyPr/>
          <a:lstStyle/>
          <a:p>
            <a:pPr>
              <a:buFontTx/>
              <a:buNone/>
            </a:pPr>
            <a:r>
              <a:rPr lang="en-GB" altLang="en-US" dirty="0"/>
              <a:t>The Bible tells us:</a:t>
            </a:r>
          </a:p>
          <a:p>
            <a:pPr>
              <a:buFontTx/>
              <a:buNone/>
            </a:pPr>
            <a:r>
              <a:rPr lang="en-GB" altLang="en-US" dirty="0"/>
              <a:t>	- the Father made all things, also us people</a:t>
            </a:r>
          </a:p>
          <a:p>
            <a:pPr>
              <a:buFontTx/>
              <a:buNone/>
            </a:pPr>
            <a:r>
              <a:rPr lang="en-GB" altLang="en-US" dirty="0"/>
              <a:t>	- We disobeyed God and fell into sin and misery</a:t>
            </a:r>
          </a:p>
          <a:p>
            <a:pPr>
              <a:buFontTx/>
              <a:buNone/>
            </a:pPr>
            <a:r>
              <a:rPr lang="en-GB" altLang="en-US" dirty="0"/>
              <a:t>	- The Father sent His Son, Jesus Christ, to save us</a:t>
            </a:r>
          </a:p>
          <a:p>
            <a:pPr>
              <a:buFontTx/>
              <a:buNone/>
            </a:pPr>
            <a:r>
              <a:rPr lang="en-GB" altLang="en-US" dirty="0"/>
              <a:t>	- Jesus saves us by His death and resurrection</a:t>
            </a:r>
          </a:p>
          <a:p>
            <a:pPr>
              <a:buFontTx/>
              <a:buNone/>
            </a:pPr>
            <a:r>
              <a:rPr lang="en-GB" altLang="en-US" dirty="0"/>
              <a:t>	- The Father and the Son send the Holy Spirit to make us again what we are supposed to be</a:t>
            </a:r>
          </a:p>
          <a:p>
            <a:pPr>
              <a:buFontTx/>
              <a:buNone/>
            </a:pPr>
            <a:r>
              <a:rPr lang="en-GB" altLang="en-US" dirty="0"/>
              <a:t>	- in the end, God will renew this whole creation and everything will be perfect.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p:txBody>
          <a:bodyPr/>
          <a:lstStyle/>
          <a:p>
            <a:r>
              <a:rPr lang="en-GB" altLang="en-US"/>
              <a:t>Mistakes?</a:t>
            </a:r>
          </a:p>
        </p:txBody>
      </p:sp>
      <p:sp>
        <p:nvSpPr>
          <p:cNvPr id="1096707" name="Rectangle 3"/>
          <p:cNvSpPr>
            <a:spLocks noGrp="1" noChangeArrowheads="1"/>
          </p:cNvSpPr>
          <p:nvPr>
            <p:ph idx="1"/>
          </p:nvPr>
        </p:nvSpPr>
        <p:spPr/>
        <p:txBody>
          <a:bodyPr/>
          <a:lstStyle/>
          <a:p>
            <a:pPr>
              <a:buFontTx/>
              <a:buNone/>
            </a:pPr>
            <a:r>
              <a:rPr lang="en-GB" altLang="en-US"/>
              <a:t>Does the Bible contain mistakes?</a:t>
            </a:r>
          </a:p>
          <a:p>
            <a:pPr>
              <a:buFontTx/>
              <a:buNone/>
            </a:pPr>
            <a:r>
              <a:rPr lang="en-GB" altLang="en-US"/>
              <a:t>There are bits of information in the Bible which don’t seem to make sense.</a:t>
            </a:r>
          </a:p>
          <a:p>
            <a:pPr>
              <a:buFontTx/>
              <a:buNone/>
            </a:pPr>
            <a:r>
              <a:rPr lang="en-GB" altLang="en-US"/>
              <a:t>When we see inconsistencies, we need to ask ourselves:</a:t>
            </a:r>
          </a:p>
          <a:p>
            <a:pPr>
              <a:buFontTx/>
              <a:buNone/>
            </a:pPr>
            <a:r>
              <a:rPr lang="en-GB" altLang="en-US"/>
              <a:t>	- can we translate the original text properly?</a:t>
            </a:r>
          </a:p>
          <a:p>
            <a:pPr>
              <a:buFontTx/>
              <a:buNone/>
            </a:pPr>
            <a:r>
              <a:rPr lang="en-GB" altLang="en-US"/>
              <a:t>	- can we understand why it says what it says?</a:t>
            </a:r>
          </a:p>
          <a:p>
            <a:pPr>
              <a:buFontTx/>
              <a:buNone/>
            </a:pPr>
            <a:r>
              <a:rPr lang="en-GB" altLang="en-US"/>
              <a:t>	- is the Bible telling us truths, or telling us truthfully what a person said?</a:t>
            </a:r>
          </a:p>
          <a:p>
            <a:pPr>
              <a:buFontTx/>
              <a:buNone/>
            </a:pPr>
            <a:endParaRPr lang="en-GB"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p:txBody>
          <a:bodyPr/>
          <a:lstStyle/>
          <a:p>
            <a:r>
              <a:rPr lang="en-GB"/>
              <a:t>Errors?</a:t>
            </a:r>
          </a:p>
        </p:txBody>
      </p:sp>
      <p:sp>
        <p:nvSpPr>
          <p:cNvPr id="1098755" name="Rectangle 3"/>
          <p:cNvSpPr>
            <a:spLocks noGrp="1" noChangeArrowheads="1"/>
          </p:cNvSpPr>
          <p:nvPr>
            <p:ph idx="1"/>
          </p:nvPr>
        </p:nvSpPr>
        <p:spPr/>
        <p:txBody>
          <a:bodyPr/>
          <a:lstStyle/>
          <a:p>
            <a:pPr>
              <a:buFontTx/>
              <a:buNone/>
            </a:pPr>
            <a:r>
              <a:rPr lang="en-GB"/>
              <a:t>When Jacob went to Egypt</a:t>
            </a:r>
          </a:p>
          <a:p>
            <a:pPr>
              <a:buFontTx/>
              <a:buNone/>
            </a:pPr>
            <a:r>
              <a:rPr lang="en-GB"/>
              <a:t>	70 people: Genesis 46:27 and Exodus 1:5.</a:t>
            </a:r>
          </a:p>
          <a:p>
            <a:pPr>
              <a:buFontTx/>
              <a:buNone/>
            </a:pPr>
            <a:r>
              <a:rPr lang="en-GB"/>
              <a:t>	75 people: Acts 7:14.</a:t>
            </a:r>
          </a:p>
          <a:p>
            <a:pPr>
              <a:buFontTx/>
              <a:buNone/>
            </a:pPr>
            <a:endParaRPr lang="en-GB"/>
          </a:p>
          <a:p>
            <a:pPr>
              <a:buFontTx/>
              <a:buNone/>
            </a:pPr>
            <a:endParaRPr lang="en-GB"/>
          </a:p>
          <a:p>
            <a:pPr>
              <a:buFontTx/>
              <a:buNone/>
            </a:pPr>
            <a:r>
              <a:rPr lang="en-GB"/>
              <a:t>Did Jacob sit up on the bed or lean on his staff?</a:t>
            </a:r>
          </a:p>
          <a:p>
            <a:pPr>
              <a:buFontTx/>
              <a:buNone/>
            </a:pPr>
            <a:r>
              <a:rPr lang="en-GB"/>
              <a:t>	Genesis 48:2: on the bed</a:t>
            </a:r>
          </a:p>
          <a:p>
            <a:pPr>
              <a:buFontTx/>
              <a:buNone/>
            </a:pPr>
            <a:r>
              <a:rPr lang="en-GB"/>
              <a:t>	Hebrews 11:21: on top of his staff</a:t>
            </a:r>
          </a:p>
          <a:p>
            <a:pPr>
              <a:buFontTx/>
              <a:buNone/>
            </a:pPr>
            <a:r>
              <a:rPr lang="en-GB"/>
              <a:t>	</a:t>
            </a:r>
          </a:p>
          <a:p>
            <a:pPr>
              <a:buFontTx/>
              <a:buNone/>
            </a:pPr>
            <a:endParaRPr lang="en-GB"/>
          </a:p>
        </p:txBody>
      </p:sp>
    </p:spTree>
    <p:extLst>
      <p:ext uri="{BB962C8B-B14F-4D97-AF65-F5344CB8AC3E}">
        <p14:creationId xmlns:p14="http://schemas.microsoft.com/office/powerpoint/2010/main" val="1827319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p:txBody>
          <a:bodyPr/>
          <a:lstStyle/>
          <a:p>
            <a:r>
              <a:rPr lang="en-GB"/>
              <a:t>Errors?</a:t>
            </a:r>
          </a:p>
        </p:txBody>
      </p:sp>
      <p:sp>
        <p:nvSpPr>
          <p:cNvPr id="1099779" name="Rectangle 3"/>
          <p:cNvSpPr>
            <a:spLocks noGrp="1" noChangeArrowheads="1"/>
          </p:cNvSpPr>
          <p:nvPr>
            <p:ph idx="1"/>
          </p:nvPr>
        </p:nvSpPr>
        <p:spPr/>
        <p:txBody>
          <a:bodyPr/>
          <a:lstStyle/>
          <a:p>
            <a:pPr>
              <a:buFontTx/>
              <a:buNone/>
            </a:pPr>
            <a:r>
              <a:rPr lang="en-GB" dirty="0"/>
              <a:t>When Jacob went to Egypt</a:t>
            </a:r>
          </a:p>
          <a:p>
            <a:pPr>
              <a:buFontTx/>
              <a:buNone/>
            </a:pPr>
            <a:r>
              <a:rPr lang="en-GB" dirty="0"/>
              <a:t>	70 people: Genesis 46:27 and Exodus 1:5.</a:t>
            </a:r>
          </a:p>
          <a:p>
            <a:pPr>
              <a:buFontTx/>
              <a:buNone/>
            </a:pPr>
            <a:r>
              <a:rPr lang="en-GB" dirty="0"/>
              <a:t>	75 people: Acts 7:14.</a:t>
            </a:r>
          </a:p>
          <a:p>
            <a:pPr>
              <a:buFontTx/>
              <a:buNone/>
            </a:pPr>
            <a:r>
              <a:rPr lang="en-GB" dirty="0">
                <a:solidFill>
                  <a:srgbClr val="FFC000"/>
                </a:solidFill>
              </a:rPr>
              <a:t>	Scholars suspect the ‘base document’ for the</a:t>
            </a:r>
          </a:p>
          <a:p>
            <a:pPr>
              <a:buFontTx/>
              <a:buNone/>
            </a:pPr>
            <a:r>
              <a:rPr lang="en-GB" dirty="0">
                <a:solidFill>
                  <a:srgbClr val="FFC000"/>
                </a:solidFill>
              </a:rPr>
              <a:t>	Hebrew text dropped the word for “and five”.</a:t>
            </a:r>
          </a:p>
          <a:p>
            <a:pPr>
              <a:buFontTx/>
              <a:buNone/>
            </a:pPr>
            <a:r>
              <a:rPr lang="en-GB" dirty="0"/>
              <a:t>Did Jacob sit up on the bed or lean on his staff?</a:t>
            </a:r>
          </a:p>
          <a:p>
            <a:pPr>
              <a:buFontTx/>
              <a:buNone/>
            </a:pPr>
            <a:r>
              <a:rPr lang="en-GB" dirty="0"/>
              <a:t>	Genesis 48:2: on the bed</a:t>
            </a:r>
          </a:p>
          <a:p>
            <a:pPr>
              <a:buFontTx/>
              <a:buNone/>
            </a:pPr>
            <a:r>
              <a:rPr lang="en-GB" dirty="0"/>
              <a:t>	Hebrews 11:21: on top of his staff</a:t>
            </a:r>
          </a:p>
          <a:p>
            <a:pPr>
              <a:buFontTx/>
              <a:buNone/>
            </a:pPr>
            <a:endParaRPr lang="en-GB" dirty="0">
              <a:solidFill>
                <a:srgbClr val="FFFF00"/>
              </a:solidFill>
            </a:endParaRPr>
          </a:p>
        </p:txBody>
      </p:sp>
    </p:spTree>
    <p:extLst>
      <p:ext uri="{BB962C8B-B14F-4D97-AF65-F5344CB8AC3E}">
        <p14:creationId xmlns:p14="http://schemas.microsoft.com/office/powerpoint/2010/main" val="3319130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p:txBody>
          <a:bodyPr/>
          <a:lstStyle/>
          <a:p>
            <a:r>
              <a:rPr lang="en-GB"/>
              <a:t>Errors?</a:t>
            </a:r>
          </a:p>
        </p:txBody>
      </p:sp>
      <p:sp>
        <p:nvSpPr>
          <p:cNvPr id="1103875" name="Rectangle 3"/>
          <p:cNvSpPr>
            <a:spLocks noGrp="1" noChangeArrowheads="1"/>
          </p:cNvSpPr>
          <p:nvPr>
            <p:ph idx="1"/>
          </p:nvPr>
        </p:nvSpPr>
        <p:spPr/>
        <p:txBody>
          <a:bodyPr/>
          <a:lstStyle/>
          <a:p>
            <a:pPr>
              <a:buFontTx/>
              <a:buNone/>
            </a:pPr>
            <a:r>
              <a:rPr lang="en-GB" dirty="0"/>
              <a:t>When Jacob went to Egypt</a:t>
            </a:r>
          </a:p>
          <a:p>
            <a:pPr>
              <a:buFontTx/>
              <a:buNone/>
            </a:pPr>
            <a:r>
              <a:rPr lang="en-GB" dirty="0"/>
              <a:t>	70 people: Genesis 46:27 and Exodus 1:5.</a:t>
            </a:r>
          </a:p>
          <a:p>
            <a:pPr>
              <a:buFontTx/>
              <a:buNone/>
            </a:pPr>
            <a:r>
              <a:rPr lang="en-GB" dirty="0"/>
              <a:t>	75 people: Acts 7:14.</a:t>
            </a:r>
          </a:p>
          <a:p>
            <a:pPr>
              <a:buFontTx/>
              <a:buNone/>
            </a:pPr>
            <a:r>
              <a:rPr lang="en-GB" dirty="0">
                <a:solidFill>
                  <a:srgbClr val="FFC000"/>
                </a:solidFill>
              </a:rPr>
              <a:t>	Scholars suspect the ‘base document’ for the</a:t>
            </a:r>
          </a:p>
          <a:p>
            <a:pPr>
              <a:buFontTx/>
              <a:buNone/>
            </a:pPr>
            <a:r>
              <a:rPr lang="en-GB" dirty="0">
                <a:solidFill>
                  <a:srgbClr val="FFC000"/>
                </a:solidFill>
              </a:rPr>
              <a:t>	Hebrew text dropped the word for “and five”.</a:t>
            </a:r>
          </a:p>
          <a:p>
            <a:pPr>
              <a:buFontTx/>
              <a:buNone/>
            </a:pPr>
            <a:r>
              <a:rPr lang="en-GB" dirty="0"/>
              <a:t>Did Jacob sit up on the bed or lean on his staff?</a:t>
            </a:r>
          </a:p>
          <a:p>
            <a:pPr>
              <a:buFontTx/>
              <a:buNone/>
            </a:pPr>
            <a:r>
              <a:rPr lang="en-GB" dirty="0"/>
              <a:t>	Genesis 48:2: on the bed</a:t>
            </a:r>
          </a:p>
          <a:p>
            <a:pPr>
              <a:buFontTx/>
              <a:buNone/>
            </a:pPr>
            <a:r>
              <a:rPr lang="en-GB" dirty="0"/>
              <a:t>	Hebrews 11:21: on top of his staff</a:t>
            </a:r>
          </a:p>
          <a:p>
            <a:pPr>
              <a:buFontTx/>
              <a:buNone/>
            </a:pPr>
            <a:r>
              <a:rPr lang="en-GB" dirty="0">
                <a:solidFill>
                  <a:srgbClr val="FFC000"/>
                </a:solidFill>
              </a:rPr>
              <a:t>	 In Hebrew, bed = MITTAH, staff = MATTEH.</a:t>
            </a:r>
          </a:p>
          <a:p>
            <a:pPr>
              <a:buFontTx/>
              <a:buNone/>
            </a:pPr>
            <a:r>
              <a:rPr lang="en-GB" dirty="0">
                <a:solidFill>
                  <a:srgbClr val="FFC000"/>
                </a:solidFill>
              </a:rPr>
              <a:t>	And usually Hebrew does not have the vowels.</a:t>
            </a:r>
          </a:p>
          <a:p>
            <a:pPr>
              <a:buFontTx/>
              <a:buNone/>
            </a:pPr>
            <a:endParaRPr lang="en-GB" dirty="0">
              <a:solidFill>
                <a:srgbClr val="FFFF00"/>
              </a:solidFill>
            </a:endParaRPr>
          </a:p>
        </p:txBody>
      </p:sp>
    </p:spTree>
    <p:extLst>
      <p:ext uri="{BB962C8B-B14F-4D97-AF65-F5344CB8AC3E}">
        <p14:creationId xmlns:p14="http://schemas.microsoft.com/office/powerpoint/2010/main" val="2581290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p:txBody>
          <a:bodyPr/>
          <a:lstStyle/>
          <a:p>
            <a:r>
              <a:rPr lang="en-GB"/>
              <a:t>Errors?</a:t>
            </a:r>
          </a:p>
        </p:txBody>
      </p:sp>
      <p:sp>
        <p:nvSpPr>
          <p:cNvPr id="1100803" name="Rectangle 3"/>
          <p:cNvSpPr>
            <a:spLocks noGrp="1" noChangeArrowheads="1"/>
          </p:cNvSpPr>
          <p:nvPr>
            <p:ph idx="1"/>
          </p:nvPr>
        </p:nvSpPr>
        <p:spPr/>
        <p:txBody>
          <a:bodyPr/>
          <a:lstStyle/>
          <a:p>
            <a:pPr>
              <a:buFontTx/>
              <a:buNone/>
            </a:pPr>
            <a:r>
              <a:rPr lang="en-GB" dirty="0"/>
              <a:t>At what time of the day was Jesus crucified?</a:t>
            </a:r>
          </a:p>
          <a:p>
            <a:pPr>
              <a:buFontTx/>
              <a:buNone/>
            </a:pPr>
            <a:r>
              <a:rPr lang="en-GB" dirty="0"/>
              <a:t>	Mark 15:25: at the third hour</a:t>
            </a:r>
          </a:p>
          <a:p>
            <a:pPr>
              <a:buFontTx/>
              <a:buNone/>
            </a:pPr>
            <a:r>
              <a:rPr lang="en-GB" dirty="0"/>
              <a:t>	John 19:14: well after the sixth hour</a:t>
            </a:r>
          </a:p>
          <a:p>
            <a:pPr>
              <a:buFontTx/>
              <a:buNone/>
            </a:pPr>
            <a:endParaRPr lang="en-GB" dirty="0"/>
          </a:p>
          <a:p>
            <a:pPr>
              <a:buFontTx/>
              <a:buNone/>
            </a:pPr>
            <a:endParaRPr lang="en-GB" dirty="0"/>
          </a:p>
          <a:p>
            <a:pPr>
              <a:buFontTx/>
              <a:buNone/>
            </a:pPr>
            <a:r>
              <a:rPr lang="en-GB" dirty="0"/>
              <a:t>How many angels at the tomb?</a:t>
            </a:r>
          </a:p>
          <a:p>
            <a:pPr>
              <a:buFontTx/>
              <a:buNone/>
            </a:pPr>
            <a:r>
              <a:rPr lang="en-GB" dirty="0"/>
              <a:t>	1: Matthew 28:2,5; Mark 16:5</a:t>
            </a:r>
          </a:p>
          <a:p>
            <a:pPr>
              <a:buFontTx/>
              <a:buNone/>
            </a:pPr>
            <a:r>
              <a:rPr lang="en-GB" dirty="0"/>
              <a:t>	2: Luke 24:4; John 20:12</a:t>
            </a:r>
          </a:p>
          <a:p>
            <a:pPr>
              <a:buFontTx/>
              <a:buNone/>
            </a:pPr>
            <a:endParaRPr lang="en-GB" dirty="0"/>
          </a:p>
          <a:p>
            <a:pPr>
              <a:buFontTx/>
              <a:buNone/>
            </a:pPr>
            <a:endParaRPr lang="en-GB" dirty="0"/>
          </a:p>
          <a:p>
            <a:pPr>
              <a:buFontTx/>
              <a:buNone/>
            </a:pPr>
            <a:endParaRPr lang="en-GB" dirty="0">
              <a:solidFill>
                <a:srgbClr val="FFFF00"/>
              </a:solidFill>
            </a:endParaRPr>
          </a:p>
        </p:txBody>
      </p:sp>
    </p:spTree>
    <p:extLst>
      <p:ext uri="{BB962C8B-B14F-4D97-AF65-F5344CB8AC3E}">
        <p14:creationId xmlns:p14="http://schemas.microsoft.com/office/powerpoint/2010/main" val="2161366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GB"/>
              <a:t>Errors?</a:t>
            </a:r>
          </a:p>
        </p:txBody>
      </p:sp>
      <p:sp>
        <p:nvSpPr>
          <p:cNvPr id="1101827" name="Rectangle 3"/>
          <p:cNvSpPr>
            <a:spLocks noGrp="1" noChangeArrowheads="1"/>
          </p:cNvSpPr>
          <p:nvPr>
            <p:ph idx="1"/>
          </p:nvPr>
        </p:nvSpPr>
        <p:spPr/>
        <p:txBody>
          <a:bodyPr/>
          <a:lstStyle/>
          <a:p>
            <a:pPr>
              <a:buFontTx/>
              <a:buNone/>
            </a:pPr>
            <a:r>
              <a:rPr lang="en-GB" dirty="0"/>
              <a:t>At what time of the day was Jesus crucified?</a:t>
            </a:r>
          </a:p>
          <a:p>
            <a:pPr>
              <a:buFontTx/>
              <a:buNone/>
            </a:pPr>
            <a:r>
              <a:rPr lang="en-GB" dirty="0"/>
              <a:t>	Mark 15:25: at the third hour</a:t>
            </a:r>
          </a:p>
          <a:p>
            <a:pPr>
              <a:buFontTx/>
              <a:buNone/>
            </a:pPr>
            <a:r>
              <a:rPr lang="en-GB" dirty="0"/>
              <a:t>	John 19:14: well after the sixth hour</a:t>
            </a:r>
          </a:p>
          <a:p>
            <a:pPr>
              <a:buFontTx/>
              <a:buNone/>
            </a:pPr>
            <a:r>
              <a:rPr lang="en-GB" dirty="0">
                <a:solidFill>
                  <a:srgbClr val="FFC000"/>
                </a:solidFill>
              </a:rPr>
              <a:t>	John uses Roman time (begin counting at midnight)</a:t>
            </a:r>
          </a:p>
          <a:p>
            <a:pPr>
              <a:buFontTx/>
              <a:buNone/>
            </a:pPr>
            <a:r>
              <a:rPr lang="en-GB" dirty="0">
                <a:solidFill>
                  <a:srgbClr val="FFC000"/>
                </a:solidFill>
              </a:rPr>
              <a:t>	Mark uses Jewish time (begin counting at dawn)</a:t>
            </a:r>
          </a:p>
          <a:p>
            <a:pPr>
              <a:buFontTx/>
              <a:buNone/>
            </a:pPr>
            <a:r>
              <a:rPr lang="en-GB" dirty="0"/>
              <a:t>How many angels at the tomb?</a:t>
            </a:r>
          </a:p>
          <a:p>
            <a:pPr>
              <a:buFontTx/>
              <a:buNone/>
            </a:pPr>
            <a:r>
              <a:rPr lang="en-GB" dirty="0"/>
              <a:t>	1: Matthew 28:2,5; Mark 16:5</a:t>
            </a:r>
          </a:p>
          <a:p>
            <a:pPr>
              <a:buFontTx/>
              <a:buNone/>
            </a:pPr>
            <a:r>
              <a:rPr lang="en-GB" dirty="0"/>
              <a:t>	2: Luke 24:4; John 20:12</a:t>
            </a:r>
          </a:p>
        </p:txBody>
      </p:sp>
    </p:spTree>
    <p:extLst>
      <p:ext uri="{BB962C8B-B14F-4D97-AF65-F5344CB8AC3E}">
        <p14:creationId xmlns:p14="http://schemas.microsoft.com/office/powerpoint/2010/main" val="746858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GB"/>
              <a:t>Errors?</a:t>
            </a:r>
          </a:p>
        </p:txBody>
      </p:sp>
      <p:sp>
        <p:nvSpPr>
          <p:cNvPr id="1104899" name="Rectangle 3"/>
          <p:cNvSpPr>
            <a:spLocks noGrp="1" noChangeArrowheads="1"/>
          </p:cNvSpPr>
          <p:nvPr>
            <p:ph idx="1"/>
          </p:nvPr>
        </p:nvSpPr>
        <p:spPr/>
        <p:txBody>
          <a:bodyPr/>
          <a:lstStyle/>
          <a:p>
            <a:pPr>
              <a:buFontTx/>
              <a:buNone/>
            </a:pPr>
            <a:r>
              <a:rPr lang="en-GB" dirty="0"/>
              <a:t>At what time of the day was Jesus crucified?</a:t>
            </a:r>
          </a:p>
          <a:p>
            <a:pPr>
              <a:buFontTx/>
              <a:buNone/>
            </a:pPr>
            <a:r>
              <a:rPr lang="en-GB" dirty="0"/>
              <a:t>	Mark 15:33: at the third hour</a:t>
            </a:r>
          </a:p>
          <a:p>
            <a:pPr>
              <a:buFontTx/>
              <a:buNone/>
            </a:pPr>
            <a:r>
              <a:rPr lang="en-GB" dirty="0"/>
              <a:t>	John 19:14: after the sixth hour</a:t>
            </a:r>
          </a:p>
          <a:p>
            <a:pPr>
              <a:buFontTx/>
              <a:buNone/>
            </a:pPr>
            <a:r>
              <a:rPr lang="en-GB" dirty="0">
                <a:solidFill>
                  <a:srgbClr val="FFC000"/>
                </a:solidFill>
              </a:rPr>
              <a:t>	John uses Roman time (begin counting at midnight)</a:t>
            </a:r>
          </a:p>
          <a:p>
            <a:pPr>
              <a:buFontTx/>
              <a:buNone/>
            </a:pPr>
            <a:r>
              <a:rPr lang="en-GB" dirty="0">
                <a:solidFill>
                  <a:srgbClr val="FFC000"/>
                </a:solidFill>
              </a:rPr>
              <a:t>	Mark uses Jewish time (begin counting at dawn)</a:t>
            </a:r>
          </a:p>
          <a:p>
            <a:pPr>
              <a:buFontTx/>
              <a:buNone/>
            </a:pPr>
            <a:r>
              <a:rPr lang="en-GB" dirty="0"/>
              <a:t>How many angels at the tomb?</a:t>
            </a:r>
          </a:p>
          <a:p>
            <a:pPr>
              <a:buFontTx/>
              <a:buNone/>
            </a:pPr>
            <a:r>
              <a:rPr lang="en-GB" dirty="0"/>
              <a:t>	1: Matthew 28:2,5; Mark 16:5</a:t>
            </a:r>
          </a:p>
          <a:p>
            <a:pPr>
              <a:buFontTx/>
              <a:buNone/>
            </a:pPr>
            <a:r>
              <a:rPr lang="en-GB" dirty="0"/>
              <a:t>	2: Luke 24:4; John 20:12</a:t>
            </a:r>
          </a:p>
          <a:p>
            <a:pPr>
              <a:buFontTx/>
              <a:buNone/>
            </a:pPr>
            <a:r>
              <a:rPr lang="en-GB" dirty="0">
                <a:solidFill>
                  <a:srgbClr val="FFC000"/>
                </a:solidFill>
              </a:rPr>
              <a:t>	Two. Some of the women may have recollected just</a:t>
            </a:r>
          </a:p>
          <a:p>
            <a:pPr>
              <a:buFontTx/>
              <a:buNone/>
            </a:pPr>
            <a:r>
              <a:rPr lang="en-GB" dirty="0">
                <a:solidFill>
                  <a:srgbClr val="FFC000"/>
                </a:solidFill>
              </a:rPr>
              <a:t>	seeing one, which Matthew and Mark report.</a:t>
            </a:r>
          </a:p>
          <a:p>
            <a:pPr>
              <a:buFontTx/>
              <a:buNone/>
            </a:pPr>
            <a:endParaRPr lang="en-GB" dirty="0">
              <a:solidFill>
                <a:srgbClr val="FFFF00"/>
              </a:solidFill>
            </a:endParaRPr>
          </a:p>
        </p:txBody>
      </p:sp>
    </p:spTree>
    <p:extLst>
      <p:ext uri="{BB962C8B-B14F-4D97-AF65-F5344CB8AC3E}">
        <p14:creationId xmlns:p14="http://schemas.microsoft.com/office/powerpoint/2010/main" val="1792855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r>
              <a:rPr lang="en-GB" altLang="en-US"/>
              <a:t>Inerrancy, Infallibility</a:t>
            </a:r>
          </a:p>
        </p:txBody>
      </p:sp>
      <p:sp>
        <p:nvSpPr>
          <p:cNvPr id="1097731" name="Rectangle 3"/>
          <p:cNvSpPr>
            <a:spLocks noGrp="1" noChangeArrowheads="1"/>
          </p:cNvSpPr>
          <p:nvPr>
            <p:ph idx="1"/>
          </p:nvPr>
        </p:nvSpPr>
        <p:spPr/>
        <p:txBody>
          <a:bodyPr/>
          <a:lstStyle/>
          <a:p>
            <a:pPr>
              <a:buFontTx/>
              <a:buNone/>
            </a:pPr>
            <a:r>
              <a:rPr lang="en-GB" altLang="en-US" dirty="0"/>
              <a:t>Inerrancy is from </a:t>
            </a:r>
            <a:r>
              <a:rPr lang="en-GB" altLang="en-US" dirty="0">
                <a:solidFill>
                  <a:srgbClr val="00FF00"/>
                </a:solidFill>
              </a:rPr>
              <a:t>“without error”</a:t>
            </a:r>
          </a:p>
          <a:p>
            <a:pPr>
              <a:buFontTx/>
              <a:buNone/>
            </a:pPr>
            <a:r>
              <a:rPr lang="en-GB" altLang="en-US" dirty="0"/>
              <a:t>Infallibility is from </a:t>
            </a:r>
            <a:r>
              <a:rPr lang="en-GB" altLang="en-US" dirty="0">
                <a:solidFill>
                  <a:srgbClr val="00FF00"/>
                </a:solidFill>
              </a:rPr>
              <a:t>“without failing”</a:t>
            </a:r>
          </a:p>
          <a:p>
            <a:pPr>
              <a:buFontTx/>
              <a:buNone/>
            </a:pPr>
            <a:endParaRPr lang="en-GB" altLang="en-US" dirty="0"/>
          </a:p>
          <a:p>
            <a:pPr>
              <a:buFontTx/>
              <a:buNone/>
            </a:pPr>
            <a:r>
              <a:rPr lang="en-GB" altLang="en-US" dirty="0"/>
              <a:t>In the strictest sense of the term, </a:t>
            </a:r>
            <a:r>
              <a:rPr lang="en-GB" altLang="en-US" dirty="0">
                <a:solidFill>
                  <a:srgbClr val="00FF00"/>
                </a:solidFill>
              </a:rPr>
              <a:t>it would not be right to say that our current Bible is without errors. But the Bible does achieve what it sets out to achieve. As such, it is infallible.</a:t>
            </a:r>
          </a:p>
          <a:p>
            <a:pPr>
              <a:buFontTx/>
              <a:buNone/>
            </a:pPr>
            <a:r>
              <a:rPr lang="en-GB" altLang="en-US" dirty="0"/>
              <a:t>Many people who use the word “inerrant” actually mean “infallible”.</a:t>
            </a:r>
            <a:r>
              <a:rPr lang="en-GB" altLang="en-US" dirty="0">
                <a:solidFill>
                  <a:srgbClr val="00FF00"/>
                </a:solidFill>
              </a:rPr>
              <a:t> </a:t>
            </a:r>
          </a:p>
          <a:p>
            <a:pPr>
              <a:buFontTx/>
              <a:buNone/>
            </a:pPr>
            <a:r>
              <a:rPr lang="en-GB" altLang="en-US" dirty="0"/>
              <a:t>The point is: </a:t>
            </a:r>
            <a:r>
              <a:rPr lang="en-GB" altLang="en-US" dirty="0">
                <a:solidFill>
                  <a:srgbClr val="00FF00"/>
                </a:solidFill>
              </a:rPr>
              <a:t>you can trust the Bible, what it says is true.</a:t>
            </a:r>
          </a:p>
        </p:txBody>
      </p:sp>
      <p:sp>
        <p:nvSpPr>
          <p:cNvPr id="109773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119:34</a:t>
            </a:r>
          </a:p>
        </p:txBody>
      </p:sp>
      <p:sp>
        <p:nvSpPr>
          <p:cNvPr id="3" name="Content Placeholder 2"/>
          <p:cNvSpPr>
            <a:spLocks noGrp="1"/>
          </p:cNvSpPr>
          <p:nvPr>
            <p:ph idx="1"/>
          </p:nvPr>
        </p:nvSpPr>
        <p:spPr>
          <a:xfrm>
            <a:off x="1115616" y="1484784"/>
            <a:ext cx="8028384" cy="5373216"/>
          </a:xfrm>
        </p:spPr>
        <p:txBody>
          <a:bodyPr/>
          <a:lstStyle/>
          <a:p>
            <a:pPr marL="0" indent="0">
              <a:buNone/>
            </a:pPr>
            <a:r>
              <a:rPr lang="en-CA" dirty="0">
                <a:solidFill>
                  <a:schemeClr val="tx1"/>
                </a:solidFill>
              </a:rPr>
              <a:t>Forever fixed in heaven is your word;</a:t>
            </a:r>
          </a:p>
          <a:p>
            <a:pPr marL="0" indent="0">
              <a:buNone/>
            </a:pPr>
            <a:r>
              <a:rPr lang="en-CA" dirty="0">
                <a:solidFill>
                  <a:schemeClr val="tx1"/>
                </a:solidFill>
              </a:rPr>
              <a:t>firm is your promise through the generations.</a:t>
            </a:r>
          </a:p>
          <a:p>
            <a:pPr marL="0" indent="0">
              <a:buNone/>
            </a:pPr>
            <a:r>
              <a:rPr lang="en-CA" dirty="0">
                <a:solidFill>
                  <a:schemeClr val="tx1"/>
                </a:solidFill>
              </a:rPr>
              <a:t>The earth, by you established, has endured;</a:t>
            </a:r>
          </a:p>
          <a:p>
            <a:pPr marL="0" indent="0">
              <a:buNone/>
            </a:pPr>
            <a:r>
              <a:rPr lang="en-CA" dirty="0">
                <a:solidFill>
                  <a:schemeClr val="tx1"/>
                </a:solidFill>
              </a:rPr>
              <a:t>you are the faithful God of my salvation.</a:t>
            </a:r>
          </a:p>
          <a:p>
            <a:pPr marL="0" indent="0">
              <a:buNone/>
            </a:pPr>
            <a:r>
              <a:rPr lang="en-CA" dirty="0">
                <a:solidFill>
                  <a:schemeClr val="tx1"/>
                </a:solidFill>
              </a:rPr>
              <a:t>By your appointment all stands firm, O LORD, </a:t>
            </a:r>
          </a:p>
          <a:p>
            <a:pPr marL="0" indent="0">
              <a:buNone/>
            </a:pPr>
            <a:r>
              <a:rPr lang="en-CA" dirty="0">
                <a:solidFill>
                  <a:schemeClr val="tx1"/>
                </a:solidFill>
              </a:rPr>
              <a:t>for you are served by all of your creation.</a:t>
            </a:r>
          </a:p>
          <a:p>
            <a:pPr marL="0" indent="0" algn="r">
              <a:buNone/>
            </a:pPr>
            <a:endParaRPr lang="en-US" dirty="0"/>
          </a:p>
        </p:txBody>
      </p:sp>
    </p:spTree>
    <p:extLst>
      <p:ext uri="{BB962C8B-B14F-4D97-AF65-F5344CB8AC3E}">
        <p14:creationId xmlns:p14="http://schemas.microsoft.com/office/powerpoint/2010/main" val="4136521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p:txBody>
          <a:bodyPr/>
          <a:lstStyle/>
          <a:p>
            <a:r>
              <a:rPr lang="en-GB" altLang="en-US"/>
              <a:t>Why believe the Bible?</a:t>
            </a:r>
          </a:p>
        </p:txBody>
      </p:sp>
      <p:sp>
        <p:nvSpPr>
          <p:cNvPr id="1085443" name="Rectangle 3"/>
          <p:cNvSpPr>
            <a:spLocks noGrp="1" noChangeArrowheads="1"/>
          </p:cNvSpPr>
          <p:nvPr>
            <p:ph idx="1"/>
          </p:nvPr>
        </p:nvSpPr>
        <p:spPr/>
        <p:txBody>
          <a:bodyPr/>
          <a:lstStyle/>
          <a:p>
            <a:pPr>
              <a:buFontTx/>
              <a:buNone/>
            </a:pPr>
            <a:r>
              <a:rPr lang="en-GB" altLang="en-US" dirty="0"/>
              <a:t>- Age? The Bible is a very old book.</a:t>
            </a:r>
          </a:p>
          <a:p>
            <a:pPr>
              <a:buFontTx/>
              <a:buNone/>
            </a:pPr>
            <a:r>
              <a:rPr lang="en-GB" altLang="en-US" dirty="0"/>
              <a:t>- Popularity? The Bible is most widely read book in the world</a:t>
            </a:r>
          </a:p>
          <a:p>
            <a:pPr>
              <a:buFontTx/>
              <a:buNone/>
            </a:pPr>
            <a:r>
              <a:rPr lang="en-GB" altLang="en-US" dirty="0"/>
              <a:t>- Being special? The Bible as a collection of books is quite unlikely: written over 1500 years and consistent all the way through.</a:t>
            </a:r>
          </a:p>
          <a:p>
            <a:pPr>
              <a:buFontTx/>
              <a:buNone/>
            </a:pPr>
            <a:r>
              <a:rPr lang="en-GB" altLang="en-US" dirty="0"/>
              <a:t>- It works? The Bible contains many guidelines that have proven over time to work. It’s message of love and loyalty is to be appreciated. </a:t>
            </a:r>
          </a:p>
          <a:p>
            <a:pPr>
              <a:buFontTx/>
              <a:buNone/>
            </a:pPr>
            <a:r>
              <a:rPr lang="en-GB" altLang="en-US" dirty="0"/>
              <a:t>- Because the church says 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r>
              <a:rPr lang="en-GB"/>
              <a:t>Why believe the Bible?</a:t>
            </a:r>
          </a:p>
        </p:txBody>
      </p:sp>
      <p:sp>
        <p:nvSpPr>
          <p:cNvPr id="1086467" name="Rectangle 3"/>
          <p:cNvSpPr>
            <a:spLocks noGrp="1" noChangeArrowheads="1"/>
          </p:cNvSpPr>
          <p:nvPr>
            <p:ph idx="1"/>
          </p:nvPr>
        </p:nvSpPr>
        <p:spPr/>
        <p:txBody>
          <a:bodyPr/>
          <a:lstStyle/>
          <a:p>
            <a:pPr>
              <a:buFontTx/>
              <a:buNone/>
            </a:pPr>
            <a:r>
              <a:rPr lang="en-GB" dirty="0"/>
              <a:t>We can mention all sorts of reasons with varying weight. </a:t>
            </a:r>
            <a:r>
              <a:rPr lang="en-GB" dirty="0">
                <a:solidFill>
                  <a:srgbClr val="00FF00"/>
                </a:solidFill>
              </a:rPr>
              <a:t>Age, popularity, it’s a special book, what it says works, the church says so.</a:t>
            </a:r>
          </a:p>
          <a:p>
            <a:pPr>
              <a:buFontTx/>
              <a:buNone/>
            </a:pPr>
            <a:r>
              <a:rPr lang="en-GB" dirty="0"/>
              <a:t>However, the one reason that counts is:</a:t>
            </a:r>
          </a:p>
          <a:p>
            <a:pPr>
              <a:buFontTx/>
              <a:buNone/>
            </a:pPr>
            <a:r>
              <a:rPr lang="en-GB" dirty="0">
                <a:solidFill>
                  <a:srgbClr val="00FF00"/>
                </a:solidFill>
              </a:rPr>
              <a:t>	The Bible is God’s Word to us, the Holy Spirit says so in our hearts.</a:t>
            </a:r>
          </a:p>
          <a:p>
            <a:pPr>
              <a:buFontTx/>
              <a:buNone/>
            </a:pPr>
            <a:endParaRPr lang="en-GB" dirty="0">
              <a:solidFill>
                <a:srgbClr val="00FF00"/>
              </a:solidFill>
            </a:endParaRPr>
          </a:p>
        </p:txBody>
      </p:sp>
      <p:sp>
        <p:nvSpPr>
          <p:cNvPr id="1086468"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1086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230688"/>
            <a:ext cx="3505200" cy="26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89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p:txBody>
          <a:bodyPr/>
          <a:lstStyle/>
          <a:p>
            <a:r>
              <a:rPr lang="en-GB" altLang="en-US"/>
              <a:t>Authenticating the Bible</a:t>
            </a:r>
          </a:p>
        </p:txBody>
      </p:sp>
      <p:sp>
        <p:nvSpPr>
          <p:cNvPr id="1087491" name="Rectangle 3"/>
          <p:cNvSpPr>
            <a:spLocks noGrp="1" noChangeArrowheads="1"/>
          </p:cNvSpPr>
          <p:nvPr>
            <p:ph idx="1"/>
          </p:nvPr>
        </p:nvSpPr>
        <p:spPr/>
        <p:txBody>
          <a:bodyPr/>
          <a:lstStyle/>
          <a:p>
            <a:pPr>
              <a:buFontTx/>
              <a:buNone/>
            </a:pPr>
            <a:r>
              <a:rPr lang="en-GB" altLang="en-US" dirty="0"/>
              <a:t>How do you know something is real, authentic?</a:t>
            </a:r>
          </a:p>
          <a:p>
            <a:pPr>
              <a:buFontTx/>
              <a:buNone/>
            </a:pPr>
            <a:r>
              <a:rPr lang="en-GB" altLang="en-US" dirty="0"/>
              <a:t>You do tests. </a:t>
            </a:r>
          </a:p>
          <a:p>
            <a:pPr>
              <a:buFontTx/>
              <a:buNone/>
            </a:pPr>
            <a:r>
              <a:rPr lang="en-GB" altLang="en-US" dirty="0"/>
              <a:t>	For people: Passwords, PIN, signatures, fingerprints and face scans.</a:t>
            </a:r>
          </a:p>
          <a:p>
            <a:pPr>
              <a:buFontTx/>
              <a:buNone/>
            </a:pPr>
            <a:r>
              <a:rPr lang="en-GB" altLang="en-US" dirty="0"/>
              <a:t>	For pure gold: you bite it, or clean it with acid</a:t>
            </a:r>
          </a:p>
          <a:p>
            <a:pPr>
              <a:buFontTx/>
              <a:buNone/>
            </a:pPr>
            <a:r>
              <a:rPr lang="en-GB" altLang="en-US" dirty="0"/>
              <a:t>	For food: you taste it</a:t>
            </a:r>
          </a:p>
          <a:p>
            <a:pPr>
              <a:buFontTx/>
              <a:buNone/>
            </a:pPr>
            <a:endParaRPr lang="en-GB" altLang="en-US" dirty="0"/>
          </a:p>
          <a:p>
            <a:pPr>
              <a:buFontTx/>
              <a:buNone/>
            </a:pPr>
            <a:r>
              <a:rPr lang="en-GB" altLang="en-US" dirty="0"/>
              <a:t>Can the Bible be proven to be authentic, to be God’s Word?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GB"/>
              <a:t>Self-authenticating</a:t>
            </a:r>
          </a:p>
        </p:txBody>
      </p:sp>
      <p:sp>
        <p:nvSpPr>
          <p:cNvPr id="1088515" name="Rectangle 3"/>
          <p:cNvSpPr>
            <a:spLocks noGrp="1" noChangeArrowheads="1"/>
          </p:cNvSpPr>
          <p:nvPr>
            <p:ph idx="1"/>
          </p:nvPr>
        </p:nvSpPr>
        <p:spPr/>
        <p:txBody>
          <a:bodyPr/>
          <a:lstStyle/>
          <a:p>
            <a:pPr>
              <a:buFontTx/>
              <a:buNone/>
            </a:pPr>
            <a:r>
              <a:rPr lang="en-GB" dirty="0"/>
              <a:t>In principle, </a:t>
            </a:r>
            <a:r>
              <a:rPr lang="en-GB" dirty="0">
                <a:solidFill>
                  <a:srgbClr val="00FF00"/>
                </a:solidFill>
              </a:rPr>
              <a:t>the Bible authenticates itself.</a:t>
            </a:r>
          </a:p>
          <a:p>
            <a:pPr>
              <a:buFontTx/>
              <a:buNone/>
            </a:pPr>
            <a:r>
              <a:rPr lang="en-GB" dirty="0"/>
              <a:t>It says </a:t>
            </a:r>
            <a:r>
              <a:rPr lang="en-GB" dirty="0">
                <a:solidFill>
                  <a:srgbClr val="00FF00"/>
                </a:solidFill>
              </a:rPr>
              <a:t>of itself that it is true.</a:t>
            </a:r>
          </a:p>
          <a:p>
            <a:pPr>
              <a:buFontTx/>
              <a:buNone/>
            </a:pPr>
            <a:r>
              <a:rPr lang="en-GB" dirty="0"/>
              <a:t>Besides this test, there is </a:t>
            </a:r>
            <a:r>
              <a:rPr lang="en-GB" dirty="0">
                <a:solidFill>
                  <a:srgbClr val="00FF00"/>
                </a:solidFill>
              </a:rPr>
              <a:t>the test of prophecy:</a:t>
            </a:r>
          </a:p>
          <a:p>
            <a:pPr>
              <a:buFontTx/>
              <a:buNone/>
            </a:pPr>
            <a:r>
              <a:rPr lang="en-GB" dirty="0">
                <a:solidFill>
                  <a:srgbClr val="00FF00"/>
                </a:solidFill>
              </a:rPr>
              <a:t>	Are the things foretold being fulfilled?</a:t>
            </a:r>
          </a:p>
        </p:txBody>
      </p:sp>
      <p:sp>
        <p:nvSpPr>
          <p:cNvPr id="1088516"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6" name="AutoShape 5"/>
          <p:cNvSpPr>
            <a:spLocks noChangeArrowheads="1"/>
          </p:cNvSpPr>
          <p:nvPr/>
        </p:nvSpPr>
        <p:spPr bwMode="auto">
          <a:xfrm>
            <a:off x="147637" y="3861048"/>
            <a:ext cx="8848725" cy="268783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And if you say in your heart, ‘How may we know the word that the Lord has not spoken?’— when a prophet speaks in the name of the Lord, if the word does not come to pass or come true, that is a word that the Lord has not spoken; the prophet has spoken it presumptuously. You need not be afraid of him.</a:t>
            </a:r>
          </a:p>
          <a:p>
            <a:pPr algn="r"/>
            <a:r>
              <a:rPr lang="en-US" altLang="en-US" sz="1800" dirty="0"/>
              <a:t>Deuteronomy 18:21-22</a:t>
            </a:r>
          </a:p>
        </p:txBody>
      </p:sp>
    </p:spTree>
    <p:extLst>
      <p:ext uri="{BB962C8B-B14F-4D97-AF65-F5344CB8AC3E}">
        <p14:creationId xmlns:p14="http://schemas.microsoft.com/office/powerpoint/2010/main" val="4508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r>
              <a:rPr lang="en-GB"/>
              <a:t>Authority</a:t>
            </a:r>
          </a:p>
        </p:txBody>
      </p:sp>
      <p:sp>
        <p:nvSpPr>
          <p:cNvPr id="1091587" name="Rectangle 3"/>
          <p:cNvSpPr>
            <a:spLocks noGrp="1" noChangeArrowheads="1"/>
          </p:cNvSpPr>
          <p:nvPr>
            <p:ph idx="1"/>
          </p:nvPr>
        </p:nvSpPr>
        <p:spPr/>
        <p:txBody>
          <a:bodyPr/>
          <a:lstStyle/>
          <a:p>
            <a:pPr>
              <a:buFontTx/>
              <a:buNone/>
            </a:pPr>
            <a:r>
              <a:rPr lang="en-GB" dirty="0"/>
              <a:t>                As	</a:t>
            </a:r>
            <a:r>
              <a:rPr lang="en-GB" dirty="0">
                <a:solidFill>
                  <a:srgbClr val="00FF00"/>
                </a:solidFill>
              </a:rPr>
              <a:t>The Bible is God’s Word</a:t>
            </a:r>
          </a:p>
          <a:p>
            <a:pPr>
              <a:buFontTx/>
              <a:buNone/>
            </a:pPr>
            <a:r>
              <a:rPr lang="en-GB" dirty="0"/>
              <a:t>          and as</a:t>
            </a:r>
            <a:r>
              <a:rPr lang="en-GB" dirty="0">
                <a:solidFill>
                  <a:srgbClr val="00FF00"/>
                </a:solidFill>
              </a:rPr>
              <a:t>	God has all authority</a:t>
            </a:r>
          </a:p>
          <a:p>
            <a:pPr>
              <a:buFontTx/>
              <a:buNone/>
            </a:pPr>
            <a:r>
              <a:rPr lang="en-GB" dirty="0"/>
              <a:t>    therefore</a:t>
            </a:r>
            <a:r>
              <a:rPr lang="en-GB" dirty="0">
                <a:solidFill>
                  <a:srgbClr val="00FF00"/>
                </a:solidFill>
              </a:rPr>
              <a:t>	The Bible has authority.</a:t>
            </a:r>
          </a:p>
          <a:p>
            <a:pPr>
              <a:buFontTx/>
              <a:buNone/>
            </a:pPr>
            <a:endParaRPr lang="en-GB" dirty="0">
              <a:solidFill>
                <a:srgbClr val="00FF00"/>
              </a:solidFill>
            </a:endParaRPr>
          </a:p>
          <a:p>
            <a:pPr>
              <a:buFontTx/>
              <a:buNone/>
            </a:pPr>
            <a:r>
              <a:rPr lang="en-GB" dirty="0">
                <a:solidFill>
                  <a:srgbClr val="00FF00"/>
                </a:solidFill>
              </a:rPr>
              <a:t>Because the Bible has absolute authority, we are to listen to the Bible, whether we like it or not.</a:t>
            </a:r>
          </a:p>
          <a:p>
            <a:pPr>
              <a:buFontTx/>
              <a:buNone/>
            </a:pPr>
            <a:endParaRPr lang="en-GB" dirty="0"/>
          </a:p>
          <a:p>
            <a:pPr>
              <a:buFontTx/>
              <a:buNone/>
            </a:pPr>
            <a:r>
              <a:rPr lang="en-GB" dirty="0"/>
              <a:t>As you get older and have more life experience, you also appreciate more and more how right the Bible is about things.</a:t>
            </a:r>
          </a:p>
          <a:p>
            <a:pPr>
              <a:buFontTx/>
              <a:buNone/>
            </a:pPr>
            <a:endParaRPr lang="en-GB" dirty="0"/>
          </a:p>
        </p:txBody>
      </p:sp>
    </p:spTree>
    <p:extLst>
      <p:ext uri="{BB962C8B-B14F-4D97-AF65-F5344CB8AC3E}">
        <p14:creationId xmlns:p14="http://schemas.microsoft.com/office/powerpoint/2010/main" val="20438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1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1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1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15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15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58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0562" name="Rectangle 2"/>
          <p:cNvSpPr>
            <a:spLocks noGrp="1" noChangeArrowheads="1"/>
          </p:cNvSpPr>
          <p:nvPr>
            <p:ph type="title"/>
          </p:nvPr>
        </p:nvSpPr>
        <p:spPr>
          <a:xfrm>
            <a:off x="0" y="0"/>
            <a:ext cx="9144000" cy="1295400"/>
          </a:xfrm>
        </p:spPr>
        <p:txBody>
          <a:bodyPr/>
          <a:lstStyle/>
          <a:p>
            <a:pPr algn="l"/>
            <a:r>
              <a:rPr lang="en-GB" altLang="en-US"/>
              <a:t>Confession: BC article 5 &amp; 7</a:t>
            </a:r>
          </a:p>
        </p:txBody>
      </p:sp>
      <p:sp>
        <p:nvSpPr>
          <p:cNvPr id="1090563" name="Rectangle 3"/>
          <p:cNvSpPr>
            <a:spLocks noGrp="1" noChangeArrowheads="1"/>
          </p:cNvSpPr>
          <p:nvPr>
            <p:ph idx="1"/>
          </p:nvPr>
        </p:nvSpPr>
        <p:spPr>
          <a:xfrm>
            <a:off x="0" y="1371600"/>
            <a:ext cx="9144000" cy="5486400"/>
          </a:xfrm>
        </p:spPr>
        <p:txBody>
          <a:bodyPr/>
          <a:lstStyle/>
          <a:p>
            <a:pPr>
              <a:buFontTx/>
              <a:buNone/>
            </a:pPr>
            <a:r>
              <a:rPr lang="en-GB" altLang="en-US"/>
              <a:t>1. a. Because the church receives and approves them</a:t>
            </a:r>
          </a:p>
          <a:p>
            <a:pPr>
              <a:buFontTx/>
              <a:buNone/>
            </a:pPr>
            <a:r>
              <a:rPr lang="en-GB" altLang="en-US"/>
              <a:t>	b. because the Holy Spirit witnesses in our hearts that they are from God</a:t>
            </a:r>
          </a:p>
          <a:p>
            <a:pPr>
              <a:buFontTx/>
              <a:buNone/>
            </a:pPr>
            <a:r>
              <a:rPr lang="en-GB" altLang="en-US"/>
              <a:t>	c. because it proves itself: the things foretold in these books are being fulfilled</a:t>
            </a:r>
          </a:p>
          <a:p>
            <a:pPr>
              <a:buFontTx/>
              <a:buNone/>
            </a:pPr>
            <a:r>
              <a:rPr lang="en-GB" altLang="en-US"/>
              <a:t>2. The second.</a:t>
            </a:r>
          </a:p>
          <a:p>
            <a:pPr>
              <a:buFontTx/>
              <a:buNone/>
            </a:pPr>
            <a:r>
              <a:rPr lang="en-GB" altLang="en-US"/>
              <a:t>3. All that man must believe in order to be saved.</a:t>
            </a:r>
          </a:p>
          <a:p>
            <a:pPr>
              <a:buFontTx/>
              <a:buNone/>
            </a:pPr>
            <a:r>
              <a:rPr lang="en-GB" altLang="en-US"/>
              <a:t>4. “all the things the Bible teaches”</a:t>
            </a:r>
          </a:p>
          <a:p>
            <a:pPr>
              <a:buFontTx/>
              <a:buNone/>
            </a:pPr>
            <a:r>
              <a:rPr lang="en-GB" altLang="en-US"/>
              <a:t>5. 1 John 4:1 and 2 John 1:10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0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90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90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90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905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905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905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Ancient Words</a:t>
            </a:r>
          </a:p>
        </p:txBody>
      </p:sp>
      <p:pic>
        <p:nvPicPr>
          <p:cNvPr id="4" name="Michael W Smith - Ancient Word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608" y="1052736"/>
            <a:ext cx="6984437" cy="5238328"/>
          </a:xfrm>
          <a:prstGeom prst="rect">
            <a:avLst/>
          </a:prstGeom>
        </p:spPr>
      </p:pic>
    </p:spTree>
    <p:extLst>
      <p:ext uri="{BB962C8B-B14F-4D97-AF65-F5344CB8AC3E}">
        <p14:creationId xmlns:p14="http://schemas.microsoft.com/office/powerpoint/2010/main" val="3085028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12075</TotalTime>
  <Words>1393</Words>
  <Application>Microsoft Office PowerPoint</Application>
  <PresentationFormat>On-screen Show (4:3)</PresentationFormat>
  <Paragraphs>158</Paragraphs>
  <Slides>19</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Comic Sans MS</vt:lpstr>
      <vt:lpstr>Times New Roman</vt:lpstr>
      <vt:lpstr>Wingdings</vt:lpstr>
      <vt:lpstr>1_Office Theme</vt:lpstr>
      <vt:lpstr>Catechism  The Source of Faith</vt:lpstr>
      <vt:lpstr>Psalm 119:34</vt:lpstr>
      <vt:lpstr>Why believe the Bible?</vt:lpstr>
      <vt:lpstr>Why believe the Bible?</vt:lpstr>
      <vt:lpstr>Authenticating the Bible</vt:lpstr>
      <vt:lpstr>Self-authenticating</vt:lpstr>
      <vt:lpstr>Authority</vt:lpstr>
      <vt:lpstr>Confession: BC article 5 &amp; 7</vt:lpstr>
      <vt:lpstr>Ancient Words</vt:lpstr>
      <vt:lpstr>Sufficient!</vt:lpstr>
      <vt:lpstr>The clear message of the Bible</vt:lpstr>
      <vt:lpstr>Mistakes?</vt:lpstr>
      <vt:lpstr>Errors?</vt:lpstr>
      <vt:lpstr>Errors?</vt:lpstr>
      <vt:lpstr>Errors?</vt:lpstr>
      <vt:lpstr>Errors?</vt:lpstr>
      <vt:lpstr>Errors?</vt:lpstr>
      <vt:lpstr>Errors?</vt:lpstr>
      <vt:lpstr>Inerrancy, Infallibility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291</cp:revision>
  <cp:lastPrinted>2010-02-18T18:14:08Z</cp:lastPrinted>
  <dcterms:created xsi:type="dcterms:W3CDTF">2008-08-14T09:20:46Z</dcterms:created>
  <dcterms:modified xsi:type="dcterms:W3CDTF">2024-01-13T00:25:06Z</dcterms:modified>
</cp:coreProperties>
</file>