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1"/>
  </p:notesMasterIdLst>
  <p:handoutMasterIdLst>
    <p:handoutMasterId r:id="rId22"/>
  </p:handoutMasterIdLst>
  <p:sldIdLst>
    <p:sldId id="1237" r:id="rId2"/>
    <p:sldId id="1234" r:id="rId3"/>
    <p:sldId id="1235" r:id="rId4"/>
    <p:sldId id="1236" r:id="rId5"/>
    <p:sldId id="1228" r:id="rId6"/>
    <p:sldId id="1229" r:id="rId7"/>
    <p:sldId id="1219" r:id="rId8"/>
    <p:sldId id="1220" r:id="rId9"/>
    <p:sldId id="1221" r:id="rId10"/>
    <p:sldId id="1222" r:id="rId11"/>
    <p:sldId id="1223" r:id="rId12"/>
    <p:sldId id="1231" r:id="rId13"/>
    <p:sldId id="1225" r:id="rId14"/>
    <p:sldId id="1238" r:id="rId15"/>
    <p:sldId id="1226" r:id="rId16"/>
    <p:sldId id="1227" r:id="rId17"/>
    <p:sldId id="1239" r:id="rId18"/>
    <p:sldId id="1232" r:id="rId19"/>
    <p:sldId id="1240" r:id="rId20"/>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5pPr>
    <a:lvl6pPr marL="2286000" algn="l" defTabSz="914400" rtl="0" eaLnBrk="1" latinLnBrk="0" hangingPunct="1">
      <a:defRPr sz="2400" kern="1200">
        <a:solidFill>
          <a:schemeClr val="bg1"/>
        </a:solidFill>
        <a:latin typeface="Times New Roman" panose="02020603050405020304" pitchFamily="18" charset="0"/>
        <a:ea typeface="+mn-ea"/>
        <a:cs typeface="+mn-cs"/>
      </a:defRPr>
    </a:lvl6pPr>
    <a:lvl7pPr marL="2743200" algn="l" defTabSz="914400" rtl="0" eaLnBrk="1" latinLnBrk="0" hangingPunct="1">
      <a:defRPr sz="2400" kern="1200">
        <a:solidFill>
          <a:schemeClr val="bg1"/>
        </a:solidFill>
        <a:latin typeface="Times New Roman" panose="02020603050405020304" pitchFamily="18" charset="0"/>
        <a:ea typeface="+mn-ea"/>
        <a:cs typeface="+mn-cs"/>
      </a:defRPr>
    </a:lvl7pPr>
    <a:lvl8pPr marL="3200400" algn="l" defTabSz="914400" rtl="0" eaLnBrk="1" latinLnBrk="0" hangingPunct="1">
      <a:defRPr sz="2400" kern="1200">
        <a:solidFill>
          <a:schemeClr val="bg1"/>
        </a:solidFill>
        <a:latin typeface="Times New Roman" panose="02020603050405020304" pitchFamily="18" charset="0"/>
        <a:ea typeface="+mn-ea"/>
        <a:cs typeface="+mn-cs"/>
      </a:defRPr>
    </a:lvl8pPr>
    <a:lvl9pPr marL="3657600" algn="l" defTabSz="914400" rtl="0" eaLnBrk="1" latinLnBrk="0" hangingPunct="1">
      <a:defRPr sz="2400"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990000"/>
    <a:srgbClr val="FFFF99"/>
    <a:srgbClr val="FF0000"/>
    <a:srgbClr val="FFFF66"/>
    <a:srgbClr val="FFFF00"/>
    <a:srgbClr val="FF66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ltLang="en-US"/>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ltLang="en-US"/>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ltLang="en-US"/>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710D2E9B-1C58-4019-B6BD-74B67BF66FD2}" type="slidenum">
              <a:rPr lang="en-GB" altLang="en-US"/>
              <a:pPr/>
              <a:t>‹#›</a:t>
            </a:fld>
            <a:endParaRPr lang="en-GB" altLang="en-US"/>
          </a:p>
        </p:txBody>
      </p:sp>
    </p:spTree>
    <p:extLst>
      <p:ext uri="{BB962C8B-B14F-4D97-AF65-F5344CB8AC3E}">
        <p14:creationId xmlns:p14="http://schemas.microsoft.com/office/powerpoint/2010/main" val="268317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ltLang="en-US"/>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ltLang="en-US"/>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ltLang="en-US"/>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5DB3CE25-D186-4AFC-BA27-190CCDFAE11C}" type="slidenum">
              <a:rPr lang="en-GB" altLang="en-US"/>
              <a:pPr/>
              <a:t>‹#›</a:t>
            </a:fld>
            <a:endParaRPr lang="en-GB" altLang="en-US"/>
          </a:p>
        </p:txBody>
      </p:sp>
    </p:spTree>
    <p:extLst>
      <p:ext uri="{BB962C8B-B14F-4D97-AF65-F5344CB8AC3E}">
        <p14:creationId xmlns:p14="http://schemas.microsoft.com/office/powerpoint/2010/main" val="27746927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BC2FA-9E73-4734-A938-CAA3793F8D18}" type="slidenum">
              <a:rPr lang="en-GB"/>
              <a:pPr/>
              <a:t>1</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4373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713C6CA-65E4-4749-A642-C14CCE6F742F}" type="slidenum">
              <a:rPr lang="en-GB" smtClean="0"/>
              <a:pPr/>
              <a:t>2</a:t>
            </a:fld>
            <a:endParaRPr lang="en-GB"/>
          </a:p>
        </p:txBody>
      </p:sp>
    </p:spTree>
    <p:extLst>
      <p:ext uri="{BB962C8B-B14F-4D97-AF65-F5344CB8AC3E}">
        <p14:creationId xmlns:p14="http://schemas.microsoft.com/office/powerpoint/2010/main" val="3209923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713C6CA-65E4-4749-A642-C14CCE6F742F}" type="slidenum">
              <a:rPr lang="en-GB" smtClean="0"/>
              <a:pPr/>
              <a:t>3</a:t>
            </a:fld>
            <a:endParaRPr lang="en-GB"/>
          </a:p>
        </p:txBody>
      </p:sp>
    </p:spTree>
    <p:extLst>
      <p:ext uri="{BB962C8B-B14F-4D97-AF65-F5344CB8AC3E}">
        <p14:creationId xmlns:p14="http://schemas.microsoft.com/office/powerpoint/2010/main" val="2629644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87E2E82-68BA-4DBA-8F24-4C6B49F9B9AD}" type="slidenum">
              <a:rPr lang="en-GB" smtClean="0"/>
              <a:pPr/>
              <a:t>4</a:t>
            </a:fld>
            <a:endParaRPr lang="en-GB"/>
          </a:p>
        </p:txBody>
      </p:sp>
    </p:spTree>
    <p:extLst>
      <p:ext uri="{BB962C8B-B14F-4D97-AF65-F5344CB8AC3E}">
        <p14:creationId xmlns:p14="http://schemas.microsoft.com/office/powerpoint/2010/main" val="55894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089217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530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8074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74165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58551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46545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90185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3653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79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452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6858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22777922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685800" y="1981200"/>
            <a:ext cx="7772400" cy="1447800"/>
          </a:xfrm>
        </p:spPr>
        <p:txBody>
          <a:bodyPr/>
          <a:lstStyle/>
          <a:p>
            <a:r>
              <a:rPr lang="en-GB" sz="4000" dirty="0"/>
              <a:t>Catechism </a:t>
            </a:r>
            <a:br>
              <a:rPr lang="en-GB" sz="4000" dirty="0"/>
            </a:br>
            <a:r>
              <a:rPr lang="en-GB" sz="4000" dirty="0"/>
              <a:t>The Substance of Faith</a:t>
            </a:r>
          </a:p>
        </p:txBody>
      </p:sp>
      <p:sp>
        <p:nvSpPr>
          <p:cNvPr id="126979" name="Rectangle 3"/>
          <p:cNvSpPr>
            <a:spLocks noGrp="1" noChangeArrowheads="1"/>
          </p:cNvSpPr>
          <p:nvPr>
            <p:ph type="subTitle" idx="1"/>
          </p:nvPr>
        </p:nvSpPr>
        <p:spPr>
          <a:xfrm>
            <a:off x="457200" y="3886200"/>
            <a:ext cx="8305800" cy="1752600"/>
          </a:xfrm>
        </p:spPr>
        <p:txBody>
          <a:bodyPr/>
          <a:lstStyle/>
          <a:p>
            <a:endParaRPr lang="en-GB" dirty="0"/>
          </a:p>
          <a:p>
            <a:r>
              <a:rPr lang="en-GB" sz="2800" dirty="0"/>
              <a:t>Lesson 15 – LD 8</a:t>
            </a:r>
          </a:p>
          <a:p>
            <a:r>
              <a:rPr lang="en-GB" sz="2800" dirty="0"/>
              <a:t>Confessing Our Triune God</a:t>
            </a:r>
          </a:p>
        </p:txBody>
      </p:sp>
    </p:spTree>
    <p:extLst>
      <p:ext uri="{BB962C8B-B14F-4D97-AF65-F5344CB8AC3E}">
        <p14:creationId xmlns:p14="http://schemas.microsoft.com/office/powerpoint/2010/main" val="1684431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Rectangle 2"/>
          <p:cNvSpPr>
            <a:spLocks noGrp="1" noChangeArrowheads="1"/>
          </p:cNvSpPr>
          <p:nvPr>
            <p:ph type="title"/>
          </p:nvPr>
        </p:nvSpPr>
        <p:spPr/>
        <p:txBody>
          <a:bodyPr/>
          <a:lstStyle/>
          <a:p>
            <a:r>
              <a:rPr lang="en-GB" altLang="en-US"/>
              <a:t>Formalized confessions</a:t>
            </a:r>
          </a:p>
        </p:txBody>
      </p:sp>
      <p:sp>
        <p:nvSpPr>
          <p:cNvPr id="1111043" name="Rectangle 3"/>
          <p:cNvSpPr>
            <a:spLocks noGrp="1" noChangeArrowheads="1"/>
          </p:cNvSpPr>
          <p:nvPr>
            <p:ph idx="1"/>
          </p:nvPr>
        </p:nvSpPr>
        <p:spPr/>
        <p:txBody>
          <a:bodyPr/>
          <a:lstStyle/>
          <a:p>
            <a:pPr>
              <a:buFontTx/>
              <a:buNone/>
            </a:pPr>
            <a:r>
              <a:rPr lang="en-GB" altLang="en-US"/>
              <a:t>Baptism is into the Name of the Father, the Son, and the Holy Spirit.</a:t>
            </a:r>
          </a:p>
          <a:p>
            <a:pPr>
              <a:buFontTx/>
              <a:buNone/>
            </a:pPr>
            <a:endParaRPr lang="en-GB" altLang="en-US"/>
          </a:p>
          <a:p>
            <a:pPr>
              <a:buFontTx/>
              <a:buNone/>
            </a:pPr>
            <a:r>
              <a:rPr lang="en-GB" altLang="en-US"/>
              <a:t>To be baptized, an adult would be asked, what do you believe?</a:t>
            </a:r>
          </a:p>
          <a:p>
            <a:pPr>
              <a:buFontTx/>
              <a:buNone/>
            </a:pPr>
            <a:r>
              <a:rPr lang="en-GB" altLang="en-US"/>
              <a:t>Their response was then to be:</a:t>
            </a:r>
          </a:p>
          <a:p>
            <a:pPr>
              <a:buFontTx/>
              <a:buNone/>
            </a:pPr>
            <a:r>
              <a:rPr lang="en-GB" altLang="en-US"/>
              <a:t>	I believe in God the Father. </a:t>
            </a:r>
          </a:p>
          <a:p>
            <a:pPr>
              <a:buFontTx/>
              <a:buNone/>
            </a:pPr>
            <a:r>
              <a:rPr lang="en-GB" altLang="en-US"/>
              <a:t>	I believe in God the Son.</a:t>
            </a:r>
          </a:p>
          <a:p>
            <a:pPr>
              <a:buFontTx/>
              <a:buNone/>
            </a:pPr>
            <a:r>
              <a:rPr lang="en-GB" altLang="en-US"/>
              <a:t>	I believe in God the Holy Spirit.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2"/>
          <p:cNvSpPr>
            <a:spLocks noGrp="1" noChangeArrowheads="1"/>
          </p:cNvSpPr>
          <p:nvPr>
            <p:ph type="title"/>
          </p:nvPr>
        </p:nvSpPr>
        <p:spPr/>
        <p:txBody>
          <a:bodyPr/>
          <a:lstStyle/>
          <a:p>
            <a:r>
              <a:rPr lang="en-GB" altLang="en-US"/>
              <a:t>The confession of Rome, 150 AD</a:t>
            </a:r>
          </a:p>
        </p:txBody>
      </p:sp>
      <p:sp>
        <p:nvSpPr>
          <p:cNvPr id="1112067" name="Rectangle 3"/>
          <p:cNvSpPr>
            <a:spLocks noGrp="1" noChangeArrowheads="1"/>
          </p:cNvSpPr>
          <p:nvPr>
            <p:ph idx="1"/>
          </p:nvPr>
        </p:nvSpPr>
        <p:spPr/>
        <p:txBody>
          <a:bodyPr/>
          <a:lstStyle/>
          <a:p>
            <a:pPr>
              <a:buFontTx/>
              <a:buNone/>
            </a:pPr>
            <a:r>
              <a:rPr lang="en-GB" altLang="en-US" sz="2400" dirty="0"/>
              <a:t>Do you believe in </a:t>
            </a:r>
            <a:r>
              <a:rPr lang="en-GB" altLang="en-US" sz="2400" dirty="0">
                <a:solidFill>
                  <a:srgbClr val="00FF00"/>
                </a:solidFill>
              </a:rPr>
              <a:t>God the Father</a:t>
            </a:r>
            <a:r>
              <a:rPr lang="en-GB" altLang="en-US" sz="2400" dirty="0"/>
              <a:t>, Almighty?</a:t>
            </a:r>
          </a:p>
          <a:p>
            <a:pPr>
              <a:buFontTx/>
              <a:buNone/>
            </a:pPr>
            <a:r>
              <a:rPr lang="en-GB" altLang="en-US" sz="2400" dirty="0"/>
              <a:t>Do you believe in </a:t>
            </a:r>
            <a:r>
              <a:rPr lang="en-GB" altLang="en-US" sz="2400" dirty="0">
                <a:solidFill>
                  <a:srgbClr val="00FF00"/>
                </a:solidFill>
              </a:rPr>
              <a:t>Christ Jesus, God’s Son,</a:t>
            </a:r>
            <a:endParaRPr lang="en-GB" altLang="en-US" sz="2400" dirty="0"/>
          </a:p>
          <a:p>
            <a:pPr>
              <a:buFontTx/>
              <a:buNone/>
            </a:pPr>
            <a:r>
              <a:rPr lang="en-GB" altLang="en-US" sz="2400" dirty="0"/>
              <a:t>	Born by the Holy Spirit from the virgin Mary</a:t>
            </a:r>
          </a:p>
          <a:p>
            <a:pPr>
              <a:buFontTx/>
              <a:buNone/>
            </a:pPr>
            <a:r>
              <a:rPr lang="en-GB" altLang="en-US" sz="2400" dirty="0"/>
              <a:t>	Crucified under Pontius Pilate and died</a:t>
            </a:r>
          </a:p>
          <a:p>
            <a:pPr>
              <a:buFontTx/>
              <a:buNone/>
            </a:pPr>
            <a:r>
              <a:rPr lang="en-GB" altLang="en-US" sz="2400" dirty="0"/>
              <a:t>	On the third day arisen from the dead</a:t>
            </a:r>
          </a:p>
          <a:p>
            <a:pPr>
              <a:buFontTx/>
              <a:buNone/>
            </a:pPr>
            <a:r>
              <a:rPr lang="en-GB" altLang="en-US" sz="2400" dirty="0"/>
              <a:t>	Ascended into heaven</a:t>
            </a:r>
          </a:p>
          <a:p>
            <a:pPr>
              <a:buFontTx/>
              <a:buNone/>
            </a:pPr>
            <a:r>
              <a:rPr lang="en-GB" altLang="en-US" sz="2400" dirty="0"/>
              <a:t>	Seated at the right hand of the Father</a:t>
            </a:r>
          </a:p>
          <a:p>
            <a:pPr>
              <a:buFontTx/>
              <a:buNone/>
            </a:pPr>
            <a:r>
              <a:rPr lang="en-GB" altLang="en-US" sz="2400" dirty="0"/>
              <a:t>	and who shall come to judge the living and the dead?</a:t>
            </a:r>
          </a:p>
          <a:p>
            <a:pPr>
              <a:buFontTx/>
              <a:buNone/>
            </a:pPr>
            <a:r>
              <a:rPr lang="en-GB" altLang="en-US" sz="2400" dirty="0"/>
              <a:t>Do you believe in </a:t>
            </a:r>
            <a:r>
              <a:rPr lang="en-GB" altLang="en-US" sz="2400" dirty="0">
                <a:solidFill>
                  <a:srgbClr val="00FF00"/>
                </a:solidFill>
              </a:rPr>
              <a:t>the Holy Spirit</a:t>
            </a:r>
            <a:r>
              <a:rPr lang="en-GB" altLang="en-US" sz="2400" dirty="0"/>
              <a:t>,</a:t>
            </a:r>
          </a:p>
          <a:p>
            <a:pPr>
              <a:buFontTx/>
              <a:buNone/>
            </a:pPr>
            <a:r>
              <a:rPr lang="en-GB" altLang="en-US" sz="2400" dirty="0"/>
              <a:t>	In the holy church</a:t>
            </a:r>
          </a:p>
          <a:p>
            <a:pPr>
              <a:buFontTx/>
              <a:buNone/>
            </a:pPr>
            <a:r>
              <a:rPr lang="en-GB" altLang="en-US" sz="2400" dirty="0"/>
              <a:t>	And the resurrection of the body?	        </a:t>
            </a:r>
          </a:p>
          <a:p>
            <a:pPr algn="r">
              <a:buFontTx/>
              <a:buNone/>
            </a:pPr>
            <a:r>
              <a:rPr lang="en-GB" altLang="en-US" sz="2400" dirty="0"/>
              <a:t> </a:t>
            </a:r>
            <a:r>
              <a:rPr lang="en-GB" altLang="en-US" sz="1800" i="1" dirty="0">
                <a:solidFill>
                  <a:srgbClr val="FF6600"/>
                </a:solidFill>
              </a:rPr>
              <a:t>(now do the exercise on worksheet)</a:t>
            </a:r>
            <a:endParaRPr lang="en-GB"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02" name="Rectangle 2"/>
          <p:cNvSpPr>
            <a:spLocks noGrp="1" noChangeArrowheads="1"/>
          </p:cNvSpPr>
          <p:nvPr>
            <p:ph type="title"/>
          </p:nvPr>
        </p:nvSpPr>
        <p:spPr/>
        <p:txBody>
          <a:bodyPr/>
          <a:lstStyle/>
          <a:p>
            <a:r>
              <a:rPr lang="en-GB" altLang="en-US"/>
              <a:t>Rome and the Apostles’ Creed</a:t>
            </a:r>
          </a:p>
        </p:txBody>
      </p:sp>
      <p:sp>
        <p:nvSpPr>
          <p:cNvPr id="1126403" name="Rectangle 3"/>
          <p:cNvSpPr>
            <a:spLocks noGrp="1" noChangeArrowheads="1"/>
          </p:cNvSpPr>
          <p:nvPr>
            <p:ph idx="1"/>
          </p:nvPr>
        </p:nvSpPr>
        <p:spPr/>
        <p:txBody>
          <a:bodyPr/>
          <a:lstStyle/>
          <a:p>
            <a:pPr>
              <a:buFontTx/>
              <a:buNone/>
            </a:pPr>
            <a:r>
              <a:rPr lang="en-GB" altLang="en-US" sz="2000" dirty="0"/>
              <a:t>I believe in </a:t>
            </a:r>
            <a:r>
              <a:rPr lang="en-GB" altLang="en-US" sz="2000" u="sng" dirty="0">
                <a:solidFill>
                  <a:srgbClr val="00FF00"/>
                </a:solidFill>
              </a:rPr>
              <a:t>God, the Father, the Almighty</a:t>
            </a:r>
            <a:r>
              <a:rPr lang="en-GB" altLang="en-US" sz="2000" dirty="0"/>
              <a:t>, Creator of heaven and earth.</a:t>
            </a:r>
          </a:p>
          <a:p>
            <a:pPr>
              <a:buFontTx/>
              <a:buNone/>
            </a:pPr>
            <a:r>
              <a:rPr lang="en-GB" altLang="en-US" sz="2000" dirty="0"/>
              <a:t>And in </a:t>
            </a:r>
            <a:r>
              <a:rPr lang="en-GB" altLang="en-US" sz="2000" u="sng" dirty="0">
                <a:solidFill>
                  <a:srgbClr val="00FF00"/>
                </a:solidFill>
              </a:rPr>
              <a:t>Jesus Christ</a:t>
            </a:r>
            <a:r>
              <a:rPr lang="en-GB" altLang="en-US" sz="2000" dirty="0"/>
              <a:t>, </a:t>
            </a:r>
            <a:r>
              <a:rPr lang="en-GB" altLang="en-US" sz="2000" u="sng" dirty="0">
                <a:solidFill>
                  <a:srgbClr val="00FF00"/>
                </a:solidFill>
              </a:rPr>
              <a:t>God’s</a:t>
            </a:r>
            <a:r>
              <a:rPr lang="en-GB" altLang="en-US" sz="2000" dirty="0"/>
              <a:t> only-begotten </a:t>
            </a:r>
            <a:r>
              <a:rPr lang="en-GB" altLang="en-US" sz="2000" u="sng" dirty="0">
                <a:solidFill>
                  <a:srgbClr val="00FF00"/>
                </a:solidFill>
              </a:rPr>
              <a:t>Son</a:t>
            </a:r>
            <a:r>
              <a:rPr lang="en-GB" altLang="en-US" sz="2000" dirty="0"/>
              <a:t>, our Lord</a:t>
            </a:r>
          </a:p>
          <a:p>
            <a:pPr>
              <a:buFontTx/>
              <a:buNone/>
            </a:pPr>
            <a:r>
              <a:rPr lang="en-GB" altLang="en-US" sz="2000" dirty="0"/>
              <a:t>	who was conceived </a:t>
            </a:r>
            <a:r>
              <a:rPr lang="en-GB" altLang="en-US" sz="2000" u="sng" dirty="0">
                <a:solidFill>
                  <a:srgbClr val="00FF00"/>
                </a:solidFill>
              </a:rPr>
              <a:t>by the Holy Spirit, born of the Virgin Mary</a:t>
            </a:r>
            <a:endParaRPr lang="en-GB" altLang="en-US" sz="2000" dirty="0"/>
          </a:p>
          <a:p>
            <a:pPr>
              <a:buFontTx/>
              <a:buNone/>
            </a:pPr>
            <a:r>
              <a:rPr lang="en-GB" altLang="en-US" sz="2000" dirty="0"/>
              <a:t>	suffered </a:t>
            </a:r>
            <a:r>
              <a:rPr lang="en-GB" altLang="en-US" sz="2000" u="sng" dirty="0">
                <a:solidFill>
                  <a:srgbClr val="00FF00"/>
                </a:solidFill>
              </a:rPr>
              <a:t>under Pontius Pilate, was crucified, dead</a:t>
            </a:r>
            <a:r>
              <a:rPr lang="en-GB" altLang="en-US" sz="2000" dirty="0"/>
              <a:t>, and buried, He descended into hell.</a:t>
            </a:r>
          </a:p>
          <a:p>
            <a:pPr>
              <a:buFontTx/>
              <a:buNone/>
            </a:pPr>
            <a:r>
              <a:rPr lang="en-GB" altLang="en-US" sz="2000" dirty="0"/>
              <a:t>	</a:t>
            </a:r>
            <a:r>
              <a:rPr lang="en-GB" altLang="en-US" sz="2000" u="sng" dirty="0">
                <a:solidFill>
                  <a:srgbClr val="00FF00"/>
                </a:solidFill>
              </a:rPr>
              <a:t>On the third day He arose from the dead</a:t>
            </a:r>
            <a:r>
              <a:rPr lang="en-GB" altLang="en-US" sz="2000" dirty="0"/>
              <a:t>,</a:t>
            </a:r>
          </a:p>
          <a:p>
            <a:pPr>
              <a:buFontTx/>
              <a:buNone/>
            </a:pPr>
            <a:r>
              <a:rPr lang="en-GB" altLang="en-US" sz="2000" dirty="0"/>
              <a:t>	</a:t>
            </a:r>
            <a:r>
              <a:rPr lang="en-GB" altLang="en-US" sz="2000" u="sng" dirty="0">
                <a:solidFill>
                  <a:srgbClr val="00FF00"/>
                </a:solidFill>
              </a:rPr>
              <a:t>He ascended into heaven, and sits at the right hand of</a:t>
            </a:r>
            <a:r>
              <a:rPr lang="en-GB" altLang="en-US" sz="2000" dirty="0"/>
              <a:t> God, </a:t>
            </a:r>
            <a:r>
              <a:rPr lang="en-GB" altLang="en-US" sz="2000" u="sng" dirty="0">
                <a:solidFill>
                  <a:srgbClr val="00FF00"/>
                </a:solidFill>
              </a:rPr>
              <a:t>the Father</a:t>
            </a:r>
            <a:r>
              <a:rPr lang="en-GB" altLang="en-US" sz="2000" dirty="0"/>
              <a:t>, Almighty, </a:t>
            </a:r>
          </a:p>
          <a:p>
            <a:pPr>
              <a:buFontTx/>
              <a:buNone/>
            </a:pPr>
            <a:r>
              <a:rPr lang="en-GB" altLang="en-US" sz="2000" dirty="0"/>
              <a:t>	From there </a:t>
            </a:r>
            <a:r>
              <a:rPr lang="en-GB" altLang="en-US" sz="2000" u="sng" dirty="0">
                <a:solidFill>
                  <a:srgbClr val="00FF00"/>
                </a:solidFill>
              </a:rPr>
              <a:t>He will come to judge the living and the dead</a:t>
            </a:r>
            <a:r>
              <a:rPr lang="en-GB" altLang="en-US" sz="2000" dirty="0"/>
              <a:t>.</a:t>
            </a:r>
          </a:p>
          <a:p>
            <a:pPr>
              <a:buFontTx/>
              <a:buNone/>
            </a:pPr>
            <a:r>
              <a:rPr lang="en-GB" altLang="en-US" sz="2000" dirty="0"/>
              <a:t>I believe in </a:t>
            </a:r>
            <a:r>
              <a:rPr lang="en-GB" altLang="en-US" sz="2000" u="sng" dirty="0">
                <a:solidFill>
                  <a:srgbClr val="00FF00"/>
                </a:solidFill>
              </a:rPr>
              <a:t>the Holy Spirit</a:t>
            </a:r>
            <a:r>
              <a:rPr lang="en-GB" altLang="en-US" sz="2000" dirty="0"/>
              <a:t>;</a:t>
            </a:r>
          </a:p>
          <a:p>
            <a:pPr>
              <a:buFontTx/>
              <a:buNone/>
            </a:pPr>
            <a:r>
              <a:rPr lang="en-GB" altLang="en-US" sz="2000" dirty="0"/>
              <a:t>	I believe a </a:t>
            </a:r>
            <a:r>
              <a:rPr lang="en-GB" altLang="en-US" sz="2000" u="sng" dirty="0">
                <a:solidFill>
                  <a:srgbClr val="00FF00"/>
                </a:solidFill>
              </a:rPr>
              <a:t>holy,</a:t>
            </a:r>
            <a:r>
              <a:rPr lang="en-GB" altLang="en-US" sz="2000" dirty="0"/>
              <a:t> catholic, Christian </a:t>
            </a:r>
            <a:r>
              <a:rPr lang="en-GB" altLang="en-US" sz="2000" u="sng" dirty="0">
                <a:solidFill>
                  <a:srgbClr val="00FF00"/>
                </a:solidFill>
              </a:rPr>
              <a:t>church</a:t>
            </a:r>
            <a:r>
              <a:rPr lang="en-GB" altLang="en-US" sz="2000" dirty="0"/>
              <a:t>, the communion of saints</a:t>
            </a:r>
          </a:p>
          <a:p>
            <a:pPr>
              <a:buFontTx/>
              <a:buNone/>
            </a:pPr>
            <a:r>
              <a:rPr lang="en-GB" altLang="en-US" sz="2000" dirty="0"/>
              <a:t>	The forgiveness of sins</a:t>
            </a:r>
          </a:p>
          <a:p>
            <a:pPr>
              <a:buFontTx/>
              <a:buNone/>
            </a:pPr>
            <a:r>
              <a:rPr lang="en-GB" altLang="en-US" sz="2000" dirty="0"/>
              <a:t>	</a:t>
            </a:r>
            <a:r>
              <a:rPr lang="en-GB" altLang="en-US" sz="2000" u="sng" dirty="0">
                <a:solidFill>
                  <a:srgbClr val="00FF00"/>
                </a:solidFill>
              </a:rPr>
              <a:t>The resurrection of the body</a:t>
            </a:r>
            <a:endParaRPr lang="en-GB" altLang="en-US" sz="2000" dirty="0"/>
          </a:p>
          <a:p>
            <a:pPr>
              <a:buFontTx/>
              <a:buNone/>
            </a:pPr>
            <a:r>
              <a:rPr lang="en-GB" altLang="en-US" sz="2000" dirty="0"/>
              <a:t>	And the life everlasting.</a:t>
            </a:r>
            <a:endParaRPr lang="en-GB"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264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1264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1264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1264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1264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12640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12640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112640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112640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9"/>
                                          </p:stCondLst>
                                        </p:cTn>
                                        <p:tgtEl>
                                          <p:spTgt spid="1126403">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9"/>
                                          </p:stCondLst>
                                        </p:cTn>
                                        <p:tgtEl>
                                          <p:spTgt spid="1126403">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9"/>
                                          </p:stCondLst>
                                        </p:cTn>
                                        <p:tgtEl>
                                          <p:spTgt spid="11264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0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2"/>
          <p:cNvSpPr>
            <a:spLocks noGrp="1" noChangeArrowheads="1"/>
          </p:cNvSpPr>
          <p:nvPr>
            <p:ph type="title"/>
          </p:nvPr>
        </p:nvSpPr>
        <p:spPr/>
        <p:txBody>
          <a:bodyPr/>
          <a:lstStyle/>
          <a:p>
            <a:r>
              <a:rPr lang="en-GB" altLang="en-US"/>
              <a:t>The confession grows</a:t>
            </a:r>
          </a:p>
        </p:txBody>
      </p:sp>
      <p:sp>
        <p:nvSpPr>
          <p:cNvPr id="1114115" name="Rectangle 3"/>
          <p:cNvSpPr>
            <a:spLocks noGrp="1" noChangeArrowheads="1"/>
          </p:cNvSpPr>
          <p:nvPr>
            <p:ph idx="1"/>
          </p:nvPr>
        </p:nvSpPr>
        <p:spPr/>
        <p:txBody>
          <a:bodyPr/>
          <a:lstStyle/>
          <a:p>
            <a:pPr>
              <a:buFontTx/>
              <a:buNone/>
            </a:pPr>
            <a:r>
              <a:rPr lang="en-GB" altLang="en-US" dirty="0"/>
              <a:t>Initially</a:t>
            </a:r>
            <a:r>
              <a:rPr lang="en-GB" altLang="en-US" dirty="0">
                <a:solidFill>
                  <a:srgbClr val="00FF00"/>
                </a:solidFill>
              </a:rPr>
              <a:t> the confession was the Trinity as in the baptism formula.</a:t>
            </a:r>
          </a:p>
          <a:p>
            <a:pPr>
              <a:buFontTx/>
              <a:buNone/>
            </a:pPr>
            <a:r>
              <a:rPr lang="en-GB" altLang="en-US" dirty="0"/>
              <a:t>Over time </a:t>
            </a:r>
            <a:r>
              <a:rPr lang="en-GB" altLang="en-US" dirty="0">
                <a:solidFill>
                  <a:srgbClr val="00FF00"/>
                </a:solidFill>
              </a:rPr>
              <a:t>it expanded to include extra elements.</a:t>
            </a:r>
          </a:p>
          <a:p>
            <a:pPr>
              <a:buFontTx/>
              <a:buNone/>
            </a:pPr>
            <a:r>
              <a:rPr lang="en-GB" altLang="en-US" dirty="0"/>
              <a:t>Eventually</a:t>
            </a:r>
            <a:r>
              <a:rPr lang="en-GB" altLang="en-US" dirty="0">
                <a:solidFill>
                  <a:srgbClr val="00FF00"/>
                </a:solidFill>
              </a:rPr>
              <a:t> it became known as the Apostles’ Creed.</a:t>
            </a:r>
          </a:p>
          <a:p>
            <a:pPr>
              <a:buFontTx/>
              <a:buNone/>
            </a:pPr>
            <a:r>
              <a:rPr lang="en-GB" altLang="en-US" dirty="0"/>
              <a:t>For this Creed taught </a:t>
            </a:r>
            <a:r>
              <a:rPr lang="en-GB" altLang="en-US" dirty="0">
                <a:solidFill>
                  <a:srgbClr val="00FF00"/>
                </a:solidFill>
              </a:rPr>
              <a:t>what</a:t>
            </a:r>
            <a:br>
              <a:rPr lang="en-GB" altLang="en-US" dirty="0">
                <a:solidFill>
                  <a:srgbClr val="00FF00"/>
                </a:solidFill>
              </a:rPr>
            </a:br>
            <a:r>
              <a:rPr lang="en-GB" altLang="en-US" dirty="0">
                <a:solidFill>
                  <a:srgbClr val="00FF00"/>
                </a:solidFill>
              </a:rPr>
              <a:t>the apostles had taught</a:t>
            </a:r>
            <a:br>
              <a:rPr lang="en-GB" altLang="en-US" dirty="0">
                <a:solidFill>
                  <a:srgbClr val="00FF00"/>
                </a:solidFill>
              </a:rPr>
            </a:br>
            <a:r>
              <a:rPr lang="en-GB" altLang="en-US" dirty="0">
                <a:solidFill>
                  <a:srgbClr val="00FF00"/>
                </a:solidFill>
              </a:rPr>
              <a:t>as commanded by Christ.</a:t>
            </a:r>
          </a:p>
          <a:p>
            <a:pPr>
              <a:buFontTx/>
              <a:buNone/>
            </a:pPr>
            <a:endParaRPr lang="en-GB" altLang="en-US" dirty="0"/>
          </a:p>
          <a:p>
            <a:pPr>
              <a:buFontTx/>
              <a:buNone/>
            </a:pPr>
            <a:r>
              <a:rPr lang="en-GB" altLang="en-US" dirty="0"/>
              <a:t>Note: the Apostles’ Creed</a:t>
            </a:r>
            <a:br>
              <a:rPr lang="en-GB" altLang="en-US" dirty="0"/>
            </a:br>
            <a:r>
              <a:rPr lang="en-GB" altLang="en-US" dirty="0"/>
              <a:t>was not written by the</a:t>
            </a:r>
            <a:br>
              <a:rPr lang="en-GB" altLang="en-US" dirty="0"/>
            </a:br>
            <a:r>
              <a:rPr lang="en-GB" altLang="en-US" dirty="0"/>
              <a:t>12 apostles.</a:t>
            </a:r>
          </a:p>
        </p:txBody>
      </p:sp>
      <p:sp>
        <p:nvSpPr>
          <p:cNvPr id="1114116"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pic>
        <p:nvPicPr>
          <p:cNvPr id="11141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429000"/>
            <a:ext cx="3092450" cy="32178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Apostles’ Creed</a:t>
            </a:r>
          </a:p>
        </p:txBody>
      </p:sp>
      <p:pic>
        <p:nvPicPr>
          <p:cNvPr id="4" name="Apostles Creed - 3 Mil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504" y="1143000"/>
            <a:ext cx="8928992" cy="5552906"/>
          </a:xfrm>
          <a:ln w="76200">
            <a:noFill/>
          </a:ln>
        </p:spPr>
      </p:pic>
    </p:spTree>
    <p:extLst>
      <p:ext uri="{BB962C8B-B14F-4D97-AF65-F5344CB8AC3E}">
        <p14:creationId xmlns:p14="http://schemas.microsoft.com/office/powerpoint/2010/main" val="1908246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2"/>
          <p:cNvSpPr>
            <a:spLocks noGrp="1" noChangeArrowheads="1"/>
          </p:cNvSpPr>
          <p:nvPr>
            <p:ph type="title"/>
          </p:nvPr>
        </p:nvSpPr>
        <p:spPr/>
        <p:txBody>
          <a:bodyPr/>
          <a:lstStyle/>
          <a:p>
            <a:r>
              <a:rPr lang="en-GB" altLang="en-US"/>
              <a:t>Judaism and Christianity on God</a:t>
            </a:r>
          </a:p>
        </p:txBody>
      </p:sp>
      <p:sp>
        <p:nvSpPr>
          <p:cNvPr id="1115139" name="Rectangle 3"/>
          <p:cNvSpPr>
            <a:spLocks noGrp="1" noChangeArrowheads="1"/>
          </p:cNvSpPr>
          <p:nvPr>
            <p:ph idx="1"/>
          </p:nvPr>
        </p:nvSpPr>
        <p:spPr>
          <a:xfrm>
            <a:off x="0" y="2362200"/>
            <a:ext cx="9144000" cy="4495800"/>
          </a:xfrm>
        </p:spPr>
        <p:txBody>
          <a:bodyPr/>
          <a:lstStyle/>
          <a:p>
            <a:pPr>
              <a:buFontTx/>
              <a:buNone/>
            </a:pPr>
            <a:r>
              <a:rPr lang="en-GB" altLang="en-US" dirty="0"/>
              <a:t>This is one of the confessions of Israel.</a:t>
            </a:r>
          </a:p>
          <a:p>
            <a:pPr>
              <a:buFontTx/>
              <a:buNone/>
            </a:pPr>
            <a:r>
              <a:rPr lang="en-GB" altLang="en-US" dirty="0"/>
              <a:t>	There is one God: monotheism.</a:t>
            </a:r>
          </a:p>
          <a:p>
            <a:pPr>
              <a:buFontTx/>
              <a:buNone/>
            </a:pPr>
            <a:endParaRPr lang="en-GB" altLang="en-US" dirty="0"/>
          </a:p>
          <a:p>
            <a:pPr>
              <a:buFontTx/>
              <a:buNone/>
            </a:pPr>
            <a:r>
              <a:rPr lang="en-GB" altLang="en-US" dirty="0"/>
              <a:t>Yet we speak of Father, Son, and Spirit.</a:t>
            </a:r>
          </a:p>
          <a:p>
            <a:pPr>
              <a:buFontTx/>
              <a:buNone/>
            </a:pPr>
            <a:r>
              <a:rPr lang="en-GB" altLang="en-US" dirty="0"/>
              <a:t>	Do Christians have more gods than Israelites?</a:t>
            </a:r>
          </a:p>
          <a:p>
            <a:pPr>
              <a:buFontTx/>
              <a:buNone/>
            </a:pPr>
            <a:r>
              <a:rPr lang="en-GB" altLang="en-US" dirty="0"/>
              <a:t>	Do Christians have three gods: tri-theism?</a:t>
            </a:r>
          </a:p>
        </p:txBody>
      </p:sp>
      <p:sp>
        <p:nvSpPr>
          <p:cNvPr id="1115140" name="AutoShape 4"/>
          <p:cNvSpPr>
            <a:spLocks noChangeArrowheads="1"/>
          </p:cNvSpPr>
          <p:nvPr/>
        </p:nvSpPr>
        <p:spPr bwMode="auto">
          <a:xfrm>
            <a:off x="236537" y="1172865"/>
            <a:ext cx="8670925" cy="895945"/>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altLang="en-US" i="1" dirty="0"/>
              <a:t>Hear, O Israel: The LORD is our God, the LORD is one.</a:t>
            </a:r>
            <a:endParaRPr lang="en-US" altLang="en-US" sz="2800" i="1" dirty="0"/>
          </a:p>
          <a:p>
            <a:pPr algn="r"/>
            <a:r>
              <a:rPr lang="en-US" altLang="en-US" sz="1800" dirty="0"/>
              <a:t>Deuteronomy 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15140"/>
                                        </p:tgtEl>
                                        <p:attrNameLst>
                                          <p:attrName>style.visibility</p:attrName>
                                        </p:attrNameLst>
                                      </p:cBhvr>
                                      <p:to>
                                        <p:strVal val="visible"/>
                                      </p:to>
                                    </p:set>
                                    <p:anim calcmode="lin" valueType="num">
                                      <p:cBhvr>
                                        <p:cTn id="7" dur="500" fill="hold"/>
                                        <p:tgtEl>
                                          <p:spTgt spid="1115140"/>
                                        </p:tgtEl>
                                        <p:attrNameLst>
                                          <p:attrName>ppt_x</p:attrName>
                                        </p:attrNameLst>
                                      </p:cBhvr>
                                      <p:tavLst>
                                        <p:tav tm="0">
                                          <p:val>
                                            <p:strVal val="#ppt_x-#ppt_w/2"/>
                                          </p:val>
                                        </p:tav>
                                        <p:tav tm="100000">
                                          <p:val>
                                            <p:strVal val="#ppt_x"/>
                                          </p:val>
                                        </p:tav>
                                      </p:tavLst>
                                    </p:anim>
                                    <p:anim calcmode="lin" valueType="num">
                                      <p:cBhvr>
                                        <p:cTn id="8" dur="500" fill="hold"/>
                                        <p:tgtEl>
                                          <p:spTgt spid="1115140"/>
                                        </p:tgtEl>
                                        <p:attrNameLst>
                                          <p:attrName>ppt_y</p:attrName>
                                        </p:attrNameLst>
                                      </p:cBhvr>
                                      <p:tavLst>
                                        <p:tav tm="0">
                                          <p:val>
                                            <p:strVal val="#ppt_y"/>
                                          </p:val>
                                        </p:tav>
                                        <p:tav tm="100000">
                                          <p:val>
                                            <p:strVal val="#ppt_y"/>
                                          </p:val>
                                        </p:tav>
                                      </p:tavLst>
                                    </p:anim>
                                    <p:anim calcmode="lin" valueType="num">
                                      <p:cBhvr>
                                        <p:cTn id="9" dur="500" fill="hold"/>
                                        <p:tgtEl>
                                          <p:spTgt spid="1115140"/>
                                        </p:tgtEl>
                                        <p:attrNameLst>
                                          <p:attrName>ppt_w</p:attrName>
                                        </p:attrNameLst>
                                      </p:cBhvr>
                                      <p:tavLst>
                                        <p:tav tm="0">
                                          <p:val>
                                            <p:fltVal val="0"/>
                                          </p:val>
                                        </p:tav>
                                        <p:tav tm="100000">
                                          <p:val>
                                            <p:strVal val="#ppt_w"/>
                                          </p:val>
                                        </p:tav>
                                      </p:tavLst>
                                    </p:anim>
                                    <p:anim calcmode="lin" valueType="num">
                                      <p:cBhvr>
                                        <p:cTn id="10" dur="500" fill="hold"/>
                                        <p:tgtEl>
                                          <p:spTgt spid="11151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5140"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2" name="Rectangle 2"/>
          <p:cNvSpPr>
            <a:spLocks noGrp="1" noChangeArrowheads="1"/>
          </p:cNvSpPr>
          <p:nvPr>
            <p:ph type="title"/>
          </p:nvPr>
        </p:nvSpPr>
        <p:spPr/>
        <p:txBody>
          <a:bodyPr/>
          <a:lstStyle/>
          <a:p>
            <a:r>
              <a:rPr lang="en-GB" altLang="en-US"/>
              <a:t>Three gods or one?</a:t>
            </a:r>
          </a:p>
        </p:txBody>
      </p:sp>
      <p:sp>
        <p:nvSpPr>
          <p:cNvPr id="1116163" name="Rectangle 3"/>
          <p:cNvSpPr>
            <a:spLocks noGrp="1" noChangeArrowheads="1"/>
          </p:cNvSpPr>
          <p:nvPr>
            <p:ph idx="1"/>
          </p:nvPr>
        </p:nvSpPr>
        <p:spPr/>
        <p:txBody>
          <a:bodyPr/>
          <a:lstStyle/>
          <a:p>
            <a:pPr>
              <a:buFontTx/>
              <a:buNone/>
            </a:pPr>
            <a:r>
              <a:rPr lang="en-GB" altLang="en-US" dirty="0"/>
              <a:t>Together with the Israelites of old </a:t>
            </a:r>
            <a:r>
              <a:rPr lang="en-GB" altLang="en-US" dirty="0">
                <a:solidFill>
                  <a:srgbClr val="00FF00"/>
                </a:solidFill>
              </a:rPr>
              <a:t>we believe in one God.</a:t>
            </a:r>
          </a:p>
          <a:p>
            <a:pPr>
              <a:buFontTx/>
              <a:buNone/>
            </a:pPr>
            <a:endParaRPr lang="en-GB" altLang="en-US" dirty="0">
              <a:solidFill>
                <a:srgbClr val="00FF00"/>
              </a:solidFill>
            </a:endParaRPr>
          </a:p>
          <a:p>
            <a:pPr>
              <a:buFontTx/>
              <a:buNone/>
            </a:pPr>
            <a:r>
              <a:rPr lang="en-GB" altLang="en-US" dirty="0"/>
              <a:t>However, </a:t>
            </a:r>
            <a:r>
              <a:rPr lang="en-GB" altLang="en-US" dirty="0">
                <a:solidFill>
                  <a:srgbClr val="00FF00"/>
                </a:solidFill>
              </a:rPr>
              <a:t>God Himself has made clear that in God there are not one but three persons.</a:t>
            </a:r>
          </a:p>
          <a:p>
            <a:pPr>
              <a:buFontTx/>
              <a:buNone/>
            </a:pPr>
            <a:endParaRPr lang="en-GB" altLang="en-US" dirty="0">
              <a:solidFill>
                <a:srgbClr val="00FF00"/>
              </a:solidFill>
            </a:endParaRPr>
          </a:p>
          <a:p>
            <a:pPr>
              <a:buFontTx/>
              <a:buNone/>
            </a:pPr>
            <a:r>
              <a:rPr lang="en-GB" altLang="en-US" dirty="0"/>
              <a:t>God is </a:t>
            </a:r>
            <a:r>
              <a:rPr lang="en-GB" altLang="en-US" dirty="0">
                <a:solidFill>
                  <a:srgbClr val="00FF00"/>
                </a:solidFill>
              </a:rPr>
              <a:t>Tri-</a:t>
            </a:r>
            <a:r>
              <a:rPr lang="en-GB" altLang="en-US" dirty="0" err="1">
                <a:solidFill>
                  <a:srgbClr val="00FF00"/>
                </a:solidFill>
              </a:rPr>
              <a:t>Une</a:t>
            </a:r>
            <a:r>
              <a:rPr lang="en-GB" altLang="en-US" dirty="0">
                <a:solidFill>
                  <a:srgbClr val="00FF00"/>
                </a:solidFill>
              </a:rPr>
              <a:t>, Three-in-One.</a:t>
            </a:r>
          </a:p>
          <a:p>
            <a:pPr>
              <a:buFontTx/>
              <a:buNone/>
            </a:pPr>
            <a:endParaRPr lang="en-GB" altLang="en-US" dirty="0">
              <a:solidFill>
                <a:srgbClr val="00FF00"/>
              </a:solidFill>
            </a:endParaRPr>
          </a:p>
          <a:p>
            <a:pPr>
              <a:buFontTx/>
              <a:buNone/>
            </a:pPr>
            <a:r>
              <a:rPr lang="en-GB" altLang="en-US" dirty="0"/>
              <a:t>We</a:t>
            </a:r>
            <a:r>
              <a:rPr lang="en-GB" altLang="en-US" dirty="0">
                <a:solidFill>
                  <a:srgbClr val="00FF00"/>
                </a:solidFill>
              </a:rPr>
              <a:t> cannot understand this. </a:t>
            </a:r>
            <a:r>
              <a:rPr lang="en-GB" altLang="en-US" dirty="0"/>
              <a:t>But we </a:t>
            </a:r>
            <a:r>
              <a:rPr lang="en-GB" altLang="en-US" dirty="0">
                <a:solidFill>
                  <a:srgbClr val="00FF00"/>
                </a:solidFill>
              </a:rPr>
              <a:t>accept on God’s authority that this is so. And thus believe it.</a:t>
            </a:r>
          </a:p>
        </p:txBody>
      </p:sp>
      <p:sp>
        <p:nvSpPr>
          <p:cNvPr id="1116164"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16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1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6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61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6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Three gods or one?</a:t>
            </a:r>
          </a:p>
        </p:txBody>
      </p:sp>
      <p:sp>
        <p:nvSpPr>
          <p:cNvPr id="3" name="Content Placeholder 2"/>
          <p:cNvSpPr>
            <a:spLocks noGrp="1"/>
          </p:cNvSpPr>
          <p:nvPr>
            <p:ph idx="1"/>
          </p:nvPr>
        </p:nvSpPr>
        <p:spPr/>
        <p:txBody>
          <a:bodyPr/>
          <a:lstStyle/>
          <a:p>
            <a:pPr marL="0" indent="0">
              <a:buNone/>
            </a:pPr>
            <a:r>
              <a:rPr lang="en-CA" dirty="0"/>
              <a:t>There are things that are the way they are, and yet they puzzle us.</a:t>
            </a:r>
          </a:p>
          <a:p>
            <a:pPr marL="0" indent="0">
              <a:buNone/>
            </a:pPr>
            <a:endParaRPr lang="en-CA" dirty="0"/>
          </a:p>
          <a:p>
            <a:pPr marL="0" indent="0">
              <a:buNone/>
            </a:pPr>
            <a:r>
              <a:rPr lang="en-CA" dirty="0"/>
              <a:t>Like a Mobius Strip</a:t>
            </a:r>
          </a:p>
          <a:p>
            <a:pPr marL="0" indent="0">
              <a:buNone/>
            </a:pPr>
            <a:endParaRPr lang="en-CA" dirty="0"/>
          </a:p>
          <a:p>
            <a:pPr marL="0" indent="0">
              <a:buNone/>
            </a:pPr>
            <a:endParaRPr lang="en-CA" dirty="0"/>
          </a:p>
          <a:p>
            <a:pPr marL="0" indent="0">
              <a:buNone/>
            </a:pPr>
            <a:r>
              <a:rPr lang="en-CA" dirty="0"/>
              <a:t>The Trinity is a mystery: we can describe it but not explain it.</a:t>
            </a:r>
          </a:p>
          <a:p>
            <a:pPr marL="0" indent="0">
              <a:buNone/>
            </a:pPr>
            <a:r>
              <a:rPr lang="en-CA" dirty="0"/>
              <a:t>God is </a:t>
            </a:r>
            <a:r>
              <a:rPr lang="en-CA" dirty="0">
                <a:solidFill>
                  <a:srgbClr val="00FF00"/>
                </a:solidFill>
              </a:rPr>
              <a:t>so awesome </a:t>
            </a:r>
            <a:r>
              <a:rPr lang="en-CA" dirty="0"/>
              <a:t>He is </a:t>
            </a:r>
            <a:r>
              <a:rPr lang="en-CA" dirty="0">
                <a:solidFill>
                  <a:srgbClr val="00FF00"/>
                </a:solidFill>
              </a:rPr>
              <a:t>beyond our understanding!</a:t>
            </a:r>
          </a:p>
        </p:txBody>
      </p:sp>
      <p:pic>
        <p:nvPicPr>
          <p:cNvPr id="3074" name="Picture 2" descr="Image result for mobius stri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2204864"/>
            <a:ext cx="3897097" cy="1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36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2"/>
          <p:cNvSpPr>
            <a:spLocks noGrp="1" noChangeArrowheads="1"/>
          </p:cNvSpPr>
          <p:nvPr>
            <p:ph type="title"/>
          </p:nvPr>
        </p:nvSpPr>
        <p:spPr/>
        <p:txBody>
          <a:bodyPr/>
          <a:lstStyle/>
          <a:p>
            <a:r>
              <a:rPr lang="en-GB" altLang="en-US"/>
              <a:t>The Apostles’ Creed</a:t>
            </a:r>
          </a:p>
        </p:txBody>
      </p:sp>
      <p:sp>
        <p:nvSpPr>
          <p:cNvPr id="1127427" name="Rectangle 3"/>
          <p:cNvSpPr>
            <a:spLocks noGrp="1" noChangeArrowheads="1"/>
          </p:cNvSpPr>
          <p:nvPr>
            <p:ph idx="1"/>
          </p:nvPr>
        </p:nvSpPr>
        <p:spPr/>
        <p:txBody>
          <a:bodyPr/>
          <a:lstStyle/>
          <a:p>
            <a:pPr>
              <a:buFontTx/>
              <a:buNone/>
            </a:pPr>
            <a:r>
              <a:rPr lang="en-GB" altLang="en-US" dirty="0"/>
              <a:t>The Apostles’ Creed consists of </a:t>
            </a:r>
            <a:r>
              <a:rPr lang="en-GB" altLang="en-US" dirty="0">
                <a:solidFill>
                  <a:srgbClr val="00FF00"/>
                </a:solidFill>
              </a:rPr>
              <a:t>3 sections, with a total of 12 articles.</a:t>
            </a:r>
          </a:p>
          <a:p>
            <a:pPr>
              <a:buFontTx/>
              <a:buNone/>
            </a:pPr>
            <a:r>
              <a:rPr lang="en-GB" altLang="en-US" dirty="0"/>
              <a:t>The Heidelberg Catechism deals with the individual articles of the Apostles’ Creed in LD 9-22.</a:t>
            </a:r>
          </a:p>
          <a:p>
            <a:pPr>
              <a:buFontTx/>
              <a:buNone/>
            </a:pPr>
            <a:endParaRPr lang="en-GB" altLang="en-US" dirty="0">
              <a:solidFill>
                <a:srgbClr val="00FF00"/>
              </a:solidFill>
            </a:endParaRPr>
          </a:p>
          <a:p>
            <a:pPr>
              <a:buFontTx/>
              <a:buNone/>
            </a:pPr>
            <a:r>
              <a:rPr lang="en-GB" altLang="en-US" dirty="0"/>
              <a:t>Exercise. Look up Lord’s Day 8 in the Catechism. Here you will find a question and answer on the Persons of the Trinity and their main activity. Fill in the table. Also look up which Lord’s Days of the Heidelberg Catechism go with which person.</a:t>
            </a:r>
            <a:endParaRPr lang="en-GB" altLang="en-US" dirty="0">
              <a:solidFill>
                <a:srgbClr val="00FF00"/>
              </a:solidFill>
            </a:endParaRPr>
          </a:p>
        </p:txBody>
      </p:sp>
      <p:sp>
        <p:nvSpPr>
          <p:cNvPr id="1127437" name="Text Box 13"/>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2"/>
          <p:cNvSpPr>
            <a:spLocks noGrp="1" noChangeArrowheads="1"/>
          </p:cNvSpPr>
          <p:nvPr>
            <p:ph type="title"/>
          </p:nvPr>
        </p:nvSpPr>
        <p:spPr/>
        <p:txBody>
          <a:bodyPr/>
          <a:lstStyle/>
          <a:p>
            <a:r>
              <a:rPr lang="en-GB" altLang="en-US"/>
              <a:t>The Apostles’ Creed</a:t>
            </a:r>
          </a:p>
        </p:txBody>
      </p:sp>
      <p:sp>
        <p:nvSpPr>
          <p:cNvPr id="1113091" name="Rectangle 3"/>
          <p:cNvSpPr>
            <a:spLocks noGrp="1" noChangeArrowheads="1"/>
          </p:cNvSpPr>
          <p:nvPr>
            <p:ph idx="1"/>
          </p:nvPr>
        </p:nvSpPr>
        <p:spPr>
          <a:xfrm>
            <a:off x="0" y="1219200"/>
            <a:ext cx="9144000" cy="1752600"/>
          </a:xfrm>
        </p:spPr>
        <p:txBody>
          <a:bodyPr/>
          <a:lstStyle/>
          <a:p>
            <a:pPr>
              <a:buFontTx/>
              <a:buNone/>
            </a:pPr>
            <a:r>
              <a:rPr lang="en-GB" altLang="en-US" dirty="0"/>
              <a:t>The Apostles’ Creed consists of </a:t>
            </a:r>
            <a:r>
              <a:rPr lang="en-GB" altLang="en-US" dirty="0">
                <a:solidFill>
                  <a:srgbClr val="00FF00"/>
                </a:solidFill>
              </a:rPr>
              <a:t>3 sections, with a total of 12 articles.</a:t>
            </a:r>
          </a:p>
          <a:p>
            <a:pPr>
              <a:buFontTx/>
              <a:buNone/>
            </a:pPr>
            <a:r>
              <a:rPr lang="en-GB" altLang="en-US" dirty="0"/>
              <a:t>The Heidelberg Catechism deals with the individual articles of the Apostles’ Creed in </a:t>
            </a:r>
            <a:r>
              <a:rPr lang="en-GB" altLang="en-US" dirty="0">
                <a:solidFill>
                  <a:srgbClr val="00FF00"/>
                </a:solidFill>
              </a:rPr>
              <a:t>LD 9-22</a:t>
            </a:r>
            <a:r>
              <a:rPr lang="en-GB" altLang="en-US" dirty="0"/>
              <a:t>.</a:t>
            </a:r>
          </a:p>
          <a:p>
            <a:pPr>
              <a:buFontTx/>
              <a:buNone/>
            </a:pPr>
            <a:endParaRPr lang="en-GB" altLang="en-US" dirty="0"/>
          </a:p>
        </p:txBody>
      </p:sp>
      <p:sp>
        <p:nvSpPr>
          <p:cNvPr id="1113092" name="Line 4"/>
          <p:cNvSpPr>
            <a:spLocks noChangeShapeType="1"/>
          </p:cNvSpPr>
          <p:nvPr/>
        </p:nvSpPr>
        <p:spPr bwMode="auto">
          <a:xfrm>
            <a:off x="3276600" y="3124200"/>
            <a:ext cx="0" cy="28956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3" name="Line 5"/>
          <p:cNvSpPr>
            <a:spLocks noChangeShapeType="1"/>
          </p:cNvSpPr>
          <p:nvPr/>
        </p:nvSpPr>
        <p:spPr bwMode="auto">
          <a:xfrm>
            <a:off x="7162800" y="3124200"/>
            <a:ext cx="0" cy="28956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4" name="Line 6"/>
          <p:cNvSpPr>
            <a:spLocks noChangeShapeType="1"/>
          </p:cNvSpPr>
          <p:nvPr/>
        </p:nvSpPr>
        <p:spPr bwMode="auto">
          <a:xfrm flipH="1" flipV="1">
            <a:off x="0" y="31242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5" name="Line 7"/>
          <p:cNvSpPr>
            <a:spLocks noChangeShapeType="1"/>
          </p:cNvSpPr>
          <p:nvPr/>
        </p:nvSpPr>
        <p:spPr bwMode="auto">
          <a:xfrm flipH="1" flipV="1">
            <a:off x="0" y="60198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6" name="Line 8"/>
          <p:cNvSpPr>
            <a:spLocks noChangeShapeType="1"/>
          </p:cNvSpPr>
          <p:nvPr/>
        </p:nvSpPr>
        <p:spPr bwMode="auto">
          <a:xfrm flipH="1" flipV="1">
            <a:off x="0" y="41148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7" name="Line 9"/>
          <p:cNvSpPr>
            <a:spLocks noChangeShapeType="1"/>
          </p:cNvSpPr>
          <p:nvPr/>
        </p:nvSpPr>
        <p:spPr bwMode="auto">
          <a:xfrm flipH="1" flipV="1">
            <a:off x="0" y="50292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8" name="Line 10"/>
          <p:cNvSpPr>
            <a:spLocks noChangeShapeType="1"/>
          </p:cNvSpPr>
          <p:nvPr/>
        </p:nvSpPr>
        <p:spPr bwMode="auto">
          <a:xfrm>
            <a:off x="9134475" y="3124200"/>
            <a:ext cx="0" cy="28956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099" name="Line 11"/>
          <p:cNvSpPr>
            <a:spLocks noChangeShapeType="1"/>
          </p:cNvSpPr>
          <p:nvPr/>
        </p:nvSpPr>
        <p:spPr bwMode="auto">
          <a:xfrm>
            <a:off x="28575" y="3124200"/>
            <a:ext cx="0" cy="28956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13100" name="Rectangle 12"/>
          <p:cNvSpPr>
            <a:spLocks noChangeArrowheads="1"/>
          </p:cNvSpPr>
          <p:nvPr/>
        </p:nvSpPr>
        <p:spPr bwMode="auto">
          <a:xfrm>
            <a:off x="0" y="3276600"/>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Comic Sans MS" panose="030F0702030302020204" pitchFamily="66" charset="0"/>
              </a:defRPr>
            </a:lvl1pPr>
            <a:lvl2pPr marL="742950" indent="-285750" algn="l">
              <a:spcBef>
                <a:spcPct val="20000"/>
              </a:spcBef>
              <a:buChar char="–"/>
              <a:defRPr sz="2400">
                <a:solidFill>
                  <a:schemeClr val="tx1"/>
                </a:solidFill>
                <a:latin typeface="Comic Sans MS" panose="030F0702030302020204" pitchFamily="66" charset="0"/>
              </a:defRPr>
            </a:lvl2pPr>
            <a:lvl3pPr marL="1143000" indent="-228600" algn="l">
              <a:spcBef>
                <a:spcPct val="20000"/>
              </a:spcBef>
              <a:buChar char="•"/>
              <a:defRPr sz="2000">
                <a:solidFill>
                  <a:schemeClr val="tx1"/>
                </a:solidFill>
                <a:latin typeface="Comic Sans MS" panose="030F0702030302020204" pitchFamily="66" charset="0"/>
              </a:defRPr>
            </a:lvl3pPr>
            <a:lvl4pPr marL="1600200" indent="-228600" algn="l">
              <a:spcBef>
                <a:spcPct val="20000"/>
              </a:spcBef>
              <a:buChar char="–"/>
              <a:defRPr>
                <a:solidFill>
                  <a:schemeClr val="tx1"/>
                </a:solidFill>
                <a:latin typeface="Comic Sans MS" panose="030F0702030302020204" pitchFamily="66" charset="0"/>
              </a:defRPr>
            </a:lvl4pPr>
            <a:lvl5pPr marL="2057400" indent="-228600" algn="l">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buFontTx/>
              <a:buNone/>
            </a:pPr>
            <a:r>
              <a:rPr lang="en-GB" altLang="en-US" dirty="0">
                <a:latin typeface="Calibri" panose="020F0502020204030204" pitchFamily="34" charset="0"/>
                <a:cs typeface="Calibri" panose="020F0502020204030204" pitchFamily="34" charset="0"/>
              </a:rPr>
              <a:t>1	God the Father		Our </a:t>
            </a:r>
            <a:r>
              <a:rPr lang="en-GB" altLang="en-US" dirty="0">
                <a:solidFill>
                  <a:srgbClr val="00FF00"/>
                </a:solidFill>
                <a:latin typeface="Calibri" panose="020F0502020204030204" pitchFamily="34" charset="0"/>
                <a:cs typeface="Calibri" panose="020F0502020204030204" pitchFamily="34" charset="0"/>
              </a:rPr>
              <a:t>Creation</a:t>
            </a:r>
            <a:r>
              <a:rPr lang="en-GB" altLang="en-US" dirty="0">
                <a:latin typeface="Calibri" panose="020F0502020204030204" pitchFamily="34" charset="0"/>
                <a:cs typeface="Calibri" panose="020F0502020204030204" pitchFamily="34" charset="0"/>
              </a:rPr>
              <a:t>		LD </a:t>
            </a:r>
            <a:r>
              <a:rPr lang="en-GB" altLang="en-US" dirty="0">
                <a:solidFill>
                  <a:srgbClr val="00FF00"/>
                </a:solidFill>
                <a:latin typeface="Calibri" panose="020F0502020204030204" pitchFamily="34" charset="0"/>
                <a:cs typeface="Calibri" panose="020F0502020204030204" pitchFamily="34" charset="0"/>
              </a:rPr>
              <a:t>9-10</a:t>
            </a:r>
          </a:p>
          <a:p>
            <a:pPr>
              <a:buFontTx/>
              <a:buNone/>
            </a:pPr>
            <a:endParaRPr lang="en-GB" altLang="en-US" dirty="0">
              <a:latin typeface="Calibri" panose="020F0502020204030204" pitchFamily="34" charset="0"/>
              <a:cs typeface="Calibri" panose="020F0502020204030204" pitchFamily="34" charset="0"/>
            </a:endParaRPr>
          </a:p>
          <a:p>
            <a:pPr>
              <a:buFontTx/>
              <a:buNone/>
            </a:pPr>
            <a:r>
              <a:rPr lang="en-GB" altLang="en-US" dirty="0">
                <a:latin typeface="Calibri" panose="020F0502020204030204" pitchFamily="34" charset="0"/>
                <a:cs typeface="Calibri" panose="020F0502020204030204" pitchFamily="34" charset="0"/>
              </a:rPr>
              <a:t>2	God the Son		Our </a:t>
            </a:r>
            <a:r>
              <a:rPr lang="en-GB" altLang="en-US" dirty="0">
                <a:solidFill>
                  <a:srgbClr val="00FF00"/>
                </a:solidFill>
                <a:latin typeface="Calibri" panose="020F0502020204030204" pitchFamily="34" charset="0"/>
                <a:cs typeface="Calibri" panose="020F0502020204030204" pitchFamily="34" charset="0"/>
              </a:rPr>
              <a:t>Redemption	</a:t>
            </a:r>
            <a:r>
              <a:rPr lang="en-GB" altLang="en-US" dirty="0">
                <a:latin typeface="Calibri" panose="020F0502020204030204" pitchFamily="34" charset="0"/>
                <a:cs typeface="Calibri" panose="020F0502020204030204" pitchFamily="34" charset="0"/>
              </a:rPr>
              <a:t>	LD </a:t>
            </a:r>
            <a:r>
              <a:rPr lang="en-GB" altLang="en-US" dirty="0">
                <a:solidFill>
                  <a:srgbClr val="00FF00"/>
                </a:solidFill>
                <a:latin typeface="Calibri" panose="020F0502020204030204" pitchFamily="34" charset="0"/>
                <a:cs typeface="Calibri" panose="020F0502020204030204" pitchFamily="34" charset="0"/>
              </a:rPr>
              <a:t>11-19</a:t>
            </a:r>
          </a:p>
          <a:p>
            <a:pPr>
              <a:buFontTx/>
              <a:buNone/>
            </a:pPr>
            <a:endParaRPr lang="en-GB" altLang="en-US" dirty="0">
              <a:latin typeface="Calibri" panose="020F0502020204030204" pitchFamily="34" charset="0"/>
              <a:cs typeface="Calibri" panose="020F0502020204030204" pitchFamily="34" charset="0"/>
            </a:endParaRPr>
          </a:p>
          <a:p>
            <a:pPr>
              <a:buFontTx/>
              <a:buNone/>
            </a:pPr>
            <a:r>
              <a:rPr lang="en-GB" altLang="en-US" dirty="0">
                <a:latin typeface="Calibri" panose="020F0502020204030204" pitchFamily="34" charset="0"/>
                <a:cs typeface="Calibri" panose="020F0502020204030204" pitchFamily="34" charset="0"/>
              </a:rPr>
              <a:t>3	God the Spirit		Our </a:t>
            </a:r>
            <a:r>
              <a:rPr lang="en-GB" altLang="en-US" dirty="0">
                <a:solidFill>
                  <a:srgbClr val="00FF00"/>
                </a:solidFill>
                <a:latin typeface="Calibri" panose="020F0502020204030204" pitchFamily="34" charset="0"/>
                <a:cs typeface="Calibri" panose="020F0502020204030204" pitchFamily="34" charset="0"/>
              </a:rPr>
              <a:t>Sanctification</a:t>
            </a:r>
            <a:r>
              <a:rPr lang="en-GB" altLang="en-US">
                <a:latin typeface="Calibri" panose="020F0502020204030204" pitchFamily="34" charset="0"/>
                <a:cs typeface="Calibri" panose="020F0502020204030204" pitchFamily="34" charset="0"/>
              </a:rPr>
              <a:t>		LD </a:t>
            </a:r>
            <a:r>
              <a:rPr lang="en-GB" altLang="en-US" dirty="0">
                <a:solidFill>
                  <a:srgbClr val="00FF00"/>
                </a:solidFill>
                <a:latin typeface="Calibri" panose="020F0502020204030204" pitchFamily="34" charset="0"/>
                <a:cs typeface="Calibri" panose="020F0502020204030204" pitchFamily="34" charset="0"/>
              </a:rPr>
              <a:t>20-22</a:t>
            </a:r>
          </a:p>
        </p:txBody>
      </p:sp>
    </p:spTree>
    <p:extLst>
      <p:ext uri="{BB962C8B-B14F-4D97-AF65-F5344CB8AC3E}">
        <p14:creationId xmlns:p14="http://schemas.microsoft.com/office/powerpoint/2010/main" val="58061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131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11310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113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100"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4:</a:t>
            </a:r>
            <a:r>
              <a:rPr lang="en-CA" u="sng" dirty="0"/>
              <a:t>1</a:t>
            </a:r>
            <a:r>
              <a:rPr lang="en-CA" dirty="0"/>
              <a:t>,</a:t>
            </a:r>
            <a:r>
              <a:rPr lang="en-CA" u="sng" dirty="0"/>
              <a:t>2</a:t>
            </a:r>
            <a:r>
              <a:rPr lang="en-CA" dirty="0"/>
              <a:t>,3</a:t>
            </a:r>
          </a:p>
        </p:txBody>
      </p:sp>
      <p:sp>
        <p:nvSpPr>
          <p:cNvPr id="3" name="Content Placeholder 2"/>
          <p:cNvSpPr>
            <a:spLocks noGrp="1"/>
          </p:cNvSpPr>
          <p:nvPr>
            <p:ph idx="1"/>
          </p:nvPr>
        </p:nvSpPr>
        <p:spPr>
          <a:xfrm>
            <a:off x="395536" y="1219200"/>
            <a:ext cx="8748464" cy="5638800"/>
          </a:xfrm>
        </p:spPr>
        <p:txBody>
          <a:bodyPr/>
          <a:lstStyle/>
          <a:p>
            <a:pPr marL="0" indent="0">
              <a:buNone/>
            </a:pPr>
            <a:r>
              <a:rPr lang="en-US" dirty="0">
                <a:solidFill>
                  <a:schemeClr val="tx1"/>
                </a:solidFill>
              </a:rPr>
              <a:t>We praise you, God the Father, the Creator;</a:t>
            </a:r>
            <a:endParaRPr lang="en-CA" dirty="0">
              <a:solidFill>
                <a:schemeClr val="tx1"/>
              </a:solidFill>
            </a:endParaRPr>
          </a:p>
          <a:p>
            <a:pPr marL="0" indent="0">
              <a:buNone/>
            </a:pPr>
            <a:r>
              <a:rPr lang="en-US" dirty="0">
                <a:solidFill>
                  <a:schemeClr val="tx1"/>
                </a:solidFill>
              </a:rPr>
              <a:t>we praise you, God the Son, our Lord and </a:t>
            </a:r>
            <a:r>
              <a:rPr lang="en-US" dirty="0" err="1">
                <a:solidFill>
                  <a:schemeClr val="tx1"/>
                </a:solidFill>
              </a:rPr>
              <a:t>Saviour</a:t>
            </a:r>
            <a:r>
              <a:rPr lang="en-US" dirty="0">
                <a:solidFill>
                  <a:schemeClr val="tx1"/>
                </a:solidFill>
              </a:rPr>
              <a:t>;</a:t>
            </a:r>
            <a:endParaRPr lang="en-CA" dirty="0">
              <a:solidFill>
                <a:schemeClr val="tx1"/>
              </a:solidFill>
            </a:endParaRPr>
          </a:p>
          <a:p>
            <a:pPr marL="0" indent="0">
              <a:buNone/>
            </a:pPr>
            <a:r>
              <a:rPr lang="en-US" dirty="0">
                <a:solidFill>
                  <a:schemeClr val="tx1"/>
                </a:solidFill>
              </a:rPr>
              <a:t>we praise you, God the Spirit, coeternal;</a:t>
            </a:r>
            <a:endParaRPr lang="en-CA" dirty="0">
              <a:solidFill>
                <a:schemeClr val="tx1"/>
              </a:solidFill>
            </a:endParaRPr>
          </a:p>
          <a:p>
            <a:pPr marL="0" indent="0">
              <a:buNone/>
            </a:pPr>
            <a:r>
              <a:rPr lang="en-US" dirty="0">
                <a:solidFill>
                  <a:schemeClr val="tx1"/>
                </a:solidFill>
              </a:rPr>
              <a:t>one God almighty.</a:t>
            </a:r>
          </a:p>
          <a:p>
            <a:pPr marL="0" indent="0">
              <a:buNone/>
            </a:pPr>
            <a:endParaRPr lang="en-US" dirty="0">
              <a:solidFill>
                <a:schemeClr val="tx1"/>
              </a:solidFill>
            </a:endParaRPr>
          </a:p>
          <a:p>
            <a:pPr marL="0" indent="0">
              <a:buNone/>
            </a:pPr>
            <a:r>
              <a:rPr lang="en-US" dirty="0">
                <a:solidFill>
                  <a:schemeClr val="tx1"/>
                </a:solidFill>
              </a:rPr>
              <a:t>Trinity holy, Unity unbroken,</a:t>
            </a:r>
            <a:endParaRPr lang="en-CA" dirty="0">
              <a:solidFill>
                <a:schemeClr val="tx1"/>
              </a:solidFill>
            </a:endParaRPr>
          </a:p>
          <a:p>
            <a:pPr marL="0" indent="0">
              <a:buNone/>
            </a:pPr>
            <a:r>
              <a:rPr lang="en-US" dirty="0">
                <a:solidFill>
                  <a:schemeClr val="tx1"/>
                </a:solidFill>
              </a:rPr>
              <a:t>let all creation praise you without ceasing,</a:t>
            </a:r>
            <a:endParaRPr lang="en-CA" dirty="0">
              <a:solidFill>
                <a:schemeClr val="tx1"/>
              </a:solidFill>
            </a:endParaRPr>
          </a:p>
          <a:p>
            <a:pPr marL="0" indent="0">
              <a:buNone/>
            </a:pPr>
            <a:r>
              <a:rPr lang="en-US" dirty="0">
                <a:solidFill>
                  <a:schemeClr val="tx1"/>
                </a:solidFill>
              </a:rPr>
              <a:t>for you are one in truth and love and </a:t>
            </a:r>
            <a:r>
              <a:rPr lang="en-US" dirty="0" err="1">
                <a:solidFill>
                  <a:schemeClr val="tx1"/>
                </a:solidFill>
              </a:rPr>
              <a:t>splendour</a:t>
            </a:r>
            <a:r>
              <a:rPr lang="en-US" dirty="0">
                <a:solidFill>
                  <a:schemeClr val="tx1"/>
                </a:solidFill>
              </a:rPr>
              <a:t>,</a:t>
            </a:r>
            <a:endParaRPr lang="en-CA" dirty="0">
              <a:solidFill>
                <a:schemeClr val="tx1"/>
              </a:solidFill>
            </a:endParaRPr>
          </a:p>
          <a:p>
            <a:pPr marL="0" indent="0">
              <a:buNone/>
            </a:pPr>
            <a:r>
              <a:rPr lang="en-US" dirty="0">
                <a:solidFill>
                  <a:schemeClr val="tx1"/>
                </a:solidFill>
              </a:rPr>
              <a:t>Rock of salvation.</a:t>
            </a:r>
            <a:endParaRPr lang="en-CA" dirty="0">
              <a:solidFill>
                <a:schemeClr val="tx1"/>
              </a:solidFill>
            </a:endParaRPr>
          </a:p>
          <a:p>
            <a:pPr marL="0" indent="0">
              <a:buNone/>
            </a:pPr>
            <a:endParaRPr lang="en-CA" dirty="0"/>
          </a:p>
        </p:txBody>
      </p:sp>
    </p:spTree>
    <p:extLst>
      <p:ext uri="{BB962C8B-B14F-4D97-AF65-F5344CB8AC3E}">
        <p14:creationId xmlns:p14="http://schemas.microsoft.com/office/powerpoint/2010/main" val="337805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4:1,2,</a:t>
            </a:r>
            <a:r>
              <a:rPr lang="en-CA" u="sng" dirty="0"/>
              <a:t>3</a:t>
            </a:r>
          </a:p>
        </p:txBody>
      </p:sp>
      <p:sp>
        <p:nvSpPr>
          <p:cNvPr id="3" name="Content Placeholder 2"/>
          <p:cNvSpPr>
            <a:spLocks noGrp="1"/>
          </p:cNvSpPr>
          <p:nvPr>
            <p:ph idx="1"/>
          </p:nvPr>
        </p:nvSpPr>
        <p:spPr>
          <a:xfrm>
            <a:off x="395536" y="1219200"/>
            <a:ext cx="8748464" cy="5638800"/>
          </a:xfrm>
        </p:spPr>
        <p:txBody>
          <a:bodyPr/>
          <a:lstStyle/>
          <a:p>
            <a:pPr marL="0" indent="0">
              <a:buNone/>
            </a:pPr>
            <a:r>
              <a:rPr lang="en-US" dirty="0">
                <a:solidFill>
                  <a:schemeClr val="tx1"/>
                </a:solidFill>
              </a:rPr>
              <a:t>We praise you, Father, Son, and Holy Spirit;</a:t>
            </a:r>
            <a:endParaRPr lang="en-CA" dirty="0">
              <a:solidFill>
                <a:schemeClr val="tx1"/>
              </a:solidFill>
            </a:endParaRPr>
          </a:p>
          <a:p>
            <a:pPr marL="0" indent="0">
              <a:buNone/>
            </a:pPr>
            <a:r>
              <a:rPr lang="en-US" cap="small" dirty="0">
                <a:solidFill>
                  <a:schemeClr val="tx1"/>
                </a:solidFill>
              </a:rPr>
              <a:t>Lord</a:t>
            </a:r>
            <a:r>
              <a:rPr lang="en-US" dirty="0">
                <a:solidFill>
                  <a:schemeClr val="tx1"/>
                </a:solidFill>
              </a:rPr>
              <a:t> God eternal, we bow down before you.</a:t>
            </a:r>
            <a:endParaRPr lang="en-CA" dirty="0">
              <a:solidFill>
                <a:schemeClr val="tx1"/>
              </a:solidFill>
            </a:endParaRPr>
          </a:p>
          <a:p>
            <a:pPr marL="0" indent="0">
              <a:buNone/>
            </a:pPr>
            <a:r>
              <a:rPr lang="en-US" dirty="0">
                <a:solidFill>
                  <a:schemeClr val="tx1"/>
                </a:solidFill>
              </a:rPr>
              <a:t>Yours be all </a:t>
            </a:r>
            <a:r>
              <a:rPr lang="en-US" dirty="0" err="1">
                <a:solidFill>
                  <a:schemeClr val="tx1"/>
                </a:solidFill>
              </a:rPr>
              <a:t>honour</a:t>
            </a:r>
            <a:r>
              <a:rPr lang="en-US" dirty="0">
                <a:solidFill>
                  <a:schemeClr val="tx1"/>
                </a:solidFill>
              </a:rPr>
              <a:t>, yours the </a:t>
            </a:r>
            <a:r>
              <a:rPr lang="en-US" dirty="0" err="1">
                <a:solidFill>
                  <a:schemeClr val="tx1"/>
                </a:solidFill>
              </a:rPr>
              <a:t>pow’r</a:t>
            </a:r>
            <a:r>
              <a:rPr lang="en-US" dirty="0">
                <a:solidFill>
                  <a:schemeClr val="tx1"/>
                </a:solidFill>
              </a:rPr>
              <a:t> and glory, </a:t>
            </a:r>
            <a:endParaRPr lang="en-CA" dirty="0">
              <a:solidFill>
                <a:schemeClr val="tx1"/>
              </a:solidFill>
            </a:endParaRPr>
          </a:p>
          <a:p>
            <a:pPr marL="0" indent="0">
              <a:buNone/>
            </a:pPr>
            <a:r>
              <a:rPr lang="en-US" dirty="0">
                <a:solidFill>
                  <a:schemeClr val="tx1"/>
                </a:solidFill>
              </a:rPr>
              <a:t>now and forever.</a:t>
            </a:r>
            <a:endParaRPr lang="en-CA" dirty="0">
              <a:solidFill>
                <a:schemeClr val="tx1"/>
              </a:solidFill>
            </a:endParaRPr>
          </a:p>
          <a:p>
            <a:pPr marL="0" indent="0">
              <a:buNone/>
            </a:pPr>
            <a:endParaRPr lang="en-CA" dirty="0"/>
          </a:p>
        </p:txBody>
      </p:sp>
    </p:spTree>
    <p:extLst>
      <p:ext uri="{BB962C8B-B14F-4D97-AF65-F5344CB8AC3E}">
        <p14:creationId xmlns:p14="http://schemas.microsoft.com/office/powerpoint/2010/main" val="378821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r>
              <a:rPr lang="en-GB"/>
              <a:t>The Benefit of Faith</a:t>
            </a:r>
          </a:p>
        </p:txBody>
      </p:sp>
      <p:sp>
        <p:nvSpPr>
          <p:cNvPr id="1012739" name="Rectangle 3"/>
          <p:cNvSpPr>
            <a:spLocks noGrp="1" noChangeArrowheads="1"/>
          </p:cNvSpPr>
          <p:nvPr>
            <p:ph idx="1"/>
          </p:nvPr>
        </p:nvSpPr>
        <p:spPr/>
        <p:txBody>
          <a:bodyPr/>
          <a:lstStyle/>
          <a:p>
            <a:pPr>
              <a:buFontTx/>
              <a:buNone/>
            </a:pPr>
            <a:r>
              <a:rPr lang="en-GB" dirty="0"/>
              <a:t>We are going back to Lord’s Day 8.</a:t>
            </a:r>
          </a:p>
          <a:p>
            <a:pPr>
              <a:buFontTx/>
              <a:buNone/>
            </a:pPr>
            <a:endParaRPr lang="en-GB" dirty="0"/>
          </a:p>
          <a:p>
            <a:pPr>
              <a:buFontTx/>
              <a:buNone/>
            </a:pPr>
            <a:r>
              <a:rPr lang="en-GB" dirty="0"/>
              <a:t>	</a:t>
            </a:r>
            <a:r>
              <a:rPr lang="en-GB" dirty="0">
                <a:solidFill>
                  <a:srgbClr val="FF6600"/>
                </a:solidFill>
              </a:rPr>
              <a:t>Lord’s Day 1: The Profession of Faith</a:t>
            </a:r>
          </a:p>
          <a:p>
            <a:pPr>
              <a:buFontTx/>
              <a:buNone/>
            </a:pPr>
            <a:r>
              <a:rPr lang="en-GB" dirty="0">
                <a:solidFill>
                  <a:srgbClr val="FF6600"/>
                </a:solidFill>
              </a:rPr>
              <a:t>	Lord’s Day 2-7: The Need for Faith</a:t>
            </a:r>
          </a:p>
          <a:p>
            <a:pPr>
              <a:buFontTx/>
              <a:buNone/>
            </a:pPr>
            <a:r>
              <a:rPr lang="en-GB" dirty="0"/>
              <a:t>	</a:t>
            </a:r>
            <a:r>
              <a:rPr lang="en-GB" dirty="0">
                <a:solidFill>
                  <a:srgbClr val="FFFF00"/>
                </a:solidFill>
              </a:rPr>
              <a:t>Lord’s Day 8-22: The Substance of Faith</a:t>
            </a:r>
          </a:p>
          <a:p>
            <a:pPr>
              <a:buFontTx/>
              <a:buNone/>
            </a:pPr>
            <a:r>
              <a:rPr lang="en-GB" dirty="0"/>
              <a:t>	</a:t>
            </a:r>
            <a:r>
              <a:rPr lang="en-GB" dirty="0">
                <a:solidFill>
                  <a:srgbClr val="FF6600"/>
                </a:solidFill>
              </a:rPr>
              <a:t>Lord’s Day 23-24: The Benefit of Faith</a:t>
            </a:r>
          </a:p>
          <a:p>
            <a:pPr>
              <a:buFontTx/>
              <a:buNone/>
            </a:pPr>
            <a:r>
              <a:rPr lang="en-GB" dirty="0"/>
              <a:t>	Lord’s Day 25-31: The Growth of Faith</a:t>
            </a:r>
          </a:p>
          <a:p>
            <a:pPr>
              <a:buFontTx/>
              <a:buNone/>
            </a:pPr>
            <a:r>
              <a:rPr lang="en-GB" dirty="0"/>
              <a:t>	Lord’s Day 32-44: The Works of Faith</a:t>
            </a:r>
          </a:p>
          <a:p>
            <a:pPr>
              <a:buFontTx/>
              <a:buNone/>
            </a:pPr>
            <a:r>
              <a:rPr lang="en-GB" dirty="0"/>
              <a:t>	Lord’s Day 45-52: The Communication of Faith</a:t>
            </a:r>
          </a:p>
        </p:txBody>
      </p:sp>
    </p:spTree>
    <p:extLst>
      <p:ext uri="{BB962C8B-B14F-4D97-AF65-F5344CB8AC3E}">
        <p14:creationId xmlns:p14="http://schemas.microsoft.com/office/powerpoint/2010/main" val="1329746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7" name="AutoShape 3"/>
          <p:cNvSpPr>
            <a:spLocks noChangeArrowheads="1"/>
          </p:cNvSpPr>
          <p:nvPr/>
        </p:nvSpPr>
        <p:spPr bwMode="auto">
          <a:xfrm>
            <a:off x="384175" y="-1588"/>
            <a:ext cx="4262438" cy="2533651"/>
          </a:xfrm>
          <a:prstGeom prst="wedgeEllipseCallout">
            <a:avLst>
              <a:gd name="adj1" fmla="val -21843"/>
              <a:gd name="adj2" fmla="val 120051"/>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You go to church, right? What do you actually believe?</a:t>
            </a:r>
            <a:endParaRPr lang="en-US" altLang="en-US" sz="4400"/>
          </a:p>
        </p:txBody>
      </p:sp>
      <p:sp>
        <p:nvSpPr>
          <p:cNvPr id="1117189" name="AutoShape 5"/>
          <p:cNvSpPr>
            <a:spLocks noChangeArrowheads="1"/>
          </p:cNvSpPr>
          <p:nvPr/>
        </p:nvSpPr>
        <p:spPr bwMode="auto">
          <a:xfrm>
            <a:off x="4724400" y="-8324"/>
            <a:ext cx="4419600" cy="2553474"/>
          </a:xfrm>
          <a:prstGeom prst="wedgeEllipseCallout">
            <a:avLst>
              <a:gd name="adj1" fmla="val 6555"/>
              <a:gd name="adj2" fmla="val 121669"/>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dirty="0">
                <a:latin typeface="Comic Sans MS" panose="030F0702030302020204" pitchFamily="66" charset="0"/>
              </a:rPr>
              <a:t>Yeah, I do. I believe every-thing the Bible says.</a:t>
            </a:r>
          </a:p>
        </p:txBody>
      </p:sp>
      <p:pic>
        <p:nvPicPr>
          <p:cNvPr id="6" name="Picture 6" descr="Image result for emoj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175" y="4392488"/>
            <a:ext cx="198884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emoji"/>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228184" y="4392488"/>
            <a:ext cx="2072208" cy="20722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171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189"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1" name="AutoShape 3"/>
          <p:cNvSpPr>
            <a:spLocks noChangeArrowheads="1"/>
          </p:cNvSpPr>
          <p:nvPr/>
        </p:nvSpPr>
        <p:spPr bwMode="auto">
          <a:xfrm>
            <a:off x="384175" y="601663"/>
            <a:ext cx="4262438" cy="1327150"/>
          </a:xfrm>
          <a:prstGeom prst="wedgeEllipseCallout">
            <a:avLst>
              <a:gd name="adj1" fmla="val -22926"/>
              <a:gd name="adj2" fmla="val 234690"/>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So what </a:t>
            </a:r>
            <a:r>
              <a:rPr lang="en-US" altLang="en-US" sz="2800" i="1">
                <a:latin typeface="Comic Sans MS" panose="030F0702030302020204" pitchFamily="66" charset="0"/>
              </a:rPr>
              <a:t>does </a:t>
            </a:r>
            <a:r>
              <a:rPr lang="en-US" altLang="en-US" sz="2800">
                <a:latin typeface="Comic Sans MS" panose="030F0702030302020204" pitchFamily="66" charset="0"/>
              </a:rPr>
              <a:t>the Bible say?</a:t>
            </a:r>
            <a:endParaRPr lang="en-US" altLang="en-US" sz="4400"/>
          </a:p>
        </p:txBody>
      </p:sp>
      <p:sp>
        <p:nvSpPr>
          <p:cNvPr id="1118213" name="AutoShape 5"/>
          <p:cNvSpPr>
            <a:spLocks noChangeArrowheads="1"/>
          </p:cNvSpPr>
          <p:nvPr/>
        </p:nvSpPr>
        <p:spPr bwMode="auto">
          <a:xfrm>
            <a:off x="4800600" y="303213"/>
            <a:ext cx="4111625" cy="1931987"/>
          </a:xfrm>
          <a:prstGeom prst="wedgeEllipseCallout">
            <a:avLst>
              <a:gd name="adj1" fmla="val 1947"/>
              <a:gd name="adj2" fmla="val 149695"/>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Uhmm, how do I say that in brief?</a:t>
            </a:r>
          </a:p>
        </p:txBody>
      </p:sp>
      <p:pic>
        <p:nvPicPr>
          <p:cNvPr id="1028" name="Picture 4" descr="Image result for emoj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4509120"/>
            <a:ext cx="187220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emoj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175" y="4392488"/>
            <a:ext cx="1988840" cy="1988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182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13"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0" name="Rectangle 2"/>
          <p:cNvSpPr>
            <a:spLocks noGrp="1" noChangeArrowheads="1"/>
          </p:cNvSpPr>
          <p:nvPr>
            <p:ph type="title"/>
          </p:nvPr>
        </p:nvSpPr>
        <p:spPr/>
        <p:txBody>
          <a:bodyPr/>
          <a:lstStyle/>
          <a:p>
            <a:r>
              <a:rPr lang="en-GB" altLang="en-US"/>
              <a:t>A confession of faith</a:t>
            </a:r>
          </a:p>
        </p:txBody>
      </p:sp>
      <p:sp>
        <p:nvSpPr>
          <p:cNvPr id="1107971" name="Rectangle 3"/>
          <p:cNvSpPr>
            <a:spLocks noGrp="1" noChangeArrowheads="1"/>
          </p:cNvSpPr>
          <p:nvPr>
            <p:ph idx="1"/>
          </p:nvPr>
        </p:nvSpPr>
        <p:spPr/>
        <p:txBody>
          <a:bodyPr/>
          <a:lstStyle/>
          <a:p>
            <a:pPr>
              <a:buFontTx/>
              <a:buNone/>
            </a:pPr>
            <a:r>
              <a:rPr lang="en-GB" altLang="en-US" dirty="0">
                <a:solidFill>
                  <a:srgbClr val="00FF00"/>
                </a:solidFill>
              </a:rPr>
              <a:t>To say what you believe is to confess your faith.</a:t>
            </a:r>
          </a:p>
          <a:p>
            <a:pPr>
              <a:buFontTx/>
              <a:buNone/>
            </a:pPr>
            <a:endParaRPr lang="en-GB" altLang="en-US" dirty="0">
              <a:solidFill>
                <a:srgbClr val="00FF00"/>
              </a:solidFill>
            </a:endParaRPr>
          </a:p>
          <a:p>
            <a:pPr>
              <a:buFontTx/>
              <a:buNone/>
            </a:pPr>
            <a:r>
              <a:rPr lang="en-GB" altLang="en-US" dirty="0"/>
              <a:t>And if you believe everything in the Bible, </a:t>
            </a:r>
            <a:r>
              <a:rPr lang="en-GB" altLang="en-US" dirty="0">
                <a:solidFill>
                  <a:srgbClr val="00FF00"/>
                </a:solidFill>
              </a:rPr>
              <a:t>your confession of faith </a:t>
            </a:r>
            <a:r>
              <a:rPr lang="en-GB" altLang="en-US" dirty="0"/>
              <a:t>will be </a:t>
            </a:r>
            <a:r>
              <a:rPr lang="en-GB" altLang="en-US" dirty="0">
                <a:solidFill>
                  <a:srgbClr val="00FF00"/>
                </a:solidFill>
              </a:rPr>
              <a:t>a brief summary of everything in the Bible, it’s main points.</a:t>
            </a:r>
          </a:p>
          <a:p>
            <a:pPr>
              <a:buFontTx/>
              <a:buNone/>
            </a:pPr>
            <a:endParaRPr lang="en-GB" altLang="en-US" dirty="0">
              <a:solidFill>
                <a:srgbClr val="00FF00"/>
              </a:solidFill>
            </a:endParaRPr>
          </a:p>
          <a:p>
            <a:pPr algn="ctr">
              <a:buFontTx/>
              <a:buNone/>
            </a:pPr>
            <a:r>
              <a:rPr lang="en-GB" altLang="en-US" dirty="0"/>
              <a:t>To confess your faith is </a:t>
            </a:r>
          </a:p>
          <a:p>
            <a:pPr algn="ctr">
              <a:buFontTx/>
              <a:buNone/>
            </a:pPr>
            <a:r>
              <a:rPr lang="en-GB" altLang="en-US" dirty="0">
                <a:solidFill>
                  <a:srgbClr val="00FF00"/>
                </a:solidFill>
              </a:rPr>
              <a:t>to say in short what the Bible says.</a:t>
            </a:r>
          </a:p>
        </p:txBody>
      </p:sp>
      <p:sp>
        <p:nvSpPr>
          <p:cNvPr id="1107972"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8994" name="Rectangle 2"/>
          <p:cNvSpPr>
            <a:spLocks noGrp="1" noChangeArrowheads="1"/>
          </p:cNvSpPr>
          <p:nvPr>
            <p:ph type="title"/>
          </p:nvPr>
        </p:nvSpPr>
        <p:spPr/>
        <p:txBody>
          <a:bodyPr/>
          <a:lstStyle/>
          <a:p>
            <a:r>
              <a:rPr lang="en-GB" altLang="en-US"/>
              <a:t>Confessions of faith</a:t>
            </a:r>
          </a:p>
        </p:txBody>
      </p:sp>
      <p:sp>
        <p:nvSpPr>
          <p:cNvPr id="1108995" name="Rectangle 3"/>
          <p:cNvSpPr>
            <a:spLocks noGrp="1" noChangeArrowheads="1"/>
          </p:cNvSpPr>
          <p:nvPr>
            <p:ph idx="1"/>
          </p:nvPr>
        </p:nvSpPr>
        <p:spPr>
          <a:xfrm>
            <a:off x="0" y="1219200"/>
            <a:ext cx="9144000" cy="2743200"/>
          </a:xfrm>
        </p:spPr>
        <p:txBody>
          <a:bodyPr/>
          <a:lstStyle/>
          <a:p>
            <a:pPr>
              <a:buFontTx/>
              <a:buNone/>
            </a:pPr>
            <a:r>
              <a:rPr lang="en-GB" altLang="en-US" dirty="0"/>
              <a:t>Matthew 16:16: </a:t>
            </a:r>
            <a:r>
              <a:rPr lang="en-GB" altLang="en-US" dirty="0">
                <a:solidFill>
                  <a:srgbClr val="00FF00"/>
                </a:solidFill>
              </a:rPr>
              <a:t>Peter</a:t>
            </a:r>
            <a:r>
              <a:rPr lang="en-GB" altLang="en-US" dirty="0"/>
              <a:t>; </a:t>
            </a:r>
            <a:r>
              <a:rPr lang="en-GB" altLang="en-US" dirty="0">
                <a:solidFill>
                  <a:srgbClr val="00FF00"/>
                </a:solidFill>
              </a:rPr>
              <a:t>You are the Christ, the Son of the Living God.</a:t>
            </a:r>
          </a:p>
          <a:p>
            <a:pPr>
              <a:buFontTx/>
              <a:buNone/>
            </a:pPr>
            <a:r>
              <a:rPr lang="en-GB" altLang="en-US" dirty="0"/>
              <a:t>John 20:28: </a:t>
            </a:r>
            <a:r>
              <a:rPr lang="en-GB" altLang="en-US" dirty="0">
                <a:solidFill>
                  <a:srgbClr val="00FF00"/>
                </a:solidFill>
              </a:rPr>
              <a:t>Thomas</a:t>
            </a:r>
            <a:r>
              <a:rPr lang="en-GB" altLang="en-US" dirty="0"/>
              <a:t>; </a:t>
            </a:r>
            <a:r>
              <a:rPr lang="en-GB" altLang="en-US" dirty="0">
                <a:solidFill>
                  <a:srgbClr val="00FF00"/>
                </a:solidFill>
              </a:rPr>
              <a:t>My Lord and my God.</a:t>
            </a:r>
            <a:endParaRPr lang="en-GB" altLang="en-US" dirty="0"/>
          </a:p>
          <a:p>
            <a:pPr>
              <a:buFontTx/>
              <a:buNone/>
            </a:pPr>
            <a:r>
              <a:rPr lang="en-GB" altLang="en-US" dirty="0"/>
              <a:t>Acts 8:37: </a:t>
            </a:r>
            <a:r>
              <a:rPr lang="en-GB" altLang="en-US" dirty="0">
                <a:solidFill>
                  <a:srgbClr val="00FF00"/>
                </a:solidFill>
              </a:rPr>
              <a:t>the eunuch</a:t>
            </a:r>
            <a:r>
              <a:rPr lang="en-GB" altLang="en-US" dirty="0"/>
              <a:t>; </a:t>
            </a:r>
            <a:r>
              <a:rPr lang="en-GB" altLang="en-US" dirty="0">
                <a:solidFill>
                  <a:srgbClr val="00FF00"/>
                </a:solidFill>
              </a:rPr>
              <a:t>I believe that Jesus Christ is the Son of God.</a:t>
            </a:r>
          </a:p>
          <a:p>
            <a:pPr>
              <a:buFontTx/>
              <a:buNone/>
            </a:pPr>
            <a:endParaRPr lang="en-GB" altLang="en-US" dirty="0"/>
          </a:p>
          <a:p>
            <a:pPr>
              <a:buFontTx/>
              <a:buNone/>
            </a:pPr>
            <a:endParaRPr lang="en-GB" altLang="en-US" dirty="0"/>
          </a:p>
          <a:p>
            <a:pPr>
              <a:buFontTx/>
              <a:buNone/>
            </a:pPr>
            <a:endParaRPr lang="en-GB" altLang="en-US" dirty="0"/>
          </a:p>
        </p:txBody>
      </p:sp>
      <p:sp>
        <p:nvSpPr>
          <p:cNvPr id="1108996" name="AutoShape 4"/>
          <p:cNvSpPr>
            <a:spLocks noChangeArrowheads="1"/>
          </p:cNvSpPr>
          <p:nvPr/>
        </p:nvSpPr>
        <p:spPr bwMode="auto">
          <a:xfrm>
            <a:off x="214312" y="3810562"/>
            <a:ext cx="8715375" cy="1325999"/>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CA" altLang="en-US" i="1" dirty="0"/>
              <a:t>If you confess with your mouth that Jesus is Lord and believe in your heart that God raised him from the dead, you will be saved.</a:t>
            </a:r>
            <a:endParaRPr lang="en-US" altLang="en-US" sz="2800" i="1" dirty="0"/>
          </a:p>
          <a:p>
            <a:pPr algn="r"/>
            <a:r>
              <a:rPr lang="en-US" altLang="en-US" sz="1800" dirty="0"/>
              <a:t>Romans 10:9</a:t>
            </a:r>
          </a:p>
        </p:txBody>
      </p:sp>
      <p:sp>
        <p:nvSpPr>
          <p:cNvPr id="1108997" name="Rectangle 5"/>
          <p:cNvSpPr>
            <a:spLocks noChangeArrowheads="1"/>
          </p:cNvSpPr>
          <p:nvPr/>
        </p:nvSpPr>
        <p:spPr bwMode="auto">
          <a:xfrm>
            <a:off x="0" y="5172398"/>
            <a:ext cx="9144000" cy="168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Comic Sans MS" panose="030F0702030302020204" pitchFamily="66" charset="0"/>
              </a:defRPr>
            </a:lvl1pPr>
            <a:lvl2pPr marL="742950" indent="-285750" algn="l">
              <a:spcBef>
                <a:spcPct val="20000"/>
              </a:spcBef>
              <a:buChar char="–"/>
              <a:defRPr sz="2400">
                <a:solidFill>
                  <a:schemeClr val="tx1"/>
                </a:solidFill>
                <a:latin typeface="Comic Sans MS" panose="030F0702030302020204" pitchFamily="66" charset="0"/>
              </a:defRPr>
            </a:lvl2pPr>
            <a:lvl3pPr marL="1143000" indent="-228600" algn="l">
              <a:spcBef>
                <a:spcPct val="20000"/>
              </a:spcBef>
              <a:buChar char="•"/>
              <a:defRPr sz="2000">
                <a:solidFill>
                  <a:schemeClr val="tx1"/>
                </a:solidFill>
                <a:latin typeface="Comic Sans MS" panose="030F0702030302020204" pitchFamily="66" charset="0"/>
              </a:defRPr>
            </a:lvl3pPr>
            <a:lvl4pPr marL="1600200" indent="-228600" algn="l">
              <a:spcBef>
                <a:spcPct val="20000"/>
              </a:spcBef>
              <a:buChar char="–"/>
              <a:defRPr>
                <a:solidFill>
                  <a:schemeClr val="tx1"/>
                </a:solidFill>
                <a:latin typeface="Comic Sans MS" panose="030F0702030302020204" pitchFamily="66" charset="0"/>
              </a:defRPr>
            </a:lvl4pPr>
            <a:lvl5pPr marL="2057400" indent="-228600" algn="l">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buFontTx/>
              <a:buNone/>
            </a:pPr>
            <a:r>
              <a:rPr lang="en-GB" altLang="en-US" sz="4400" b="1" dirty="0">
                <a:solidFill>
                  <a:srgbClr val="00FF00"/>
                </a:solidFill>
                <a:latin typeface="Script" pitchFamily="66"/>
              </a:rPr>
              <a:t>I believe ...</a:t>
            </a:r>
            <a:r>
              <a:rPr lang="en-GB" altLang="en-US" dirty="0">
                <a:solidFill>
                  <a:srgbClr val="00FF00"/>
                </a:solidFill>
                <a:latin typeface="Script" pitchFamily="66"/>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08996"/>
                                        </p:tgtEl>
                                        <p:attrNameLst>
                                          <p:attrName>style.visibility</p:attrName>
                                        </p:attrNameLst>
                                      </p:cBhvr>
                                      <p:to>
                                        <p:strVal val="visible"/>
                                      </p:to>
                                    </p:set>
                                    <p:anim calcmode="lin" valueType="num">
                                      <p:cBhvr>
                                        <p:cTn id="7" dur="500" fill="hold"/>
                                        <p:tgtEl>
                                          <p:spTgt spid="1108996"/>
                                        </p:tgtEl>
                                        <p:attrNameLst>
                                          <p:attrName>ppt_x</p:attrName>
                                        </p:attrNameLst>
                                      </p:cBhvr>
                                      <p:tavLst>
                                        <p:tav tm="0">
                                          <p:val>
                                            <p:strVal val="#ppt_x-#ppt_w/2"/>
                                          </p:val>
                                        </p:tav>
                                        <p:tav tm="100000">
                                          <p:val>
                                            <p:strVal val="#ppt_x"/>
                                          </p:val>
                                        </p:tav>
                                      </p:tavLst>
                                    </p:anim>
                                    <p:anim calcmode="lin" valueType="num">
                                      <p:cBhvr>
                                        <p:cTn id="8" dur="500" fill="hold"/>
                                        <p:tgtEl>
                                          <p:spTgt spid="1108996"/>
                                        </p:tgtEl>
                                        <p:attrNameLst>
                                          <p:attrName>ppt_y</p:attrName>
                                        </p:attrNameLst>
                                      </p:cBhvr>
                                      <p:tavLst>
                                        <p:tav tm="0">
                                          <p:val>
                                            <p:strVal val="#ppt_y"/>
                                          </p:val>
                                        </p:tav>
                                        <p:tav tm="100000">
                                          <p:val>
                                            <p:strVal val="#ppt_y"/>
                                          </p:val>
                                        </p:tav>
                                      </p:tavLst>
                                    </p:anim>
                                    <p:anim calcmode="lin" valueType="num">
                                      <p:cBhvr>
                                        <p:cTn id="9" dur="500" fill="hold"/>
                                        <p:tgtEl>
                                          <p:spTgt spid="1108996"/>
                                        </p:tgtEl>
                                        <p:attrNameLst>
                                          <p:attrName>ppt_w</p:attrName>
                                        </p:attrNameLst>
                                      </p:cBhvr>
                                      <p:tavLst>
                                        <p:tav tm="0">
                                          <p:val>
                                            <p:fltVal val="0"/>
                                          </p:val>
                                        </p:tav>
                                        <p:tav tm="100000">
                                          <p:val>
                                            <p:strVal val="#ppt_w"/>
                                          </p:val>
                                        </p:tav>
                                      </p:tavLst>
                                    </p:anim>
                                    <p:anim calcmode="lin" valueType="num">
                                      <p:cBhvr>
                                        <p:cTn id="10" dur="500" fill="hold"/>
                                        <p:tgtEl>
                                          <p:spTgt spid="110899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108995">
                                            <p:txEl>
                                              <p:pRg st="0" end="0"/>
                                            </p:txEl>
                                          </p:spTgt>
                                        </p:tgtEl>
                                        <p:attrNameLst>
                                          <p:attrName>style.visibility</p:attrName>
                                        </p:attrNameLst>
                                      </p:cBhvr>
                                      <p:to>
                                        <p:strVal val="visible"/>
                                      </p:to>
                                    </p:set>
                                    <p:anim calcmode="lin" valueType="num">
                                      <p:cBhvr additive="base">
                                        <p:cTn id="15" dur="500" fill="hold"/>
                                        <p:tgtEl>
                                          <p:spTgt spid="1108995">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108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08995">
                                            <p:txEl>
                                              <p:pRg st="1" end="1"/>
                                            </p:txEl>
                                          </p:spTgt>
                                        </p:tgtEl>
                                        <p:attrNameLst>
                                          <p:attrName>style.visibility</p:attrName>
                                        </p:attrNameLst>
                                      </p:cBhvr>
                                      <p:to>
                                        <p:strVal val="visible"/>
                                      </p:to>
                                    </p:set>
                                    <p:anim calcmode="lin" valueType="num">
                                      <p:cBhvr additive="base">
                                        <p:cTn id="21" dur="500" fill="hold"/>
                                        <p:tgtEl>
                                          <p:spTgt spid="1108995">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089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108995">
                                            <p:txEl>
                                              <p:pRg st="2" end="2"/>
                                            </p:txEl>
                                          </p:spTgt>
                                        </p:tgtEl>
                                        <p:attrNameLst>
                                          <p:attrName>style.visibility</p:attrName>
                                        </p:attrNameLst>
                                      </p:cBhvr>
                                      <p:to>
                                        <p:strVal val="visible"/>
                                      </p:to>
                                    </p:set>
                                    <p:anim calcmode="lin" valueType="num">
                                      <p:cBhvr additive="base">
                                        <p:cTn id="27" dur="500" fill="hold"/>
                                        <p:tgtEl>
                                          <p:spTgt spid="1108995">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08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108997"/>
                                        </p:tgtEl>
                                        <p:attrNameLst>
                                          <p:attrName>style.visibility</p:attrName>
                                        </p:attrNameLst>
                                      </p:cBhvr>
                                      <p:to>
                                        <p:strVal val="visible"/>
                                      </p:to>
                                    </p:set>
                                    <p:anim calcmode="lin" valueType="num">
                                      <p:cBhvr additive="base">
                                        <p:cTn id="33" dur="500" fill="hold"/>
                                        <p:tgtEl>
                                          <p:spTgt spid="1108997"/>
                                        </p:tgtEl>
                                        <p:attrNameLst>
                                          <p:attrName>ppt_x</p:attrName>
                                        </p:attrNameLst>
                                      </p:cBhvr>
                                      <p:tavLst>
                                        <p:tav tm="0">
                                          <p:val>
                                            <p:strVal val="0-#ppt_w/2"/>
                                          </p:val>
                                        </p:tav>
                                        <p:tav tm="100000">
                                          <p:val>
                                            <p:strVal val="#ppt_x"/>
                                          </p:val>
                                        </p:tav>
                                      </p:tavLst>
                                    </p:anim>
                                    <p:anim calcmode="lin" valueType="num">
                                      <p:cBhvr additive="base">
                                        <p:cTn id="34" dur="500" fill="hold"/>
                                        <p:tgtEl>
                                          <p:spTgt spid="11089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8995" grpId="0" build="p" autoUpdateAnimBg="0"/>
      <p:bldP spid="1108996" grpId="0" animBg="1" autoUpdateAnimBg="0"/>
      <p:bldP spid="110899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p:txBody>
          <a:bodyPr/>
          <a:lstStyle/>
          <a:p>
            <a:r>
              <a:rPr lang="en-GB" altLang="en-US"/>
              <a:t>An acrostic confession</a:t>
            </a:r>
          </a:p>
        </p:txBody>
      </p:sp>
      <p:sp>
        <p:nvSpPr>
          <p:cNvPr id="1110019" name="Rectangle 3"/>
          <p:cNvSpPr>
            <a:spLocks noGrp="1" noChangeArrowheads="1"/>
          </p:cNvSpPr>
          <p:nvPr>
            <p:ph idx="1"/>
          </p:nvPr>
        </p:nvSpPr>
        <p:spPr/>
        <p:txBody>
          <a:bodyPr/>
          <a:lstStyle/>
          <a:p>
            <a:pPr>
              <a:buFontTx/>
              <a:buNone/>
            </a:pPr>
            <a:r>
              <a:rPr lang="en-GB" altLang="en-US" dirty="0"/>
              <a:t>In Greek, the word for fish is the five letter word: </a:t>
            </a:r>
            <a:br>
              <a:rPr lang="en-GB" altLang="en-US" dirty="0"/>
            </a:br>
            <a:r>
              <a:rPr lang="en-GB" altLang="en-US" dirty="0"/>
              <a:t>ichthus (I-Ch-Th-U-S).</a:t>
            </a:r>
          </a:p>
          <a:p>
            <a:pPr>
              <a:buFontTx/>
              <a:buNone/>
            </a:pPr>
            <a:endParaRPr lang="en-GB" altLang="en-US" dirty="0">
              <a:solidFill>
                <a:srgbClr val="00FF00"/>
              </a:solidFill>
            </a:endParaRPr>
          </a:p>
          <a:p>
            <a:pPr>
              <a:buFontTx/>
              <a:buNone/>
            </a:pPr>
            <a:r>
              <a:rPr lang="en-GB" altLang="en-US" dirty="0"/>
              <a:t>This is a brief confession</a:t>
            </a:r>
          </a:p>
          <a:p>
            <a:pPr>
              <a:buFontTx/>
              <a:buNone/>
            </a:pPr>
            <a:r>
              <a:rPr lang="en-GB" altLang="en-US" dirty="0">
                <a:solidFill>
                  <a:srgbClr val="00FF00"/>
                </a:solidFill>
              </a:rPr>
              <a:t>	</a:t>
            </a:r>
            <a:r>
              <a:rPr lang="en-GB" altLang="en-US" dirty="0"/>
              <a:t>I</a:t>
            </a:r>
            <a:r>
              <a:rPr lang="en-GB" altLang="en-US" dirty="0">
                <a:solidFill>
                  <a:srgbClr val="00FF00"/>
                </a:solidFill>
              </a:rPr>
              <a:t>	- </a:t>
            </a:r>
            <a:r>
              <a:rPr lang="en-GB" altLang="en-US" dirty="0" err="1">
                <a:solidFill>
                  <a:srgbClr val="00FF00"/>
                </a:solidFill>
              </a:rPr>
              <a:t>Iesos</a:t>
            </a:r>
            <a:r>
              <a:rPr lang="en-GB" altLang="en-US" dirty="0">
                <a:solidFill>
                  <a:srgbClr val="00FF00"/>
                </a:solidFill>
              </a:rPr>
              <a:t>	- Jesus</a:t>
            </a:r>
          </a:p>
          <a:p>
            <a:pPr>
              <a:buFontTx/>
              <a:buNone/>
            </a:pPr>
            <a:r>
              <a:rPr lang="en-GB" altLang="en-US" dirty="0">
                <a:solidFill>
                  <a:srgbClr val="00FF00"/>
                </a:solidFill>
              </a:rPr>
              <a:t>	</a:t>
            </a:r>
            <a:r>
              <a:rPr lang="en-GB" altLang="en-US" dirty="0"/>
              <a:t>Ch</a:t>
            </a:r>
            <a:r>
              <a:rPr lang="en-GB" altLang="en-US" dirty="0">
                <a:solidFill>
                  <a:srgbClr val="00FF00"/>
                </a:solidFill>
              </a:rPr>
              <a:t>	- Christos	- Christ</a:t>
            </a:r>
          </a:p>
          <a:p>
            <a:pPr>
              <a:buFontTx/>
              <a:buNone/>
            </a:pPr>
            <a:r>
              <a:rPr lang="en-GB" altLang="en-US" dirty="0">
                <a:solidFill>
                  <a:srgbClr val="00FF00"/>
                </a:solidFill>
              </a:rPr>
              <a:t>	</a:t>
            </a:r>
            <a:r>
              <a:rPr lang="en-GB" altLang="en-US" dirty="0"/>
              <a:t>Th</a:t>
            </a:r>
            <a:r>
              <a:rPr lang="en-GB" altLang="en-US" dirty="0">
                <a:solidFill>
                  <a:srgbClr val="00FF00"/>
                </a:solidFill>
              </a:rPr>
              <a:t>	- </a:t>
            </a:r>
            <a:r>
              <a:rPr lang="en-GB" altLang="en-US" dirty="0" err="1">
                <a:solidFill>
                  <a:srgbClr val="00FF00"/>
                </a:solidFill>
              </a:rPr>
              <a:t>Theou</a:t>
            </a:r>
            <a:r>
              <a:rPr lang="en-GB" altLang="en-US" dirty="0">
                <a:solidFill>
                  <a:srgbClr val="00FF00"/>
                </a:solidFill>
              </a:rPr>
              <a:t>	- God’s</a:t>
            </a:r>
          </a:p>
          <a:p>
            <a:pPr>
              <a:buFontTx/>
              <a:buNone/>
            </a:pPr>
            <a:r>
              <a:rPr lang="en-GB" altLang="en-US" dirty="0"/>
              <a:t>	U</a:t>
            </a:r>
            <a:r>
              <a:rPr lang="en-GB" altLang="en-US" dirty="0">
                <a:solidFill>
                  <a:srgbClr val="00FF00"/>
                </a:solidFill>
              </a:rPr>
              <a:t>	- </a:t>
            </a:r>
            <a:r>
              <a:rPr lang="en-GB" altLang="en-US" dirty="0" err="1">
                <a:solidFill>
                  <a:srgbClr val="00FF00"/>
                </a:solidFill>
              </a:rPr>
              <a:t>Uios</a:t>
            </a:r>
            <a:r>
              <a:rPr lang="en-GB" altLang="en-US" dirty="0">
                <a:solidFill>
                  <a:srgbClr val="00FF00"/>
                </a:solidFill>
              </a:rPr>
              <a:t>		- Son</a:t>
            </a:r>
          </a:p>
          <a:p>
            <a:pPr>
              <a:buFontTx/>
              <a:buNone/>
            </a:pPr>
            <a:r>
              <a:rPr lang="en-GB" altLang="en-US" dirty="0"/>
              <a:t>	S</a:t>
            </a:r>
            <a:r>
              <a:rPr lang="en-GB" altLang="en-US" dirty="0">
                <a:solidFill>
                  <a:srgbClr val="00FF00"/>
                </a:solidFill>
              </a:rPr>
              <a:t>	- </a:t>
            </a:r>
            <a:r>
              <a:rPr lang="en-GB" altLang="en-US" dirty="0" err="1">
                <a:solidFill>
                  <a:srgbClr val="00FF00"/>
                </a:solidFill>
              </a:rPr>
              <a:t>Soter</a:t>
            </a:r>
            <a:r>
              <a:rPr lang="en-GB" altLang="en-US" dirty="0">
                <a:solidFill>
                  <a:srgbClr val="00FF00"/>
                </a:solidFill>
              </a:rPr>
              <a:t>	- Saviour</a:t>
            </a:r>
          </a:p>
        </p:txBody>
      </p:sp>
      <p:pic>
        <p:nvPicPr>
          <p:cNvPr id="1110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039938"/>
            <a:ext cx="4495800" cy="172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0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191000"/>
            <a:ext cx="2438400" cy="24384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0022" name="Text Box 6"/>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14664</TotalTime>
  <Words>1197</Words>
  <Application>Microsoft Office PowerPoint</Application>
  <PresentationFormat>On-screen Show (4:3)</PresentationFormat>
  <Paragraphs>146</Paragraphs>
  <Slides>19</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Comic Sans MS</vt:lpstr>
      <vt:lpstr>Script</vt:lpstr>
      <vt:lpstr>Times New Roman</vt:lpstr>
      <vt:lpstr>Wingdings</vt:lpstr>
      <vt:lpstr>1_Office Theme</vt:lpstr>
      <vt:lpstr>Catechism  The Substance of Faith</vt:lpstr>
      <vt:lpstr>Hymn 4:1,2,3</vt:lpstr>
      <vt:lpstr>Hymn 4:1,2,3</vt:lpstr>
      <vt:lpstr>The Benefit of Faith</vt:lpstr>
      <vt:lpstr>PowerPoint Presentation</vt:lpstr>
      <vt:lpstr>PowerPoint Presentation</vt:lpstr>
      <vt:lpstr>A confession of faith</vt:lpstr>
      <vt:lpstr>Confessions of faith</vt:lpstr>
      <vt:lpstr>An acrostic confession</vt:lpstr>
      <vt:lpstr>Formalized confessions</vt:lpstr>
      <vt:lpstr>The confession of Rome, 150 AD</vt:lpstr>
      <vt:lpstr>Rome and the Apostles’ Creed</vt:lpstr>
      <vt:lpstr>The confession grows</vt:lpstr>
      <vt:lpstr>The Apostles’ Creed</vt:lpstr>
      <vt:lpstr>Judaism and Christianity on God</vt:lpstr>
      <vt:lpstr>Three gods or one?</vt:lpstr>
      <vt:lpstr>Three gods or one?</vt:lpstr>
      <vt:lpstr>The Apostles’ Creed</vt:lpstr>
      <vt:lpstr>The Apostles’ Creed</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300</cp:revision>
  <cp:lastPrinted>2010-02-18T18:14:08Z</cp:lastPrinted>
  <dcterms:created xsi:type="dcterms:W3CDTF">2008-08-14T09:20:46Z</dcterms:created>
  <dcterms:modified xsi:type="dcterms:W3CDTF">2024-01-22T15:14:52Z</dcterms:modified>
</cp:coreProperties>
</file>