
<file path=[Content_Types].xml><?xml version="1.0" encoding="utf-8"?>
<Types xmlns="http://schemas.openxmlformats.org/package/2006/content-types">
  <Default Extension="avi" ContentType="video/x-msvideo"/>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25"/>
  </p:notesMasterIdLst>
  <p:handoutMasterIdLst>
    <p:handoutMasterId r:id="rId26"/>
  </p:handoutMasterIdLst>
  <p:sldIdLst>
    <p:sldId id="371" r:id="rId2"/>
    <p:sldId id="1229" r:id="rId3"/>
    <p:sldId id="1166" r:id="rId4"/>
    <p:sldId id="1200" r:id="rId5"/>
    <p:sldId id="1201" r:id="rId6"/>
    <p:sldId id="1202" r:id="rId7"/>
    <p:sldId id="1203" r:id="rId8"/>
    <p:sldId id="1206" r:id="rId9"/>
    <p:sldId id="1205" r:id="rId10"/>
    <p:sldId id="1204" r:id="rId11"/>
    <p:sldId id="1220" r:id="rId12"/>
    <p:sldId id="1227" r:id="rId13"/>
    <p:sldId id="1210" r:id="rId14"/>
    <p:sldId id="1221" r:id="rId15"/>
    <p:sldId id="1222" r:id="rId16"/>
    <p:sldId id="1223" r:id="rId17"/>
    <p:sldId id="1224" r:id="rId18"/>
    <p:sldId id="1225" r:id="rId19"/>
    <p:sldId id="1226" r:id="rId20"/>
    <p:sldId id="1211" r:id="rId21"/>
    <p:sldId id="1208" r:id="rId22"/>
    <p:sldId id="1228" r:id="rId23"/>
    <p:sldId id="1219" r:id="rId24"/>
  </p:sldIdLst>
  <p:sldSz cx="9144000" cy="6858000" type="screen4x3"/>
  <p:notesSz cx="6950075" cy="9167813"/>
  <p:defaultTextStyle>
    <a:defPPr>
      <a:defRPr lang="en-GB"/>
    </a:defPPr>
    <a:lvl1pPr algn="ctr" rtl="0" eaLnBrk="0" fontAlgn="base" hangingPunct="0">
      <a:spcBef>
        <a:spcPct val="0"/>
      </a:spcBef>
      <a:spcAft>
        <a:spcPct val="0"/>
      </a:spcAft>
      <a:defRPr sz="2400" kern="1200">
        <a:solidFill>
          <a:schemeClr val="bg1"/>
        </a:solidFill>
        <a:latin typeface="Times New Roman" charset="0"/>
        <a:ea typeface="+mn-ea"/>
        <a:cs typeface="+mn-cs"/>
      </a:defRPr>
    </a:lvl1pPr>
    <a:lvl2pPr marL="457200" algn="ctr" rtl="0" eaLnBrk="0" fontAlgn="base" hangingPunct="0">
      <a:spcBef>
        <a:spcPct val="0"/>
      </a:spcBef>
      <a:spcAft>
        <a:spcPct val="0"/>
      </a:spcAft>
      <a:defRPr sz="2400" kern="1200">
        <a:solidFill>
          <a:schemeClr val="bg1"/>
        </a:solidFill>
        <a:latin typeface="Times New Roman" charset="0"/>
        <a:ea typeface="+mn-ea"/>
        <a:cs typeface="+mn-cs"/>
      </a:defRPr>
    </a:lvl2pPr>
    <a:lvl3pPr marL="914400" algn="ctr" rtl="0" eaLnBrk="0" fontAlgn="base" hangingPunct="0">
      <a:spcBef>
        <a:spcPct val="0"/>
      </a:spcBef>
      <a:spcAft>
        <a:spcPct val="0"/>
      </a:spcAft>
      <a:defRPr sz="2400" kern="1200">
        <a:solidFill>
          <a:schemeClr val="bg1"/>
        </a:solidFill>
        <a:latin typeface="Times New Roman" charset="0"/>
        <a:ea typeface="+mn-ea"/>
        <a:cs typeface="+mn-cs"/>
      </a:defRPr>
    </a:lvl3pPr>
    <a:lvl4pPr marL="1371600" algn="ctr" rtl="0" eaLnBrk="0" fontAlgn="base" hangingPunct="0">
      <a:spcBef>
        <a:spcPct val="0"/>
      </a:spcBef>
      <a:spcAft>
        <a:spcPct val="0"/>
      </a:spcAft>
      <a:defRPr sz="2400" kern="1200">
        <a:solidFill>
          <a:schemeClr val="bg1"/>
        </a:solidFill>
        <a:latin typeface="Times New Roman" charset="0"/>
        <a:ea typeface="+mn-ea"/>
        <a:cs typeface="+mn-cs"/>
      </a:defRPr>
    </a:lvl4pPr>
    <a:lvl5pPr marL="1828800" algn="ctr" rtl="0" eaLnBrk="0" fontAlgn="base" hangingPunct="0">
      <a:spcBef>
        <a:spcPct val="0"/>
      </a:spcBef>
      <a:spcAft>
        <a:spcPct val="0"/>
      </a:spcAft>
      <a:defRPr sz="2400" kern="1200">
        <a:solidFill>
          <a:schemeClr val="bg1"/>
        </a:solidFill>
        <a:latin typeface="Times New Roman" charset="0"/>
        <a:ea typeface="+mn-ea"/>
        <a:cs typeface="+mn-cs"/>
      </a:defRPr>
    </a:lvl5pPr>
    <a:lvl6pPr marL="2286000" algn="l" defTabSz="914400" rtl="0" eaLnBrk="1" latinLnBrk="0" hangingPunct="1">
      <a:defRPr sz="2400" kern="1200">
        <a:solidFill>
          <a:schemeClr val="bg1"/>
        </a:solidFill>
        <a:latin typeface="Times New Roman" charset="0"/>
        <a:ea typeface="+mn-ea"/>
        <a:cs typeface="+mn-cs"/>
      </a:defRPr>
    </a:lvl6pPr>
    <a:lvl7pPr marL="2743200" algn="l" defTabSz="914400" rtl="0" eaLnBrk="1" latinLnBrk="0" hangingPunct="1">
      <a:defRPr sz="2400" kern="1200">
        <a:solidFill>
          <a:schemeClr val="bg1"/>
        </a:solidFill>
        <a:latin typeface="Times New Roman" charset="0"/>
        <a:ea typeface="+mn-ea"/>
        <a:cs typeface="+mn-cs"/>
      </a:defRPr>
    </a:lvl7pPr>
    <a:lvl8pPr marL="3200400" algn="l" defTabSz="914400" rtl="0" eaLnBrk="1" latinLnBrk="0" hangingPunct="1">
      <a:defRPr sz="2400" kern="1200">
        <a:solidFill>
          <a:schemeClr val="bg1"/>
        </a:solidFill>
        <a:latin typeface="Times New Roman" charset="0"/>
        <a:ea typeface="+mn-ea"/>
        <a:cs typeface="+mn-cs"/>
      </a:defRPr>
    </a:lvl8pPr>
    <a:lvl9pPr marL="3657600" algn="l" defTabSz="914400" rtl="0" eaLnBrk="1" latinLnBrk="0" hangingPunct="1">
      <a:defRPr sz="2400" kern="1200">
        <a:solidFill>
          <a:schemeClr val="bg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7">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FF00"/>
    <a:srgbClr val="990000"/>
    <a:srgbClr val="FFFF99"/>
    <a:srgbClr val="FF0000"/>
    <a:srgbClr val="FFFF66"/>
    <a:srgbClr val="FFFF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55"/>
    </p:cViewPr>
  </p:sorterViewPr>
  <p:notesViewPr>
    <p:cSldViewPr>
      <p:cViewPr varScale="1">
        <p:scale>
          <a:sx n="56" d="100"/>
          <a:sy n="56" d="100"/>
        </p:scale>
        <p:origin x="-1650" y="-84"/>
      </p:cViewPr>
      <p:guideLst>
        <p:guide orient="horz" pos="2887"/>
        <p:guide pos="218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endParaRPr lang="en-GB"/>
          </a:p>
        </p:txBody>
      </p:sp>
      <p:sp>
        <p:nvSpPr>
          <p:cNvPr id="150531" name="Rectangle 3"/>
          <p:cNvSpPr>
            <a:spLocks noGrp="1" noChangeArrowheads="1"/>
          </p:cNvSpPr>
          <p:nvPr>
            <p:ph type="dt" sz="quarter"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endParaRPr lang="en-GB"/>
          </a:p>
        </p:txBody>
      </p:sp>
      <p:sp>
        <p:nvSpPr>
          <p:cNvPr id="150532" name="Rectangle 4"/>
          <p:cNvSpPr>
            <a:spLocks noGrp="1" noChangeArrowheads="1"/>
          </p:cNvSpPr>
          <p:nvPr>
            <p:ph type="ftr" sz="quarter" idx="2"/>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endParaRPr lang="en-GB"/>
          </a:p>
        </p:txBody>
      </p:sp>
      <p:sp>
        <p:nvSpPr>
          <p:cNvPr id="150533" name="Rectangle 5"/>
          <p:cNvSpPr>
            <a:spLocks noGrp="1" noChangeArrowheads="1"/>
          </p:cNvSpPr>
          <p:nvPr>
            <p:ph type="sldNum" sz="quarter" idx="3"/>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fld id="{EB0D36A1-C19C-4FDB-A15B-9ACF55F3910B}" type="slidenum">
              <a:rPr lang="en-GB"/>
              <a:pPr/>
              <a:t>‹#›</a:t>
            </a:fld>
            <a:endParaRPr lang="en-GB"/>
          </a:p>
        </p:txBody>
      </p:sp>
    </p:spTree>
    <p:extLst>
      <p:ext uri="{BB962C8B-B14F-4D97-AF65-F5344CB8AC3E}">
        <p14:creationId xmlns:p14="http://schemas.microsoft.com/office/powerpoint/2010/main" val="904666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endParaRPr lang="en-GB"/>
          </a:p>
        </p:txBody>
      </p:sp>
      <p:sp>
        <p:nvSpPr>
          <p:cNvPr id="157699" name="Rectangle 3"/>
          <p:cNvSpPr>
            <a:spLocks noGrp="1" noChangeArrowheads="1"/>
          </p:cNvSpPr>
          <p:nvPr>
            <p:ph type="dt"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endParaRPr lang="en-GB"/>
          </a:p>
        </p:txBody>
      </p:sp>
      <p:sp>
        <p:nvSpPr>
          <p:cNvPr id="157700" name="Rectangle 4"/>
          <p:cNvSpPr>
            <a:spLocks noGrp="1" noRot="1" noChangeAspect="1" noChangeArrowheads="1" noTextEdit="1"/>
          </p:cNvSpPr>
          <p:nvPr>
            <p:ph type="sldImg" idx="2"/>
          </p:nvPr>
        </p:nvSpPr>
        <p:spPr bwMode="auto">
          <a:xfrm>
            <a:off x="1168400" y="703263"/>
            <a:ext cx="4595813" cy="344646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7701" name="Rectangle 5"/>
          <p:cNvSpPr>
            <a:spLocks noGrp="1" noChangeArrowheads="1"/>
          </p:cNvSpPr>
          <p:nvPr>
            <p:ph type="body" sz="quarter" idx="3"/>
          </p:nvPr>
        </p:nvSpPr>
        <p:spPr bwMode="auto">
          <a:xfrm>
            <a:off x="935038" y="4360863"/>
            <a:ext cx="5060950" cy="415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7702" name="Rectangle 6"/>
          <p:cNvSpPr>
            <a:spLocks noGrp="1" noChangeArrowheads="1"/>
          </p:cNvSpPr>
          <p:nvPr>
            <p:ph type="ftr" sz="quarter" idx="4"/>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endParaRPr lang="en-GB"/>
          </a:p>
        </p:txBody>
      </p:sp>
      <p:sp>
        <p:nvSpPr>
          <p:cNvPr id="157703" name="Rectangle 7"/>
          <p:cNvSpPr>
            <a:spLocks noGrp="1" noChangeArrowheads="1"/>
          </p:cNvSpPr>
          <p:nvPr>
            <p:ph type="sldNum" sz="quarter" idx="5"/>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fld id="{3581C3D6-A17C-4DD6-9622-1E1556B1FE47}" type="slidenum">
              <a:rPr lang="en-GB"/>
              <a:pPr/>
              <a:t>‹#›</a:t>
            </a:fld>
            <a:endParaRPr lang="en-GB"/>
          </a:p>
        </p:txBody>
      </p:sp>
    </p:spTree>
    <p:extLst>
      <p:ext uri="{BB962C8B-B14F-4D97-AF65-F5344CB8AC3E}">
        <p14:creationId xmlns:p14="http://schemas.microsoft.com/office/powerpoint/2010/main" val="35942247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8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28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28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28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28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C1FFAD-2DCD-443B-8283-2A488E587AE3}" type="slidenum">
              <a:rPr lang="en-GB"/>
              <a:pPr/>
              <a:t>1</a:t>
            </a:fld>
            <a:endParaRPr lang="en-GB"/>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16704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10</a:t>
            </a:fld>
            <a:endParaRPr lang="en-GB"/>
          </a:p>
        </p:txBody>
      </p:sp>
    </p:spTree>
    <p:extLst>
      <p:ext uri="{BB962C8B-B14F-4D97-AF65-F5344CB8AC3E}">
        <p14:creationId xmlns:p14="http://schemas.microsoft.com/office/powerpoint/2010/main" val="1176428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12</a:t>
            </a:fld>
            <a:endParaRPr lang="en-GB"/>
          </a:p>
        </p:txBody>
      </p:sp>
    </p:spTree>
    <p:extLst>
      <p:ext uri="{BB962C8B-B14F-4D97-AF65-F5344CB8AC3E}">
        <p14:creationId xmlns:p14="http://schemas.microsoft.com/office/powerpoint/2010/main" val="1905476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13</a:t>
            </a:fld>
            <a:endParaRPr lang="en-GB"/>
          </a:p>
        </p:txBody>
      </p:sp>
    </p:spTree>
    <p:extLst>
      <p:ext uri="{BB962C8B-B14F-4D97-AF65-F5344CB8AC3E}">
        <p14:creationId xmlns:p14="http://schemas.microsoft.com/office/powerpoint/2010/main" val="3159092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14</a:t>
            </a:fld>
            <a:endParaRPr lang="en-GB"/>
          </a:p>
        </p:txBody>
      </p:sp>
    </p:spTree>
    <p:extLst>
      <p:ext uri="{BB962C8B-B14F-4D97-AF65-F5344CB8AC3E}">
        <p14:creationId xmlns:p14="http://schemas.microsoft.com/office/powerpoint/2010/main" val="1786822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15</a:t>
            </a:fld>
            <a:endParaRPr lang="en-GB"/>
          </a:p>
        </p:txBody>
      </p:sp>
    </p:spTree>
    <p:extLst>
      <p:ext uri="{BB962C8B-B14F-4D97-AF65-F5344CB8AC3E}">
        <p14:creationId xmlns:p14="http://schemas.microsoft.com/office/powerpoint/2010/main" val="2300490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16</a:t>
            </a:fld>
            <a:endParaRPr lang="en-GB"/>
          </a:p>
        </p:txBody>
      </p:sp>
    </p:spTree>
    <p:extLst>
      <p:ext uri="{BB962C8B-B14F-4D97-AF65-F5344CB8AC3E}">
        <p14:creationId xmlns:p14="http://schemas.microsoft.com/office/powerpoint/2010/main" val="1104071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17</a:t>
            </a:fld>
            <a:endParaRPr lang="en-GB"/>
          </a:p>
        </p:txBody>
      </p:sp>
    </p:spTree>
    <p:extLst>
      <p:ext uri="{BB962C8B-B14F-4D97-AF65-F5344CB8AC3E}">
        <p14:creationId xmlns:p14="http://schemas.microsoft.com/office/powerpoint/2010/main" val="456984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18</a:t>
            </a:fld>
            <a:endParaRPr lang="en-GB"/>
          </a:p>
        </p:txBody>
      </p:sp>
    </p:spTree>
    <p:extLst>
      <p:ext uri="{BB962C8B-B14F-4D97-AF65-F5344CB8AC3E}">
        <p14:creationId xmlns:p14="http://schemas.microsoft.com/office/powerpoint/2010/main" val="142919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19</a:t>
            </a:fld>
            <a:endParaRPr lang="en-GB"/>
          </a:p>
        </p:txBody>
      </p:sp>
    </p:spTree>
    <p:extLst>
      <p:ext uri="{BB962C8B-B14F-4D97-AF65-F5344CB8AC3E}">
        <p14:creationId xmlns:p14="http://schemas.microsoft.com/office/powerpoint/2010/main" val="2178974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20</a:t>
            </a:fld>
            <a:endParaRPr lang="en-GB"/>
          </a:p>
        </p:txBody>
      </p:sp>
    </p:spTree>
    <p:extLst>
      <p:ext uri="{BB962C8B-B14F-4D97-AF65-F5344CB8AC3E}">
        <p14:creationId xmlns:p14="http://schemas.microsoft.com/office/powerpoint/2010/main" val="1140962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2</a:t>
            </a:fld>
            <a:endParaRPr lang="en-GB"/>
          </a:p>
        </p:txBody>
      </p:sp>
    </p:spTree>
    <p:extLst>
      <p:ext uri="{BB962C8B-B14F-4D97-AF65-F5344CB8AC3E}">
        <p14:creationId xmlns:p14="http://schemas.microsoft.com/office/powerpoint/2010/main" val="2131768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21</a:t>
            </a:fld>
            <a:endParaRPr lang="en-GB"/>
          </a:p>
        </p:txBody>
      </p:sp>
    </p:spTree>
    <p:extLst>
      <p:ext uri="{BB962C8B-B14F-4D97-AF65-F5344CB8AC3E}">
        <p14:creationId xmlns:p14="http://schemas.microsoft.com/office/powerpoint/2010/main" val="1727094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22</a:t>
            </a:fld>
            <a:endParaRPr lang="en-GB"/>
          </a:p>
        </p:txBody>
      </p:sp>
    </p:spTree>
    <p:extLst>
      <p:ext uri="{BB962C8B-B14F-4D97-AF65-F5344CB8AC3E}">
        <p14:creationId xmlns:p14="http://schemas.microsoft.com/office/powerpoint/2010/main" val="2683359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23</a:t>
            </a:fld>
            <a:endParaRPr lang="en-GB"/>
          </a:p>
        </p:txBody>
      </p:sp>
    </p:spTree>
    <p:extLst>
      <p:ext uri="{BB962C8B-B14F-4D97-AF65-F5344CB8AC3E}">
        <p14:creationId xmlns:p14="http://schemas.microsoft.com/office/powerpoint/2010/main" val="3515210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3</a:t>
            </a:fld>
            <a:endParaRPr lang="en-GB"/>
          </a:p>
        </p:txBody>
      </p:sp>
    </p:spTree>
    <p:extLst>
      <p:ext uri="{BB962C8B-B14F-4D97-AF65-F5344CB8AC3E}">
        <p14:creationId xmlns:p14="http://schemas.microsoft.com/office/powerpoint/2010/main" val="2250092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4</a:t>
            </a:fld>
            <a:endParaRPr lang="en-GB"/>
          </a:p>
        </p:txBody>
      </p:sp>
    </p:spTree>
    <p:extLst>
      <p:ext uri="{BB962C8B-B14F-4D97-AF65-F5344CB8AC3E}">
        <p14:creationId xmlns:p14="http://schemas.microsoft.com/office/powerpoint/2010/main" val="2495387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5</a:t>
            </a:fld>
            <a:endParaRPr lang="en-GB"/>
          </a:p>
        </p:txBody>
      </p:sp>
    </p:spTree>
    <p:extLst>
      <p:ext uri="{BB962C8B-B14F-4D97-AF65-F5344CB8AC3E}">
        <p14:creationId xmlns:p14="http://schemas.microsoft.com/office/powerpoint/2010/main" val="3544891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6</a:t>
            </a:fld>
            <a:endParaRPr lang="en-GB"/>
          </a:p>
        </p:txBody>
      </p:sp>
    </p:spTree>
    <p:extLst>
      <p:ext uri="{BB962C8B-B14F-4D97-AF65-F5344CB8AC3E}">
        <p14:creationId xmlns:p14="http://schemas.microsoft.com/office/powerpoint/2010/main" val="4123881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7</a:t>
            </a:fld>
            <a:endParaRPr lang="en-GB"/>
          </a:p>
        </p:txBody>
      </p:sp>
    </p:spTree>
    <p:extLst>
      <p:ext uri="{BB962C8B-B14F-4D97-AF65-F5344CB8AC3E}">
        <p14:creationId xmlns:p14="http://schemas.microsoft.com/office/powerpoint/2010/main" val="3345969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8</a:t>
            </a:fld>
            <a:endParaRPr lang="en-GB"/>
          </a:p>
        </p:txBody>
      </p:sp>
    </p:spTree>
    <p:extLst>
      <p:ext uri="{BB962C8B-B14F-4D97-AF65-F5344CB8AC3E}">
        <p14:creationId xmlns:p14="http://schemas.microsoft.com/office/powerpoint/2010/main" val="2184018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3581C3D6-A17C-4DD6-9622-1E1556B1FE47}" type="slidenum">
              <a:rPr lang="en-GB" smtClean="0"/>
              <a:pPr/>
              <a:t>9</a:t>
            </a:fld>
            <a:endParaRPr lang="en-GB"/>
          </a:p>
        </p:txBody>
      </p:sp>
    </p:spTree>
    <p:extLst>
      <p:ext uri="{BB962C8B-B14F-4D97-AF65-F5344CB8AC3E}">
        <p14:creationId xmlns:p14="http://schemas.microsoft.com/office/powerpoint/2010/main" val="1390978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3904760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35969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98895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847982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239739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28437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86359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811887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552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53007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38705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0" y="1219200"/>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Tree>
    <p:extLst>
      <p:ext uri="{BB962C8B-B14F-4D97-AF65-F5344CB8AC3E}">
        <p14:creationId xmlns:p14="http://schemas.microsoft.com/office/powerpoint/2010/main" val="82113663"/>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a:solidFill>
            <a:schemeClr val="tx2"/>
          </a:solidFill>
          <a:latin typeface="Comic Sans MS" panose="030F0702030302020204" pitchFamily="66" charset="0"/>
        </a:defRPr>
      </a:lvl2pPr>
      <a:lvl3pPr algn="ctr" rtl="0" eaLnBrk="0" fontAlgn="base" hangingPunct="0">
        <a:spcBef>
          <a:spcPct val="0"/>
        </a:spcBef>
        <a:spcAft>
          <a:spcPct val="0"/>
        </a:spcAft>
        <a:defRPr sz="4000">
          <a:solidFill>
            <a:schemeClr val="tx2"/>
          </a:solidFill>
          <a:latin typeface="Comic Sans MS" panose="030F0702030302020204" pitchFamily="66" charset="0"/>
        </a:defRPr>
      </a:lvl3pPr>
      <a:lvl4pPr algn="ctr" rtl="0" eaLnBrk="0" fontAlgn="base" hangingPunct="0">
        <a:spcBef>
          <a:spcPct val="0"/>
        </a:spcBef>
        <a:spcAft>
          <a:spcPct val="0"/>
        </a:spcAft>
        <a:defRPr sz="4000">
          <a:solidFill>
            <a:schemeClr val="tx2"/>
          </a:solidFill>
          <a:latin typeface="Comic Sans MS" panose="030F0702030302020204" pitchFamily="66" charset="0"/>
        </a:defRPr>
      </a:lvl4pPr>
      <a:lvl5pPr algn="ctr" rtl="0" eaLnBrk="0" fontAlgn="base" hangingPunct="0">
        <a:spcBef>
          <a:spcPct val="0"/>
        </a:spcBef>
        <a:spcAft>
          <a:spcPct val="0"/>
        </a:spcAft>
        <a:defRPr sz="4000">
          <a:solidFill>
            <a:schemeClr val="tx2"/>
          </a:solidFill>
          <a:latin typeface="Comic Sans MS" panose="030F0702030302020204" pitchFamily="66" charset="0"/>
        </a:defRPr>
      </a:lvl5pPr>
      <a:lvl6pPr marL="457200" algn="ctr" rtl="0" eaLnBrk="0" fontAlgn="base" hangingPunct="0">
        <a:spcBef>
          <a:spcPct val="0"/>
        </a:spcBef>
        <a:spcAft>
          <a:spcPct val="0"/>
        </a:spcAft>
        <a:defRPr sz="4000">
          <a:solidFill>
            <a:schemeClr val="tx2"/>
          </a:solidFill>
          <a:latin typeface="Comic Sans MS" panose="030F0702030302020204" pitchFamily="66" charset="0"/>
        </a:defRPr>
      </a:lvl6pPr>
      <a:lvl7pPr marL="914400" algn="ctr" rtl="0" eaLnBrk="0" fontAlgn="base" hangingPunct="0">
        <a:spcBef>
          <a:spcPct val="0"/>
        </a:spcBef>
        <a:spcAft>
          <a:spcPct val="0"/>
        </a:spcAft>
        <a:defRPr sz="4000">
          <a:solidFill>
            <a:schemeClr val="tx2"/>
          </a:solidFill>
          <a:latin typeface="Comic Sans MS" panose="030F0702030302020204" pitchFamily="66" charset="0"/>
        </a:defRPr>
      </a:lvl7pPr>
      <a:lvl8pPr marL="1371600" algn="ctr" rtl="0" eaLnBrk="0" fontAlgn="base" hangingPunct="0">
        <a:spcBef>
          <a:spcPct val="0"/>
        </a:spcBef>
        <a:spcAft>
          <a:spcPct val="0"/>
        </a:spcAft>
        <a:defRPr sz="4000">
          <a:solidFill>
            <a:schemeClr val="tx2"/>
          </a:solidFill>
          <a:latin typeface="Comic Sans MS" panose="030F0702030302020204" pitchFamily="66" charset="0"/>
        </a:defRPr>
      </a:lvl8pPr>
      <a:lvl9pPr marL="1828800" algn="ctr" rtl="0" eaLnBrk="0" fontAlgn="base" hangingPunct="0">
        <a:spcBef>
          <a:spcPct val="0"/>
        </a:spcBef>
        <a:spcAft>
          <a:spcPct val="0"/>
        </a:spcAft>
        <a:defRPr sz="40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ctrTitle"/>
          </p:nvPr>
        </p:nvSpPr>
        <p:spPr>
          <a:xfrm>
            <a:off x="685800" y="1981200"/>
            <a:ext cx="7772400" cy="1447800"/>
          </a:xfrm>
        </p:spPr>
        <p:txBody>
          <a:bodyPr/>
          <a:lstStyle/>
          <a:p>
            <a:r>
              <a:rPr lang="en-GB"/>
              <a:t>Catechism </a:t>
            </a:r>
            <a:br>
              <a:rPr lang="en-GB"/>
            </a:br>
            <a:r>
              <a:rPr lang="en-GB"/>
              <a:t>The Source of Faith</a:t>
            </a:r>
          </a:p>
        </p:txBody>
      </p:sp>
      <p:sp>
        <p:nvSpPr>
          <p:cNvPr id="126979" name="Rectangle 3"/>
          <p:cNvSpPr>
            <a:spLocks noGrp="1" noChangeArrowheads="1"/>
          </p:cNvSpPr>
          <p:nvPr>
            <p:ph type="subTitle" idx="1"/>
          </p:nvPr>
        </p:nvSpPr>
        <p:spPr>
          <a:xfrm>
            <a:off x="457200" y="3886200"/>
            <a:ext cx="8305800" cy="1752600"/>
          </a:xfrm>
        </p:spPr>
        <p:txBody>
          <a:bodyPr/>
          <a:lstStyle/>
          <a:p>
            <a:endParaRPr lang="en-GB" dirty="0"/>
          </a:p>
          <a:p>
            <a:r>
              <a:rPr lang="en-GB" dirty="0"/>
              <a:t>Lesson 14 – LD 25a &amp; BC 5,7</a:t>
            </a:r>
          </a:p>
          <a:p>
            <a:r>
              <a:rPr lang="en-GB" dirty="0"/>
              <a:t>The Bible (2)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538" name="Rectangle 2"/>
          <p:cNvSpPr>
            <a:spLocks noGrp="1" noChangeArrowheads="1"/>
          </p:cNvSpPr>
          <p:nvPr>
            <p:ph type="title"/>
          </p:nvPr>
        </p:nvSpPr>
        <p:spPr/>
        <p:txBody>
          <a:bodyPr/>
          <a:lstStyle/>
          <a:p>
            <a:r>
              <a:rPr lang="en-GB"/>
              <a:t>Enough?</a:t>
            </a:r>
          </a:p>
        </p:txBody>
      </p:sp>
      <p:sp>
        <p:nvSpPr>
          <p:cNvPr id="1089539" name="Rectangle 3"/>
          <p:cNvSpPr>
            <a:spLocks noGrp="1" noChangeArrowheads="1"/>
          </p:cNvSpPr>
          <p:nvPr>
            <p:ph idx="1"/>
          </p:nvPr>
        </p:nvSpPr>
        <p:spPr/>
        <p:txBody>
          <a:bodyPr/>
          <a:lstStyle/>
          <a:p>
            <a:pPr>
              <a:buFontTx/>
              <a:buNone/>
            </a:pPr>
            <a:r>
              <a:rPr lang="en-GB" dirty="0"/>
              <a:t>Does the Bible teach us all we need to know?</a:t>
            </a:r>
          </a:p>
          <a:p>
            <a:pPr>
              <a:buFontTx/>
              <a:buNone/>
            </a:pPr>
            <a:endParaRPr lang="en-GB" dirty="0"/>
          </a:p>
          <a:p>
            <a:pPr>
              <a:buFontTx/>
              <a:buNone/>
            </a:pPr>
            <a:r>
              <a:rPr lang="en-GB" dirty="0"/>
              <a:t>For people do like adding to the Bible.</a:t>
            </a:r>
          </a:p>
          <a:p>
            <a:pPr>
              <a:buFontTx/>
              <a:buNone/>
            </a:pPr>
            <a:endParaRPr lang="en-GB" dirty="0"/>
          </a:p>
          <a:p>
            <a:pPr>
              <a:buFontTx/>
              <a:buNone/>
            </a:pPr>
            <a:endParaRPr lang="en-GB" dirty="0"/>
          </a:p>
          <a:p>
            <a:pPr>
              <a:buFontTx/>
              <a:buNone/>
            </a:pPr>
            <a:r>
              <a:rPr lang="en-GB" dirty="0"/>
              <a:t>Roman Catholic 	    Protestants	   Anabaptists</a:t>
            </a:r>
          </a:p>
          <a:p>
            <a:pPr>
              <a:buFontTx/>
              <a:buNone/>
            </a:pPr>
            <a:r>
              <a:rPr lang="en-GB" dirty="0"/>
              <a:t>Church					       (e.g. </a:t>
            </a:r>
            <a:r>
              <a:rPr lang="en-GB"/>
              <a:t>Charismatics</a:t>
            </a:r>
            <a:r>
              <a:rPr lang="en-GB" dirty="0"/>
              <a:t>)</a:t>
            </a:r>
          </a:p>
          <a:p>
            <a:pPr>
              <a:buFontTx/>
              <a:buNone/>
            </a:pPr>
            <a:r>
              <a:rPr lang="en-GB" dirty="0"/>
              <a:t>Bible + Tradition 	     Bible only		   Bible + 								   special revelations</a:t>
            </a:r>
          </a:p>
        </p:txBody>
      </p:sp>
      <p:sp>
        <p:nvSpPr>
          <p:cNvPr id="1089540" name="Line 4"/>
          <p:cNvSpPr>
            <a:spLocks noChangeShapeType="1"/>
          </p:cNvSpPr>
          <p:nvPr/>
        </p:nvSpPr>
        <p:spPr bwMode="auto">
          <a:xfrm>
            <a:off x="3048000" y="3657600"/>
            <a:ext cx="0" cy="220980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89541" name="Line 5"/>
          <p:cNvSpPr>
            <a:spLocks noChangeShapeType="1"/>
          </p:cNvSpPr>
          <p:nvPr/>
        </p:nvSpPr>
        <p:spPr bwMode="auto">
          <a:xfrm>
            <a:off x="0" y="4800600"/>
            <a:ext cx="9136063"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89542" name="Line 6"/>
          <p:cNvSpPr>
            <a:spLocks noChangeShapeType="1"/>
          </p:cNvSpPr>
          <p:nvPr/>
        </p:nvSpPr>
        <p:spPr bwMode="auto">
          <a:xfrm>
            <a:off x="0" y="5867400"/>
            <a:ext cx="9136063"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89543" name="Line 7"/>
          <p:cNvSpPr>
            <a:spLocks noChangeShapeType="1"/>
          </p:cNvSpPr>
          <p:nvPr/>
        </p:nvSpPr>
        <p:spPr bwMode="auto">
          <a:xfrm>
            <a:off x="0" y="3657600"/>
            <a:ext cx="9144000"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089544" name="Line 8"/>
          <p:cNvSpPr>
            <a:spLocks noChangeShapeType="1"/>
          </p:cNvSpPr>
          <p:nvPr/>
        </p:nvSpPr>
        <p:spPr bwMode="auto">
          <a:xfrm>
            <a:off x="5486400" y="3657600"/>
            <a:ext cx="0" cy="220980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610" name="Rectangle 2"/>
          <p:cNvSpPr>
            <a:spLocks noGrp="1" noChangeArrowheads="1"/>
          </p:cNvSpPr>
          <p:nvPr>
            <p:ph type="title"/>
          </p:nvPr>
        </p:nvSpPr>
        <p:spPr/>
        <p:txBody>
          <a:bodyPr/>
          <a:lstStyle/>
          <a:p>
            <a:r>
              <a:rPr lang="en-GB" altLang="en-US"/>
              <a:t>Sufficient!</a:t>
            </a:r>
          </a:p>
        </p:txBody>
      </p:sp>
      <p:sp>
        <p:nvSpPr>
          <p:cNvPr id="1092611" name="Rectangle 3"/>
          <p:cNvSpPr>
            <a:spLocks noGrp="1" noChangeArrowheads="1"/>
          </p:cNvSpPr>
          <p:nvPr>
            <p:ph idx="1"/>
          </p:nvPr>
        </p:nvSpPr>
        <p:spPr/>
        <p:txBody>
          <a:bodyPr/>
          <a:lstStyle/>
          <a:p>
            <a:pPr>
              <a:buFontTx/>
              <a:buNone/>
            </a:pPr>
            <a:r>
              <a:rPr lang="en-GB" altLang="en-US" dirty="0"/>
              <a:t>The Bible </a:t>
            </a:r>
            <a:r>
              <a:rPr lang="en-GB" altLang="en-US" dirty="0">
                <a:solidFill>
                  <a:srgbClr val="00FF00"/>
                </a:solidFill>
              </a:rPr>
              <a:t>teaches all we need to know to be saved.</a:t>
            </a:r>
          </a:p>
          <a:p>
            <a:pPr>
              <a:buFontTx/>
              <a:buNone/>
            </a:pPr>
            <a:r>
              <a:rPr lang="en-GB" altLang="en-US" dirty="0"/>
              <a:t>The Bible </a:t>
            </a:r>
            <a:r>
              <a:rPr lang="en-GB" altLang="en-US" dirty="0">
                <a:solidFill>
                  <a:srgbClr val="00FF00"/>
                </a:solidFill>
              </a:rPr>
              <a:t>is thus sufficient.</a:t>
            </a:r>
          </a:p>
          <a:p>
            <a:pPr>
              <a:buFontTx/>
              <a:buNone/>
            </a:pPr>
            <a:endParaRPr lang="en-GB" altLang="en-US" dirty="0">
              <a:solidFill>
                <a:srgbClr val="00FF00"/>
              </a:solidFill>
            </a:endParaRPr>
          </a:p>
          <a:p>
            <a:pPr>
              <a:buFontTx/>
              <a:buNone/>
            </a:pPr>
            <a:r>
              <a:rPr lang="en-GB" altLang="en-US" dirty="0"/>
              <a:t>In fact, </a:t>
            </a:r>
            <a:r>
              <a:rPr lang="en-GB" altLang="en-US" dirty="0">
                <a:solidFill>
                  <a:srgbClr val="00FF00"/>
                </a:solidFill>
              </a:rPr>
              <a:t>it is forbidden to add or subtract from the Bible! </a:t>
            </a:r>
          </a:p>
          <a:p>
            <a:pPr>
              <a:buFontTx/>
              <a:buNone/>
            </a:pPr>
            <a:endParaRPr lang="en-GB" altLang="en-US" dirty="0">
              <a:solidFill>
                <a:srgbClr val="00FF00"/>
              </a:solidFill>
            </a:endParaRPr>
          </a:p>
          <a:p>
            <a:pPr>
              <a:buFontTx/>
              <a:buNone/>
            </a:pPr>
            <a:endParaRPr lang="en-GB" altLang="en-US" dirty="0">
              <a:solidFill>
                <a:srgbClr val="00FF00"/>
              </a:solidFill>
            </a:endParaRPr>
          </a:p>
        </p:txBody>
      </p:sp>
      <p:sp>
        <p:nvSpPr>
          <p:cNvPr id="1092612" name="Text Box 4"/>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solidFill>
                  <a:srgbClr val="00FF00"/>
                </a:solidFill>
                <a:sym typeface="Wingdings" panose="05000000000000000000" pitchFamily="2" charset="2"/>
              </a:rPr>
              <a:t></a:t>
            </a:r>
            <a:endParaRPr lang="en-US" altLang="en-US">
              <a:solidFill>
                <a:schemeClr val="tx1"/>
              </a:solidFill>
            </a:endParaRPr>
          </a:p>
        </p:txBody>
      </p:sp>
      <p:sp>
        <p:nvSpPr>
          <p:cNvPr id="5" name="AutoShape 5"/>
          <p:cNvSpPr>
            <a:spLocks noChangeArrowheads="1"/>
          </p:cNvSpPr>
          <p:nvPr/>
        </p:nvSpPr>
        <p:spPr bwMode="auto">
          <a:xfrm>
            <a:off x="147637" y="3789040"/>
            <a:ext cx="8848725" cy="2687836"/>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CA" altLang="en-US" i="1" dirty="0"/>
              <a:t>I warn everyone who hears the words of the prophecy of this book: if anyone adds to them, God will add to him the plagues described in this book, and if anyone takes away from the words of the book of this prophecy, God will take away his share in the tree of life and in the holy city, which are described in this book.</a:t>
            </a:r>
          </a:p>
          <a:p>
            <a:pPr algn="r"/>
            <a:r>
              <a:rPr lang="en-US" altLang="en-US" sz="1800" dirty="0"/>
              <a:t>Revelation 22:18-19</a:t>
            </a:r>
          </a:p>
        </p:txBody>
      </p:sp>
    </p:spTree>
    <p:extLst>
      <p:ext uri="{BB962C8B-B14F-4D97-AF65-F5344CB8AC3E}">
        <p14:creationId xmlns:p14="http://schemas.microsoft.com/office/powerpoint/2010/main" val="426670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ppt_w/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p:txBody>
          <a:bodyPr/>
          <a:lstStyle/>
          <a:p>
            <a:r>
              <a:rPr lang="en-GB"/>
              <a:t>Inerrancy, Infallibility</a:t>
            </a:r>
          </a:p>
        </p:txBody>
      </p:sp>
      <p:sp>
        <p:nvSpPr>
          <p:cNvPr id="1097731" name="Rectangle 3"/>
          <p:cNvSpPr>
            <a:spLocks noGrp="1" noChangeArrowheads="1"/>
          </p:cNvSpPr>
          <p:nvPr>
            <p:ph idx="1"/>
          </p:nvPr>
        </p:nvSpPr>
        <p:spPr/>
        <p:txBody>
          <a:bodyPr/>
          <a:lstStyle/>
          <a:p>
            <a:pPr>
              <a:buFontTx/>
              <a:buNone/>
            </a:pPr>
            <a:r>
              <a:rPr lang="en-GB" dirty="0"/>
              <a:t>Inerrancy is from </a:t>
            </a:r>
            <a:r>
              <a:rPr lang="en-GB" dirty="0">
                <a:solidFill>
                  <a:srgbClr val="00FF00"/>
                </a:solidFill>
              </a:rPr>
              <a:t>“without error”</a:t>
            </a:r>
          </a:p>
          <a:p>
            <a:pPr>
              <a:buFontTx/>
              <a:buNone/>
            </a:pPr>
            <a:r>
              <a:rPr lang="en-GB" dirty="0"/>
              <a:t>Infallibility is from </a:t>
            </a:r>
            <a:r>
              <a:rPr lang="en-GB" dirty="0">
                <a:solidFill>
                  <a:srgbClr val="00FF00"/>
                </a:solidFill>
              </a:rPr>
              <a:t>“without failing”</a:t>
            </a:r>
          </a:p>
          <a:p>
            <a:pPr>
              <a:buFontTx/>
              <a:buNone/>
            </a:pPr>
            <a:endParaRPr lang="en-GB" dirty="0">
              <a:solidFill>
                <a:srgbClr val="00FF00"/>
              </a:solidFill>
            </a:endParaRPr>
          </a:p>
        </p:txBody>
      </p:sp>
      <p:sp>
        <p:nvSpPr>
          <p:cNvPr id="1097732" name="Text Box 4"/>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820" y="2489360"/>
            <a:ext cx="3240360" cy="436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9485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6" name="Rectangle 2"/>
          <p:cNvSpPr>
            <a:spLocks noGrp="1" noChangeArrowheads="1"/>
          </p:cNvSpPr>
          <p:nvPr>
            <p:ph type="title"/>
          </p:nvPr>
        </p:nvSpPr>
        <p:spPr/>
        <p:txBody>
          <a:bodyPr/>
          <a:lstStyle/>
          <a:p>
            <a:r>
              <a:rPr lang="en-GB" dirty="0"/>
              <a:t>Mistakes?</a:t>
            </a:r>
          </a:p>
        </p:txBody>
      </p:sp>
      <p:sp>
        <p:nvSpPr>
          <p:cNvPr id="1096707" name="Rectangle 3"/>
          <p:cNvSpPr>
            <a:spLocks noGrp="1" noChangeArrowheads="1"/>
          </p:cNvSpPr>
          <p:nvPr>
            <p:ph idx="1"/>
          </p:nvPr>
        </p:nvSpPr>
        <p:spPr/>
        <p:txBody>
          <a:bodyPr/>
          <a:lstStyle/>
          <a:p>
            <a:pPr>
              <a:buFontTx/>
              <a:buNone/>
            </a:pPr>
            <a:r>
              <a:rPr lang="en-GB" dirty="0"/>
              <a:t>Does the Bible contain mistakes?</a:t>
            </a:r>
          </a:p>
          <a:p>
            <a:pPr>
              <a:buFontTx/>
              <a:buNone/>
            </a:pPr>
            <a:r>
              <a:rPr lang="en-GB" dirty="0"/>
              <a:t>There are bits of information in the Bible which don’t seem to make sense.</a:t>
            </a:r>
          </a:p>
          <a:p>
            <a:pPr>
              <a:buFontTx/>
              <a:buNone/>
            </a:pPr>
            <a:r>
              <a:rPr lang="en-GB" dirty="0"/>
              <a:t>When we see inconsistencies, we need to ask ourselves:</a:t>
            </a:r>
          </a:p>
          <a:p>
            <a:pPr>
              <a:buFontTx/>
              <a:buNone/>
            </a:pPr>
            <a:r>
              <a:rPr lang="en-GB" dirty="0"/>
              <a:t>	- can we translate the original text properly?</a:t>
            </a:r>
          </a:p>
          <a:p>
            <a:pPr>
              <a:buFontTx/>
              <a:buNone/>
            </a:pPr>
            <a:r>
              <a:rPr lang="en-GB" dirty="0"/>
              <a:t>	- can we understand why it says what it says?</a:t>
            </a:r>
          </a:p>
          <a:p>
            <a:pPr>
              <a:buFontTx/>
              <a:buNone/>
            </a:pPr>
            <a:r>
              <a:rPr lang="en-GB" dirty="0"/>
              <a:t>	- is the Bible telling us truths, or telling us truthfully what a person said?</a:t>
            </a:r>
          </a:p>
          <a:p>
            <a:pPr>
              <a:buFontTx/>
              <a:buNone/>
            </a:pPr>
            <a:endParaRPr lang="en-GB"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754" name="Rectangle 2"/>
          <p:cNvSpPr>
            <a:spLocks noGrp="1" noChangeArrowheads="1"/>
          </p:cNvSpPr>
          <p:nvPr>
            <p:ph type="title"/>
          </p:nvPr>
        </p:nvSpPr>
        <p:spPr/>
        <p:txBody>
          <a:bodyPr/>
          <a:lstStyle/>
          <a:p>
            <a:r>
              <a:rPr lang="en-GB"/>
              <a:t>Errors?</a:t>
            </a:r>
          </a:p>
        </p:txBody>
      </p:sp>
      <p:sp>
        <p:nvSpPr>
          <p:cNvPr id="1098755" name="Rectangle 3"/>
          <p:cNvSpPr>
            <a:spLocks noGrp="1" noChangeArrowheads="1"/>
          </p:cNvSpPr>
          <p:nvPr>
            <p:ph idx="1"/>
          </p:nvPr>
        </p:nvSpPr>
        <p:spPr/>
        <p:txBody>
          <a:bodyPr/>
          <a:lstStyle/>
          <a:p>
            <a:pPr>
              <a:buFontTx/>
              <a:buNone/>
            </a:pPr>
            <a:r>
              <a:rPr lang="en-GB"/>
              <a:t>When Jacob went to Egypt</a:t>
            </a:r>
          </a:p>
          <a:p>
            <a:pPr>
              <a:buFontTx/>
              <a:buNone/>
            </a:pPr>
            <a:r>
              <a:rPr lang="en-GB"/>
              <a:t>	70 people: Genesis 46:27 and Exodus 1:5.</a:t>
            </a:r>
          </a:p>
          <a:p>
            <a:pPr>
              <a:buFontTx/>
              <a:buNone/>
            </a:pPr>
            <a:r>
              <a:rPr lang="en-GB"/>
              <a:t>	75 people: Acts 7:14.</a:t>
            </a:r>
          </a:p>
          <a:p>
            <a:pPr>
              <a:buFontTx/>
              <a:buNone/>
            </a:pPr>
            <a:endParaRPr lang="en-GB"/>
          </a:p>
          <a:p>
            <a:pPr>
              <a:buFontTx/>
              <a:buNone/>
            </a:pPr>
            <a:endParaRPr lang="en-GB"/>
          </a:p>
          <a:p>
            <a:pPr>
              <a:buFontTx/>
              <a:buNone/>
            </a:pPr>
            <a:r>
              <a:rPr lang="en-GB"/>
              <a:t>Did Jacob sit up on the bed or lean on his staff?</a:t>
            </a:r>
          </a:p>
          <a:p>
            <a:pPr>
              <a:buFontTx/>
              <a:buNone/>
            </a:pPr>
            <a:r>
              <a:rPr lang="en-GB"/>
              <a:t>	Genesis 48:2: on the bed</a:t>
            </a:r>
          </a:p>
          <a:p>
            <a:pPr>
              <a:buFontTx/>
              <a:buNone/>
            </a:pPr>
            <a:r>
              <a:rPr lang="en-GB"/>
              <a:t>	Hebrews 11:21: on top of his staff</a:t>
            </a:r>
          </a:p>
          <a:p>
            <a:pPr>
              <a:buFontTx/>
              <a:buNone/>
            </a:pPr>
            <a:r>
              <a:rPr lang="en-GB"/>
              <a:t>	</a:t>
            </a:r>
          </a:p>
          <a:p>
            <a:pPr>
              <a:buFontTx/>
              <a:buNone/>
            </a:pPr>
            <a:endParaRPr lang="en-GB"/>
          </a:p>
        </p:txBody>
      </p:sp>
    </p:spTree>
    <p:extLst>
      <p:ext uri="{BB962C8B-B14F-4D97-AF65-F5344CB8AC3E}">
        <p14:creationId xmlns:p14="http://schemas.microsoft.com/office/powerpoint/2010/main" val="1827319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2"/>
          <p:cNvSpPr>
            <a:spLocks noGrp="1" noChangeArrowheads="1"/>
          </p:cNvSpPr>
          <p:nvPr>
            <p:ph type="title"/>
          </p:nvPr>
        </p:nvSpPr>
        <p:spPr/>
        <p:txBody>
          <a:bodyPr/>
          <a:lstStyle/>
          <a:p>
            <a:r>
              <a:rPr lang="en-GB"/>
              <a:t>Errors?</a:t>
            </a:r>
          </a:p>
        </p:txBody>
      </p:sp>
      <p:sp>
        <p:nvSpPr>
          <p:cNvPr id="1099779" name="Rectangle 3"/>
          <p:cNvSpPr>
            <a:spLocks noGrp="1" noChangeArrowheads="1"/>
          </p:cNvSpPr>
          <p:nvPr>
            <p:ph idx="1"/>
          </p:nvPr>
        </p:nvSpPr>
        <p:spPr/>
        <p:txBody>
          <a:bodyPr/>
          <a:lstStyle/>
          <a:p>
            <a:pPr>
              <a:buFontTx/>
              <a:buNone/>
            </a:pPr>
            <a:r>
              <a:rPr lang="en-GB" dirty="0"/>
              <a:t>When Jacob went to Egypt</a:t>
            </a:r>
          </a:p>
          <a:p>
            <a:pPr>
              <a:buFontTx/>
              <a:buNone/>
            </a:pPr>
            <a:r>
              <a:rPr lang="en-GB" dirty="0"/>
              <a:t>	70 people: Genesis 46:27 and Exodus 1:5.</a:t>
            </a:r>
          </a:p>
          <a:p>
            <a:pPr>
              <a:buFontTx/>
              <a:buNone/>
            </a:pPr>
            <a:r>
              <a:rPr lang="en-GB" dirty="0"/>
              <a:t>	75 people: Acts 7:14.</a:t>
            </a:r>
          </a:p>
          <a:p>
            <a:pPr>
              <a:buFontTx/>
              <a:buNone/>
            </a:pPr>
            <a:r>
              <a:rPr lang="en-GB" dirty="0">
                <a:solidFill>
                  <a:srgbClr val="FFC000"/>
                </a:solidFill>
              </a:rPr>
              <a:t>	Scholars suspect the ‘base document’ for the</a:t>
            </a:r>
          </a:p>
          <a:p>
            <a:pPr>
              <a:buFontTx/>
              <a:buNone/>
            </a:pPr>
            <a:r>
              <a:rPr lang="en-GB" dirty="0">
                <a:solidFill>
                  <a:srgbClr val="FFC000"/>
                </a:solidFill>
              </a:rPr>
              <a:t>	Hebrew text dropped the word for “and five”.</a:t>
            </a:r>
          </a:p>
          <a:p>
            <a:pPr>
              <a:buFontTx/>
              <a:buNone/>
            </a:pPr>
            <a:r>
              <a:rPr lang="en-GB" dirty="0"/>
              <a:t>Did Jacob sit up on the bed or lean on his staff?</a:t>
            </a:r>
          </a:p>
          <a:p>
            <a:pPr>
              <a:buFontTx/>
              <a:buNone/>
            </a:pPr>
            <a:r>
              <a:rPr lang="en-GB" dirty="0"/>
              <a:t>	Genesis 48:2: on the bed</a:t>
            </a:r>
          </a:p>
          <a:p>
            <a:pPr>
              <a:buFontTx/>
              <a:buNone/>
            </a:pPr>
            <a:r>
              <a:rPr lang="en-GB" dirty="0"/>
              <a:t>	Hebrews 11:21: on top of his staff</a:t>
            </a:r>
          </a:p>
          <a:p>
            <a:pPr>
              <a:buFontTx/>
              <a:buNone/>
            </a:pPr>
            <a:endParaRPr lang="en-GB" dirty="0">
              <a:solidFill>
                <a:srgbClr val="FFFF00"/>
              </a:solidFill>
            </a:endParaRPr>
          </a:p>
        </p:txBody>
      </p:sp>
    </p:spTree>
    <p:extLst>
      <p:ext uri="{BB962C8B-B14F-4D97-AF65-F5344CB8AC3E}">
        <p14:creationId xmlns:p14="http://schemas.microsoft.com/office/powerpoint/2010/main" val="3319130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Rectangle 2"/>
          <p:cNvSpPr>
            <a:spLocks noGrp="1" noChangeArrowheads="1"/>
          </p:cNvSpPr>
          <p:nvPr>
            <p:ph type="title"/>
          </p:nvPr>
        </p:nvSpPr>
        <p:spPr/>
        <p:txBody>
          <a:bodyPr/>
          <a:lstStyle/>
          <a:p>
            <a:r>
              <a:rPr lang="en-GB"/>
              <a:t>Errors?</a:t>
            </a:r>
          </a:p>
        </p:txBody>
      </p:sp>
      <p:sp>
        <p:nvSpPr>
          <p:cNvPr id="1103875" name="Rectangle 3"/>
          <p:cNvSpPr>
            <a:spLocks noGrp="1" noChangeArrowheads="1"/>
          </p:cNvSpPr>
          <p:nvPr>
            <p:ph idx="1"/>
          </p:nvPr>
        </p:nvSpPr>
        <p:spPr/>
        <p:txBody>
          <a:bodyPr/>
          <a:lstStyle/>
          <a:p>
            <a:pPr>
              <a:buFontTx/>
              <a:buNone/>
            </a:pPr>
            <a:r>
              <a:rPr lang="en-GB" dirty="0"/>
              <a:t>When Jacob went to Egypt</a:t>
            </a:r>
          </a:p>
          <a:p>
            <a:pPr>
              <a:buFontTx/>
              <a:buNone/>
            </a:pPr>
            <a:r>
              <a:rPr lang="en-GB" dirty="0"/>
              <a:t>	70 people: Genesis 46:27 and Exodus 1:5.</a:t>
            </a:r>
          </a:p>
          <a:p>
            <a:pPr>
              <a:buFontTx/>
              <a:buNone/>
            </a:pPr>
            <a:r>
              <a:rPr lang="en-GB" dirty="0"/>
              <a:t>	75 people: Acts 7:14.</a:t>
            </a:r>
          </a:p>
          <a:p>
            <a:pPr>
              <a:buFontTx/>
              <a:buNone/>
            </a:pPr>
            <a:r>
              <a:rPr lang="en-GB" dirty="0">
                <a:solidFill>
                  <a:srgbClr val="FFC000"/>
                </a:solidFill>
              </a:rPr>
              <a:t>	Scholars suspect the ‘base document’ for the</a:t>
            </a:r>
          </a:p>
          <a:p>
            <a:pPr>
              <a:buFontTx/>
              <a:buNone/>
            </a:pPr>
            <a:r>
              <a:rPr lang="en-GB" dirty="0">
                <a:solidFill>
                  <a:srgbClr val="FFC000"/>
                </a:solidFill>
              </a:rPr>
              <a:t>	Hebrew text dropped the word for “and five”.</a:t>
            </a:r>
          </a:p>
          <a:p>
            <a:pPr>
              <a:buFontTx/>
              <a:buNone/>
            </a:pPr>
            <a:r>
              <a:rPr lang="en-GB" dirty="0"/>
              <a:t>Did Jacob sit up on the bed or lean on his staff?</a:t>
            </a:r>
          </a:p>
          <a:p>
            <a:pPr>
              <a:buFontTx/>
              <a:buNone/>
            </a:pPr>
            <a:r>
              <a:rPr lang="en-GB" dirty="0"/>
              <a:t>	Genesis 48:2: on the bed</a:t>
            </a:r>
          </a:p>
          <a:p>
            <a:pPr>
              <a:buFontTx/>
              <a:buNone/>
            </a:pPr>
            <a:r>
              <a:rPr lang="en-GB" dirty="0"/>
              <a:t>	Hebrews 11:21: on top of his staff</a:t>
            </a:r>
          </a:p>
          <a:p>
            <a:pPr>
              <a:buFontTx/>
              <a:buNone/>
            </a:pPr>
            <a:r>
              <a:rPr lang="en-GB" dirty="0">
                <a:solidFill>
                  <a:srgbClr val="FFC000"/>
                </a:solidFill>
              </a:rPr>
              <a:t>	 In Hebrew, bed = MITTAH, staff = MATTEH.</a:t>
            </a:r>
          </a:p>
          <a:p>
            <a:pPr>
              <a:buFontTx/>
              <a:buNone/>
            </a:pPr>
            <a:r>
              <a:rPr lang="en-GB" dirty="0">
                <a:solidFill>
                  <a:srgbClr val="FFC000"/>
                </a:solidFill>
              </a:rPr>
              <a:t>	And usually Hebrew does not have the vowels.</a:t>
            </a:r>
          </a:p>
          <a:p>
            <a:pPr>
              <a:buFontTx/>
              <a:buNone/>
            </a:pPr>
            <a:endParaRPr lang="en-GB" dirty="0">
              <a:solidFill>
                <a:srgbClr val="FFFF00"/>
              </a:solidFill>
            </a:endParaRPr>
          </a:p>
        </p:txBody>
      </p:sp>
    </p:spTree>
    <p:extLst>
      <p:ext uri="{BB962C8B-B14F-4D97-AF65-F5344CB8AC3E}">
        <p14:creationId xmlns:p14="http://schemas.microsoft.com/office/powerpoint/2010/main" val="2581290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802" name="Rectangle 2"/>
          <p:cNvSpPr>
            <a:spLocks noGrp="1" noChangeArrowheads="1"/>
          </p:cNvSpPr>
          <p:nvPr>
            <p:ph type="title"/>
          </p:nvPr>
        </p:nvSpPr>
        <p:spPr/>
        <p:txBody>
          <a:bodyPr/>
          <a:lstStyle/>
          <a:p>
            <a:r>
              <a:rPr lang="en-GB"/>
              <a:t>Errors?</a:t>
            </a:r>
          </a:p>
        </p:txBody>
      </p:sp>
      <p:sp>
        <p:nvSpPr>
          <p:cNvPr id="1100803" name="Rectangle 3"/>
          <p:cNvSpPr>
            <a:spLocks noGrp="1" noChangeArrowheads="1"/>
          </p:cNvSpPr>
          <p:nvPr>
            <p:ph idx="1"/>
          </p:nvPr>
        </p:nvSpPr>
        <p:spPr/>
        <p:txBody>
          <a:bodyPr/>
          <a:lstStyle/>
          <a:p>
            <a:pPr>
              <a:buFontTx/>
              <a:buNone/>
            </a:pPr>
            <a:r>
              <a:rPr lang="en-GB" dirty="0"/>
              <a:t>At what time of the day was Jesus crucified?</a:t>
            </a:r>
          </a:p>
          <a:p>
            <a:pPr>
              <a:buFontTx/>
              <a:buNone/>
            </a:pPr>
            <a:r>
              <a:rPr lang="en-GB" dirty="0"/>
              <a:t>	Mark 15:25: at the third hour</a:t>
            </a:r>
          </a:p>
          <a:p>
            <a:pPr>
              <a:buFontTx/>
              <a:buNone/>
            </a:pPr>
            <a:r>
              <a:rPr lang="en-GB" dirty="0"/>
              <a:t>	John 19:14: well after the sixth hour</a:t>
            </a:r>
          </a:p>
          <a:p>
            <a:pPr>
              <a:buFontTx/>
              <a:buNone/>
            </a:pPr>
            <a:endParaRPr lang="en-GB" dirty="0"/>
          </a:p>
          <a:p>
            <a:pPr>
              <a:buFontTx/>
              <a:buNone/>
            </a:pPr>
            <a:endParaRPr lang="en-GB" dirty="0"/>
          </a:p>
          <a:p>
            <a:pPr>
              <a:buFontTx/>
              <a:buNone/>
            </a:pPr>
            <a:r>
              <a:rPr lang="en-GB" dirty="0"/>
              <a:t>How many angels at the tomb?</a:t>
            </a:r>
          </a:p>
          <a:p>
            <a:pPr>
              <a:buFontTx/>
              <a:buNone/>
            </a:pPr>
            <a:r>
              <a:rPr lang="en-GB" dirty="0"/>
              <a:t>	1: Matthew 28:2,5; Mark 16:5</a:t>
            </a:r>
          </a:p>
          <a:p>
            <a:pPr>
              <a:buFontTx/>
              <a:buNone/>
            </a:pPr>
            <a:r>
              <a:rPr lang="en-GB" dirty="0"/>
              <a:t>	2: Luke 24:4; John 20:12</a:t>
            </a:r>
          </a:p>
          <a:p>
            <a:pPr>
              <a:buFontTx/>
              <a:buNone/>
            </a:pPr>
            <a:endParaRPr lang="en-GB" dirty="0"/>
          </a:p>
          <a:p>
            <a:pPr>
              <a:buFontTx/>
              <a:buNone/>
            </a:pPr>
            <a:endParaRPr lang="en-GB" dirty="0"/>
          </a:p>
          <a:p>
            <a:pPr>
              <a:buFontTx/>
              <a:buNone/>
            </a:pPr>
            <a:endParaRPr lang="en-GB" dirty="0">
              <a:solidFill>
                <a:srgbClr val="FFFF00"/>
              </a:solidFill>
            </a:endParaRPr>
          </a:p>
        </p:txBody>
      </p:sp>
    </p:spTree>
    <p:extLst>
      <p:ext uri="{BB962C8B-B14F-4D97-AF65-F5344CB8AC3E}">
        <p14:creationId xmlns:p14="http://schemas.microsoft.com/office/powerpoint/2010/main" val="2161366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26" name="Rectangle 2"/>
          <p:cNvSpPr>
            <a:spLocks noGrp="1" noChangeArrowheads="1"/>
          </p:cNvSpPr>
          <p:nvPr>
            <p:ph type="title"/>
          </p:nvPr>
        </p:nvSpPr>
        <p:spPr/>
        <p:txBody>
          <a:bodyPr/>
          <a:lstStyle/>
          <a:p>
            <a:r>
              <a:rPr lang="en-GB"/>
              <a:t>Errors?</a:t>
            </a:r>
          </a:p>
        </p:txBody>
      </p:sp>
      <p:sp>
        <p:nvSpPr>
          <p:cNvPr id="1101827" name="Rectangle 3"/>
          <p:cNvSpPr>
            <a:spLocks noGrp="1" noChangeArrowheads="1"/>
          </p:cNvSpPr>
          <p:nvPr>
            <p:ph idx="1"/>
          </p:nvPr>
        </p:nvSpPr>
        <p:spPr/>
        <p:txBody>
          <a:bodyPr/>
          <a:lstStyle/>
          <a:p>
            <a:pPr>
              <a:buFontTx/>
              <a:buNone/>
            </a:pPr>
            <a:r>
              <a:rPr lang="en-GB" dirty="0"/>
              <a:t>At what time of the day was Jesus crucified?</a:t>
            </a:r>
          </a:p>
          <a:p>
            <a:pPr>
              <a:buFontTx/>
              <a:buNone/>
            </a:pPr>
            <a:r>
              <a:rPr lang="en-GB" dirty="0"/>
              <a:t>	Mark 15:25: at the third hour</a:t>
            </a:r>
          </a:p>
          <a:p>
            <a:pPr>
              <a:buFontTx/>
              <a:buNone/>
            </a:pPr>
            <a:r>
              <a:rPr lang="en-GB" dirty="0"/>
              <a:t>	John 19:14: well after the sixth hour</a:t>
            </a:r>
          </a:p>
          <a:p>
            <a:pPr>
              <a:buFontTx/>
              <a:buNone/>
            </a:pPr>
            <a:r>
              <a:rPr lang="en-GB" dirty="0">
                <a:solidFill>
                  <a:srgbClr val="FFC000"/>
                </a:solidFill>
              </a:rPr>
              <a:t>	John uses Roman time (begin counting at midnight)</a:t>
            </a:r>
          </a:p>
          <a:p>
            <a:pPr>
              <a:buFontTx/>
              <a:buNone/>
            </a:pPr>
            <a:r>
              <a:rPr lang="en-GB" dirty="0">
                <a:solidFill>
                  <a:srgbClr val="FFC000"/>
                </a:solidFill>
              </a:rPr>
              <a:t>	Mark uses Jewish time (begin counting at dawn)</a:t>
            </a:r>
          </a:p>
          <a:p>
            <a:pPr>
              <a:buFontTx/>
              <a:buNone/>
            </a:pPr>
            <a:r>
              <a:rPr lang="en-GB" dirty="0"/>
              <a:t>How many angels at the tomb?</a:t>
            </a:r>
          </a:p>
          <a:p>
            <a:pPr>
              <a:buFontTx/>
              <a:buNone/>
            </a:pPr>
            <a:r>
              <a:rPr lang="en-GB" dirty="0"/>
              <a:t>	1: Matthew 28:2,5; Mark 16:5</a:t>
            </a:r>
          </a:p>
          <a:p>
            <a:pPr>
              <a:buFontTx/>
              <a:buNone/>
            </a:pPr>
            <a:r>
              <a:rPr lang="en-GB" dirty="0"/>
              <a:t>	2: Luke 24:4; John 20:12</a:t>
            </a:r>
          </a:p>
        </p:txBody>
      </p:sp>
    </p:spTree>
    <p:extLst>
      <p:ext uri="{BB962C8B-B14F-4D97-AF65-F5344CB8AC3E}">
        <p14:creationId xmlns:p14="http://schemas.microsoft.com/office/powerpoint/2010/main" val="746858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8" name="Rectangle 2"/>
          <p:cNvSpPr>
            <a:spLocks noGrp="1" noChangeArrowheads="1"/>
          </p:cNvSpPr>
          <p:nvPr>
            <p:ph type="title"/>
          </p:nvPr>
        </p:nvSpPr>
        <p:spPr/>
        <p:txBody>
          <a:bodyPr/>
          <a:lstStyle/>
          <a:p>
            <a:r>
              <a:rPr lang="en-GB"/>
              <a:t>Errors?</a:t>
            </a:r>
          </a:p>
        </p:txBody>
      </p:sp>
      <p:sp>
        <p:nvSpPr>
          <p:cNvPr id="1104899" name="Rectangle 3"/>
          <p:cNvSpPr>
            <a:spLocks noGrp="1" noChangeArrowheads="1"/>
          </p:cNvSpPr>
          <p:nvPr>
            <p:ph idx="1"/>
          </p:nvPr>
        </p:nvSpPr>
        <p:spPr/>
        <p:txBody>
          <a:bodyPr/>
          <a:lstStyle/>
          <a:p>
            <a:pPr>
              <a:buFontTx/>
              <a:buNone/>
            </a:pPr>
            <a:r>
              <a:rPr lang="en-GB" dirty="0"/>
              <a:t>At what time of the day was Jesus crucified?</a:t>
            </a:r>
          </a:p>
          <a:p>
            <a:pPr>
              <a:buFontTx/>
              <a:buNone/>
            </a:pPr>
            <a:r>
              <a:rPr lang="en-GB" dirty="0"/>
              <a:t>	Mark 15:33: at the third hour</a:t>
            </a:r>
          </a:p>
          <a:p>
            <a:pPr>
              <a:buFontTx/>
              <a:buNone/>
            </a:pPr>
            <a:r>
              <a:rPr lang="en-GB" dirty="0"/>
              <a:t>	John 19:14: after the sixth hour</a:t>
            </a:r>
          </a:p>
          <a:p>
            <a:pPr>
              <a:buFontTx/>
              <a:buNone/>
            </a:pPr>
            <a:r>
              <a:rPr lang="en-GB" dirty="0">
                <a:solidFill>
                  <a:srgbClr val="FFC000"/>
                </a:solidFill>
              </a:rPr>
              <a:t>	John uses Roman time (begin counting at midnight)</a:t>
            </a:r>
          </a:p>
          <a:p>
            <a:pPr>
              <a:buFontTx/>
              <a:buNone/>
            </a:pPr>
            <a:r>
              <a:rPr lang="en-GB" dirty="0">
                <a:solidFill>
                  <a:srgbClr val="FFC000"/>
                </a:solidFill>
              </a:rPr>
              <a:t>	Mark uses Jewish time (begin counting at dawn)</a:t>
            </a:r>
          </a:p>
          <a:p>
            <a:pPr>
              <a:buFontTx/>
              <a:buNone/>
            </a:pPr>
            <a:r>
              <a:rPr lang="en-GB" dirty="0"/>
              <a:t>How many angels at the tomb?</a:t>
            </a:r>
          </a:p>
          <a:p>
            <a:pPr>
              <a:buFontTx/>
              <a:buNone/>
            </a:pPr>
            <a:r>
              <a:rPr lang="en-GB" dirty="0"/>
              <a:t>	1: Matthew 28:2,5; Mark 16:5</a:t>
            </a:r>
          </a:p>
          <a:p>
            <a:pPr>
              <a:buFontTx/>
              <a:buNone/>
            </a:pPr>
            <a:r>
              <a:rPr lang="en-GB" dirty="0"/>
              <a:t>	2: Luke 24:4; John 20:12</a:t>
            </a:r>
          </a:p>
          <a:p>
            <a:pPr>
              <a:buFontTx/>
              <a:buNone/>
            </a:pPr>
            <a:r>
              <a:rPr lang="en-GB" dirty="0">
                <a:solidFill>
                  <a:srgbClr val="FFC000"/>
                </a:solidFill>
              </a:rPr>
              <a:t>	Two. Some of the women may have recollected just</a:t>
            </a:r>
          </a:p>
          <a:p>
            <a:pPr>
              <a:buFontTx/>
              <a:buNone/>
            </a:pPr>
            <a:r>
              <a:rPr lang="en-GB" dirty="0">
                <a:solidFill>
                  <a:srgbClr val="FFC000"/>
                </a:solidFill>
              </a:rPr>
              <a:t>	seeing one, which Matthew and Mark report.</a:t>
            </a:r>
          </a:p>
          <a:p>
            <a:pPr>
              <a:buFontTx/>
              <a:buNone/>
            </a:pPr>
            <a:endParaRPr lang="en-GB" dirty="0">
              <a:solidFill>
                <a:srgbClr val="FFFF00"/>
              </a:solidFill>
            </a:endParaRPr>
          </a:p>
        </p:txBody>
      </p:sp>
    </p:spTree>
    <p:extLst>
      <p:ext uri="{BB962C8B-B14F-4D97-AF65-F5344CB8AC3E}">
        <p14:creationId xmlns:p14="http://schemas.microsoft.com/office/powerpoint/2010/main" val="1792855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Psalm 119:34</a:t>
            </a:r>
          </a:p>
        </p:txBody>
      </p:sp>
      <p:sp>
        <p:nvSpPr>
          <p:cNvPr id="3" name="Content Placeholder 2"/>
          <p:cNvSpPr>
            <a:spLocks noGrp="1"/>
          </p:cNvSpPr>
          <p:nvPr>
            <p:ph idx="1"/>
          </p:nvPr>
        </p:nvSpPr>
        <p:spPr>
          <a:xfrm>
            <a:off x="1115616" y="1484784"/>
            <a:ext cx="8028384" cy="5373216"/>
          </a:xfrm>
        </p:spPr>
        <p:txBody>
          <a:bodyPr/>
          <a:lstStyle/>
          <a:p>
            <a:pPr marL="0" indent="0">
              <a:buNone/>
            </a:pPr>
            <a:r>
              <a:rPr lang="en-CA" dirty="0">
                <a:solidFill>
                  <a:schemeClr val="tx1"/>
                </a:solidFill>
              </a:rPr>
              <a:t>Forever fixed in heaven is your word;</a:t>
            </a:r>
          </a:p>
          <a:p>
            <a:pPr marL="0" indent="0">
              <a:buNone/>
            </a:pPr>
            <a:r>
              <a:rPr lang="en-CA" dirty="0">
                <a:solidFill>
                  <a:schemeClr val="tx1"/>
                </a:solidFill>
              </a:rPr>
              <a:t>firm is your promise through the generations.</a:t>
            </a:r>
          </a:p>
          <a:p>
            <a:pPr marL="0" indent="0">
              <a:buNone/>
            </a:pPr>
            <a:r>
              <a:rPr lang="en-CA" dirty="0">
                <a:solidFill>
                  <a:schemeClr val="tx1"/>
                </a:solidFill>
              </a:rPr>
              <a:t>The earth, by you established, has endured;</a:t>
            </a:r>
          </a:p>
          <a:p>
            <a:pPr marL="0" indent="0">
              <a:buNone/>
            </a:pPr>
            <a:r>
              <a:rPr lang="en-CA" dirty="0">
                <a:solidFill>
                  <a:schemeClr val="tx1"/>
                </a:solidFill>
              </a:rPr>
              <a:t>you are the faithful God of my salvation.</a:t>
            </a:r>
          </a:p>
          <a:p>
            <a:pPr marL="0" indent="0">
              <a:buNone/>
            </a:pPr>
            <a:r>
              <a:rPr lang="en-CA" dirty="0">
                <a:solidFill>
                  <a:schemeClr val="tx1"/>
                </a:solidFill>
              </a:rPr>
              <a:t>By your appointment all stands firm, O LORD, </a:t>
            </a:r>
          </a:p>
          <a:p>
            <a:pPr marL="0" indent="0">
              <a:buNone/>
            </a:pPr>
            <a:r>
              <a:rPr lang="en-CA" dirty="0">
                <a:solidFill>
                  <a:schemeClr val="tx1"/>
                </a:solidFill>
              </a:rPr>
              <a:t>for you are served by all of your creation.</a:t>
            </a:r>
          </a:p>
          <a:p>
            <a:pPr marL="0" indent="0" algn="r">
              <a:buNone/>
            </a:pPr>
            <a:endParaRPr lang="en-US" dirty="0"/>
          </a:p>
        </p:txBody>
      </p:sp>
    </p:spTree>
    <p:extLst>
      <p:ext uri="{BB962C8B-B14F-4D97-AF65-F5344CB8AC3E}">
        <p14:creationId xmlns:p14="http://schemas.microsoft.com/office/powerpoint/2010/main" val="4136521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p:txBody>
          <a:bodyPr/>
          <a:lstStyle/>
          <a:p>
            <a:r>
              <a:rPr lang="en-GB"/>
              <a:t>Inerrancy, Infallibility</a:t>
            </a:r>
          </a:p>
        </p:txBody>
      </p:sp>
      <p:sp>
        <p:nvSpPr>
          <p:cNvPr id="1097731" name="Rectangle 3"/>
          <p:cNvSpPr>
            <a:spLocks noGrp="1" noChangeArrowheads="1"/>
          </p:cNvSpPr>
          <p:nvPr>
            <p:ph idx="1"/>
          </p:nvPr>
        </p:nvSpPr>
        <p:spPr/>
        <p:txBody>
          <a:bodyPr/>
          <a:lstStyle/>
          <a:p>
            <a:pPr>
              <a:buFontTx/>
              <a:buNone/>
            </a:pPr>
            <a:r>
              <a:rPr lang="en-GB" dirty="0"/>
              <a:t>Inerrancy is from </a:t>
            </a:r>
            <a:r>
              <a:rPr lang="en-GB" dirty="0">
                <a:solidFill>
                  <a:srgbClr val="00FF00"/>
                </a:solidFill>
              </a:rPr>
              <a:t>“without error”</a:t>
            </a:r>
          </a:p>
          <a:p>
            <a:pPr>
              <a:buFontTx/>
              <a:buNone/>
            </a:pPr>
            <a:r>
              <a:rPr lang="en-GB" dirty="0"/>
              <a:t>Infallibility is from </a:t>
            </a:r>
            <a:r>
              <a:rPr lang="en-GB" dirty="0">
                <a:solidFill>
                  <a:srgbClr val="00FF00"/>
                </a:solidFill>
              </a:rPr>
              <a:t>“without failing”</a:t>
            </a:r>
          </a:p>
          <a:p>
            <a:pPr>
              <a:buFontTx/>
              <a:buNone/>
            </a:pPr>
            <a:endParaRPr lang="en-GB" dirty="0">
              <a:solidFill>
                <a:srgbClr val="00FF00"/>
              </a:solidFill>
            </a:endParaRPr>
          </a:p>
          <a:p>
            <a:pPr>
              <a:buFontTx/>
              <a:buNone/>
            </a:pPr>
            <a:r>
              <a:rPr lang="en-GB" dirty="0"/>
              <a:t>In the strictest sense of the term, </a:t>
            </a:r>
            <a:r>
              <a:rPr lang="en-GB" dirty="0">
                <a:solidFill>
                  <a:srgbClr val="00FF00"/>
                </a:solidFill>
              </a:rPr>
              <a:t>it would not be right to say that our current Bible is without errors. But the Bible does achieve what it sets out to achieve. As such, it is infallible.</a:t>
            </a:r>
          </a:p>
          <a:p>
            <a:pPr>
              <a:buFontTx/>
              <a:buNone/>
            </a:pPr>
            <a:r>
              <a:rPr lang="en-GB" dirty="0"/>
              <a:t>Many people who use the word “inerrant” actually mean “infallible”.</a:t>
            </a:r>
            <a:r>
              <a:rPr lang="en-GB" dirty="0">
                <a:solidFill>
                  <a:srgbClr val="00FF00"/>
                </a:solidFill>
              </a:rPr>
              <a:t> </a:t>
            </a:r>
          </a:p>
          <a:p>
            <a:pPr>
              <a:buFontTx/>
              <a:buNone/>
            </a:pPr>
            <a:r>
              <a:rPr lang="en-GB" dirty="0"/>
              <a:t>The point is: </a:t>
            </a:r>
            <a:r>
              <a:rPr lang="en-GB" dirty="0">
                <a:solidFill>
                  <a:srgbClr val="00FF00"/>
                </a:solidFill>
              </a:rPr>
              <a:t>you can trust the Bible, what it says is true.</a:t>
            </a:r>
          </a:p>
        </p:txBody>
      </p:sp>
      <p:sp>
        <p:nvSpPr>
          <p:cNvPr id="1097732" name="Text Box 4"/>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2"/>
          <p:cNvSpPr>
            <a:spLocks noGrp="1" noChangeArrowheads="1"/>
          </p:cNvSpPr>
          <p:nvPr>
            <p:ph type="title"/>
          </p:nvPr>
        </p:nvSpPr>
        <p:spPr/>
        <p:txBody>
          <a:bodyPr/>
          <a:lstStyle/>
          <a:p>
            <a:r>
              <a:rPr lang="en-GB"/>
              <a:t>Clarity</a:t>
            </a:r>
          </a:p>
        </p:txBody>
      </p:sp>
      <p:sp>
        <p:nvSpPr>
          <p:cNvPr id="1094659" name="Rectangle 3"/>
          <p:cNvSpPr>
            <a:spLocks noGrp="1" noChangeArrowheads="1"/>
          </p:cNvSpPr>
          <p:nvPr>
            <p:ph idx="1"/>
          </p:nvPr>
        </p:nvSpPr>
        <p:spPr>
          <a:xfrm>
            <a:off x="0" y="1219200"/>
            <a:ext cx="5405438" cy="5638800"/>
          </a:xfrm>
        </p:spPr>
        <p:txBody>
          <a:bodyPr/>
          <a:lstStyle/>
          <a:p>
            <a:pPr>
              <a:buFontTx/>
              <a:buNone/>
            </a:pPr>
            <a:r>
              <a:rPr lang="en-GB" dirty="0"/>
              <a:t>The Bible </a:t>
            </a:r>
            <a:r>
              <a:rPr lang="en-GB" dirty="0">
                <a:solidFill>
                  <a:srgbClr val="00FF00"/>
                </a:solidFill>
              </a:rPr>
              <a:t>is clear in its general message.</a:t>
            </a:r>
          </a:p>
          <a:p>
            <a:pPr>
              <a:buFontTx/>
              <a:buNone/>
            </a:pPr>
            <a:r>
              <a:rPr lang="en-GB" dirty="0"/>
              <a:t>True, </a:t>
            </a:r>
            <a:r>
              <a:rPr lang="en-GB" dirty="0">
                <a:solidFill>
                  <a:srgbClr val="00FF00"/>
                </a:solidFill>
              </a:rPr>
              <a:t>not every part of the Bible is easily understood. It may take some hard study!</a:t>
            </a:r>
          </a:p>
          <a:p>
            <a:pPr>
              <a:buFontTx/>
              <a:buNone/>
            </a:pPr>
            <a:r>
              <a:rPr lang="en-GB" dirty="0"/>
              <a:t>But when it comes to </a:t>
            </a:r>
            <a:r>
              <a:rPr lang="en-GB" dirty="0">
                <a:solidFill>
                  <a:srgbClr val="00FF00"/>
                </a:solidFill>
              </a:rPr>
              <a:t>the message, it is very obvious what the Bible is telling us.</a:t>
            </a:r>
          </a:p>
          <a:p>
            <a:pPr>
              <a:buFontTx/>
              <a:buNone/>
            </a:pPr>
            <a:endParaRPr lang="en-GB" dirty="0">
              <a:solidFill>
                <a:srgbClr val="00FF00"/>
              </a:solidFill>
            </a:endParaRPr>
          </a:p>
          <a:p>
            <a:pPr>
              <a:buFontTx/>
              <a:buNone/>
            </a:pPr>
            <a:r>
              <a:rPr lang="en-GB" dirty="0"/>
              <a:t>Write down in a few sentences what you think the Bible is clearly telling us.</a:t>
            </a:r>
          </a:p>
        </p:txBody>
      </p:sp>
      <p:sp>
        <p:nvSpPr>
          <p:cNvPr id="1094660" name="Text Box 4"/>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pic>
        <p:nvPicPr>
          <p:cNvPr id="10946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438" y="1371600"/>
            <a:ext cx="3738562"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82" name="Rectangle 2"/>
          <p:cNvSpPr>
            <a:spLocks noGrp="1" noChangeArrowheads="1"/>
          </p:cNvSpPr>
          <p:nvPr>
            <p:ph type="title"/>
          </p:nvPr>
        </p:nvSpPr>
        <p:spPr/>
        <p:txBody>
          <a:bodyPr/>
          <a:lstStyle/>
          <a:p>
            <a:r>
              <a:rPr lang="en-GB"/>
              <a:t>The clear message of the Bible</a:t>
            </a:r>
          </a:p>
        </p:txBody>
      </p:sp>
      <p:sp>
        <p:nvSpPr>
          <p:cNvPr id="1095683" name="Rectangle 3"/>
          <p:cNvSpPr>
            <a:spLocks noGrp="1" noChangeArrowheads="1"/>
          </p:cNvSpPr>
          <p:nvPr>
            <p:ph idx="1"/>
          </p:nvPr>
        </p:nvSpPr>
        <p:spPr/>
        <p:txBody>
          <a:bodyPr/>
          <a:lstStyle/>
          <a:p>
            <a:pPr>
              <a:buFontTx/>
              <a:buNone/>
            </a:pPr>
            <a:r>
              <a:rPr lang="en-GB" dirty="0"/>
              <a:t>The Bible tells us:</a:t>
            </a:r>
          </a:p>
          <a:p>
            <a:pPr>
              <a:buFontTx/>
              <a:buNone/>
            </a:pPr>
            <a:r>
              <a:rPr lang="en-GB" dirty="0"/>
              <a:t>	- God made all things good, also us people</a:t>
            </a:r>
          </a:p>
          <a:p>
            <a:pPr>
              <a:buFontTx/>
              <a:buNone/>
            </a:pPr>
            <a:r>
              <a:rPr lang="en-GB" dirty="0"/>
              <a:t>	- We disobeyed God, fell into sin and can be self-centred</a:t>
            </a:r>
          </a:p>
          <a:p>
            <a:pPr>
              <a:buFontTx/>
              <a:buNone/>
            </a:pPr>
            <a:r>
              <a:rPr lang="en-GB" dirty="0"/>
              <a:t>	- In OT history God teaches us we cannot save ourselves</a:t>
            </a:r>
          </a:p>
          <a:p>
            <a:pPr>
              <a:buFontTx/>
              <a:buNone/>
            </a:pPr>
            <a:r>
              <a:rPr lang="en-GB" dirty="0"/>
              <a:t>	- The </a:t>
            </a:r>
            <a:r>
              <a:rPr lang="en-GB"/>
              <a:t>Father sent </a:t>
            </a:r>
            <a:r>
              <a:rPr lang="en-GB" dirty="0"/>
              <a:t>His Son, Jesus Christ, to save us</a:t>
            </a:r>
          </a:p>
          <a:p>
            <a:pPr>
              <a:buFontTx/>
              <a:buNone/>
            </a:pPr>
            <a:r>
              <a:rPr lang="en-GB" dirty="0"/>
              <a:t>	- Jesus saves us by His death and resurrection</a:t>
            </a:r>
          </a:p>
          <a:p>
            <a:pPr>
              <a:buFontTx/>
              <a:buNone/>
            </a:pPr>
            <a:r>
              <a:rPr lang="en-GB" dirty="0"/>
              <a:t>	- The Father and the Son send the Holy Spirit to make us again what we are supposed to be</a:t>
            </a:r>
          </a:p>
          <a:p>
            <a:pPr>
              <a:buFontTx/>
              <a:buNone/>
            </a:pPr>
            <a:r>
              <a:rPr lang="en-GB" dirty="0"/>
              <a:t>	- God is reconquering the world for love </a:t>
            </a:r>
          </a:p>
          <a:p>
            <a:pPr>
              <a:buFontTx/>
              <a:buNone/>
            </a:pPr>
            <a:r>
              <a:rPr lang="en-GB" dirty="0"/>
              <a:t>	- God will bring about a new creation</a:t>
            </a:r>
          </a:p>
        </p:txBody>
      </p:sp>
    </p:spTree>
    <p:extLst>
      <p:ext uri="{BB962C8B-B14F-4D97-AF65-F5344CB8AC3E}">
        <p14:creationId xmlns:p14="http://schemas.microsoft.com/office/powerpoint/2010/main" val="3684223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Ancient Words</a:t>
            </a:r>
          </a:p>
        </p:txBody>
      </p:sp>
      <p:pic>
        <p:nvPicPr>
          <p:cNvPr id="4" name="Michael W Smith - Ancient Word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3608" y="1052736"/>
            <a:ext cx="6984437" cy="5238328"/>
          </a:xfrm>
          <a:prstGeom prst="rect">
            <a:avLst/>
          </a:prstGeom>
        </p:spPr>
      </p:pic>
    </p:spTree>
    <p:extLst>
      <p:ext uri="{BB962C8B-B14F-4D97-AF65-F5344CB8AC3E}">
        <p14:creationId xmlns:p14="http://schemas.microsoft.com/office/powerpoint/2010/main" val="38502384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p:txBody>
          <a:bodyPr/>
          <a:lstStyle/>
          <a:p>
            <a:r>
              <a:rPr lang="en-GB"/>
              <a:t>Belgic Confession</a:t>
            </a:r>
          </a:p>
        </p:txBody>
      </p:sp>
      <p:sp>
        <p:nvSpPr>
          <p:cNvPr id="1049603" name="Rectangle 3"/>
          <p:cNvSpPr>
            <a:spLocks noGrp="1" noChangeArrowheads="1"/>
          </p:cNvSpPr>
          <p:nvPr>
            <p:ph idx="1"/>
          </p:nvPr>
        </p:nvSpPr>
        <p:spPr/>
        <p:txBody>
          <a:bodyPr/>
          <a:lstStyle/>
          <a:p>
            <a:pPr>
              <a:buFontTx/>
              <a:buNone/>
            </a:pPr>
            <a:endParaRPr lang="en-GB" dirty="0"/>
          </a:p>
          <a:p>
            <a:pPr>
              <a:buFontTx/>
              <a:buNone/>
            </a:pPr>
            <a:r>
              <a:rPr lang="en-GB" dirty="0">
                <a:solidFill>
                  <a:srgbClr val="FF6600"/>
                </a:solidFill>
                <a:sym typeface="Symbol"/>
              </a:rPr>
              <a:t>	</a:t>
            </a:r>
            <a:r>
              <a:rPr lang="en-GB" dirty="0">
                <a:solidFill>
                  <a:srgbClr val="FF6600"/>
                </a:solidFill>
              </a:rPr>
              <a:t>Article 2: How God makes Himself known to us</a:t>
            </a:r>
            <a:endParaRPr lang="en-GB" dirty="0"/>
          </a:p>
          <a:p>
            <a:pPr>
              <a:buFontTx/>
              <a:buNone/>
            </a:pPr>
            <a:r>
              <a:rPr lang="en-GB" dirty="0">
                <a:solidFill>
                  <a:srgbClr val="FF6600"/>
                </a:solidFill>
                <a:sym typeface="Symbol"/>
              </a:rPr>
              <a:t></a:t>
            </a:r>
            <a:r>
              <a:rPr lang="en-GB" dirty="0"/>
              <a:t> </a:t>
            </a:r>
            <a:r>
              <a:rPr lang="en-GB" dirty="0">
                <a:solidFill>
                  <a:srgbClr val="FF6600"/>
                </a:solidFill>
              </a:rPr>
              <a:t>Article 3: The Word of God</a:t>
            </a:r>
          </a:p>
          <a:p>
            <a:pPr>
              <a:buFontTx/>
              <a:buNone/>
            </a:pPr>
            <a:r>
              <a:rPr lang="en-GB" dirty="0">
                <a:solidFill>
                  <a:srgbClr val="FF6600"/>
                </a:solidFill>
                <a:sym typeface="Symbol"/>
              </a:rPr>
              <a:t></a:t>
            </a:r>
            <a:r>
              <a:rPr lang="en-GB" dirty="0">
                <a:solidFill>
                  <a:srgbClr val="FF6600"/>
                </a:solidFill>
              </a:rPr>
              <a:t> Article 4: The canonical books</a:t>
            </a:r>
          </a:p>
          <a:p>
            <a:pPr>
              <a:buFontTx/>
              <a:buNone/>
            </a:pPr>
            <a:r>
              <a:rPr lang="en-GB" dirty="0"/>
              <a:t>	</a:t>
            </a:r>
            <a:r>
              <a:rPr lang="en-GB" dirty="0">
                <a:solidFill>
                  <a:srgbClr val="FFFF00"/>
                </a:solidFill>
              </a:rPr>
              <a:t>Article 5: The authority of Holy Scripture</a:t>
            </a:r>
            <a:endParaRPr lang="en-GB" dirty="0"/>
          </a:p>
          <a:p>
            <a:pPr>
              <a:buFontTx/>
              <a:buNone/>
            </a:pPr>
            <a:r>
              <a:rPr lang="en-GB" dirty="0">
                <a:solidFill>
                  <a:srgbClr val="FF6600"/>
                </a:solidFill>
                <a:sym typeface="Symbol"/>
              </a:rPr>
              <a:t></a:t>
            </a:r>
            <a:r>
              <a:rPr lang="en-GB" dirty="0"/>
              <a:t> </a:t>
            </a:r>
            <a:r>
              <a:rPr lang="en-GB" dirty="0">
                <a:solidFill>
                  <a:srgbClr val="FF6600"/>
                </a:solidFill>
              </a:rPr>
              <a:t>Article 6: The difference between the canonical</a:t>
            </a:r>
            <a:br>
              <a:rPr lang="en-GB" dirty="0">
                <a:solidFill>
                  <a:srgbClr val="FF6600"/>
                </a:solidFill>
              </a:rPr>
            </a:br>
            <a:r>
              <a:rPr lang="en-GB" dirty="0">
                <a:solidFill>
                  <a:srgbClr val="FF6600"/>
                </a:solidFill>
              </a:rPr>
              <a:t>	and apocryphal books</a:t>
            </a:r>
          </a:p>
          <a:p>
            <a:pPr>
              <a:buFontTx/>
              <a:buNone/>
            </a:pPr>
            <a:r>
              <a:rPr lang="en-GB" dirty="0"/>
              <a:t>	</a:t>
            </a:r>
            <a:r>
              <a:rPr lang="en-GB" dirty="0">
                <a:solidFill>
                  <a:srgbClr val="FFFF00"/>
                </a:solidFill>
              </a:rPr>
              <a:t>Article 7: The sufficiency of Holy Scripture</a:t>
            </a:r>
            <a:endParaRPr lang="en-GB"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42" name="Rectangle 2"/>
          <p:cNvSpPr>
            <a:spLocks noGrp="1" noChangeArrowheads="1"/>
          </p:cNvSpPr>
          <p:nvPr>
            <p:ph type="title"/>
          </p:nvPr>
        </p:nvSpPr>
        <p:spPr/>
        <p:txBody>
          <a:bodyPr/>
          <a:lstStyle/>
          <a:p>
            <a:r>
              <a:rPr lang="en-GB" dirty="0"/>
              <a:t>Why should people believe the Bible?</a:t>
            </a:r>
          </a:p>
        </p:txBody>
      </p:sp>
      <p:sp>
        <p:nvSpPr>
          <p:cNvPr id="1085443" name="Rectangle 3"/>
          <p:cNvSpPr>
            <a:spLocks noGrp="1" noChangeArrowheads="1"/>
          </p:cNvSpPr>
          <p:nvPr>
            <p:ph idx="1"/>
          </p:nvPr>
        </p:nvSpPr>
        <p:spPr/>
        <p:txBody>
          <a:bodyPr/>
          <a:lstStyle/>
          <a:p>
            <a:pPr>
              <a:buFontTx/>
              <a:buNone/>
            </a:pPr>
            <a:r>
              <a:rPr lang="en-GB" dirty="0"/>
              <a:t>- Age? The Bible is a very old book.</a:t>
            </a:r>
          </a:p>
          <a:p>
            <a:pPr>
              <a:buFontTx/>
              <a:buNone/>
            </a:pPr>
            <a:r>
              <a:rPr lang="en-GB" dirty="0"/>
              <a:t>- Popularity? The Bible is most widely read book in the world</a:t>
            </a:r>
          </a:p>
          <a:p>
            <a:pPr>
              <a:buFontTx/>
              <a:buNone/>
            </a:pPr>
            <a:r>
              <a:rPr lang="en-GB" dirty="0"/>
              <a:t>- Being special? The Bible as a collection of books is quite unlikely: written over 1500 years and consistent all the way through.</a:t>
            </a:r>
          </a:p>
          <a:p>
            <a:pPr>
              <a:buFontTx/>
              <a:buNone/>
            </a:pPr>
            <a:r>
              <a:rPr lang="en-GB" dirty="0"/>
              <a:t>- It works? The Bible contains many guidelines that have proven over time to work. It’s message of love and loyalty is to be appreciated. </a:t>
            </a:r>
          </a:p>
          <a:p>
            <a:pPr>
              <a:buFontTx/>
              <a:buNone/>
            </a:pPr>
            <a:r>
              <a:rPr lang="en-GB" dirty="0"/>
              <a:t>- Because the church says so?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54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54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854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854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854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4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6" name="Rectangle 2"/>
          <p:cNvSpPr>
            <a:spLocks noGrp="1" noChangeArrowheads="1"/>
          </p:cNvSpPr>
          <p:nvPr>
            <p:ph type="title"/>
          </p:nvPr>
        </p:nvSpPr>
        <p:spPr/>
        <p:txBody>
          <a:bodyPr/>
          <a:lstStyle/>
          <a:p>
            <a:r>
              <a:rPr lang="en-GB"/>
              <a:t>Why believe the Bible?</a:t>
            </a:r>
          </a:p>
        </p:txBody>
      </p:sp>
      <p:sp>
        <p:nvSpPr>
          <p:cNvPr id="1086467" name="Rectangle 3"/>
          <p:cNvSpPr>
            <a:spLocks noGrp="1" noChangeArrowheads="1"/>
          </p:cNvSpPr>
          <p:nvPr>
            <p:ph idx="1"/>
          </p:nvPr>
        </p:nvSpPr>
        <p:spPr/>
        <p:txBody>
          <a:bodyPr/>
          <a:lstStyle/>
          <a:p>
            <a:pPr>
              <a:buFontTx/>
              <a:buNone/>
            </a:pPr>
            <a:r>
              <a:rPr lang="en-GB" dirty="0"/>
              <a:t>We can mention all sorts of reasons with varying weight. </a:t>
            </a:r>
            <a:r>
              <a:rPr lang="en-GB" dirty="0">
                <a:solidFill>
                  <a:srgbClr val="00FF00"/>
                </a:solidFill>
              </a:rPr>
              <a:t>Age, popularity, it’s a special book, what it says works, the church says so.</a:t>
            </a:r>
          </a:p>
          <a:p>
            <a:pPr>
              <a:buFontTx/>
              <a:buNone/>
            </a:pPr>
            <a:r>
              <a:rPr lang="en-GB" dirty="0"/>
              <a:t>However, the one reason that counts is:</a:t>
            </a:r>
          </a:p>
          <a:p>
            <a:pPr>
              <a:buFontTx/>
              <a:buNone/>
            </a:pPr>
            <a:r>
              <a:rPr lang="en-GB" dirty="0">
                <a:solidFill>
                  <a:srgbClr val="00FF00"/>
                </a:solidFill>
              </a:rPr>
              <a:t>	The Bible is God’s Word to us, the Holy Spirit says so in our hearts.</a:t>
            </a:r>
          </a:p>
          <a:p>
            <a:pPr>
              <a:buFontTx/>
              <a:buNone/>
            </a:pPr>
            <a:endParaRPr lang="en-GB" dirty="0">
              <a:solidFill>
                <a:srgbClr val="00FF00"/>
              </a:solidFill>
            </a:endParaRPr>
          </a:p>
        </p:txBody>
      </p:sp>
      <p:sp>
        <p:nvSpPr>
          <p:cNvPr id="1086468" name="Text Box 4"/>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pic>
        <p:nvPicPr>
          <p:cNvPr id="10864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230688"/>
            <a:ext cx="3505200" cy="262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490" name="Rectangle 2"/>
          <p:cNvSpPr>
            <a:spLocks noGrp="1" noChangeArrowheads="1"/>
          </p:cNvSpPr>
          <p:nvPr>
            <p:ph type="title"/>
          </p:nvPr>
        </p:nvSpPr>
        <p:spPr/>
        <p:txBody>
          <a:bodyPr/>
          <a:lstStyle/>
          <a:p>
            <a:r>
              <a:rPr lang="en-GB"/>
              <a:t>Authenticating the Bible</a:t>
            </a:r>
          </a:p>
        </p:txBody>
      </p:sp>
      <p:sp>
        <p:nvSpPr>
          <p:cNvPr id="1087491" name="Rectangle 3"/>
          <p:cNvSpPr>
            <a:spLocks noGrp="1" noChangeArrowheads="1"/>
          </p:cNvSpPr>
          <p:nvPr>
            <p:ph idx="1"/>
          </p:nvPr>
        </p:nvSpPr>
        <p:spPr/>
        <p:txBody>
          <a:bodyPr/>
          <a:lstStyle/>
          <a:p>
            <a:pPr>
              <a:buFontTx/>
              <a:buNone/>
            </a:pPr>
            <a:r>
              <a:rPr lang="en-GB" dirty="0"/>
              <a:t>How do you know something is real, authentic?</a:t>
            </a:r>
          </a:p>
          <a:p>
            <a:pPr>
              <a:buFontTx/>
              <a:buNone/>
            </a:pPr>
            <a:r>
              <a:rPr lang="en-GB" dirty="0"/>
              <a:t>You do tests. </a:t>
            </a:r>
          </a:p>
          <a:p>
            <a:pPr>
              <a:buFontTx/>
              <a:buNone/>
            </a:pPr>
            <a:r>
              <a:rPr lang="en-GB" dirty="0"/>
              <a:t>	For people: Passwords, PIN, signatures, fingerprints and iris-scan.</a:t>
            </a:r>
          </a:p>
          <a:p>
            <a:pPr>
              <a:buFontTx/>
              <a:buNone/>
            </a:pPr>
            <a:r>
              <a:rPr lang="en-GB" dirty="0"/>
              <a:t>	For pure gold: you bite it or treat it with acid</a:t>
            </a:r>
          </a:p>
          <a:p>
            <a:pPr>
              <a:buFontTx/>
              <a:buNone/>
            </a:pPr>
            <a:r>
              <a:rPr lang="en-GB" dirty="0"/>
              <a:t>	For food: you taste it</a:t>
            </a:r>
          </a:p>
          <a:p>
            <a:pPr>
              <a:buFontTx/>
              <a:buNone/>
            </a:pPr>
            <a:endParaRPr lang="en-GB" dirty="0"/>
          </a:p>
          <a:p>
            <a:pPr>
              <a:buFontTx/>
              <a:buNone/>
            </a:pPr>
            <a:r>
              <a:rPr lang="en-GB" dirty="0"/>
              <a:t>Can the Bible be proven to be authentic, to be God’s Word?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514" name="Rectangle 2"/>
          <p:cNvSpPr>
            <a:spLocks noGrp="1" noChangeArrowheads="1"/>
          </p:cNvSpPr>
          <p:nvPr>
            <p:ph type="title"/>
          </p:nvPr>
        </p:nvSpPr>
        <p:spPr/>
        <p:txBody>
          <a:bodyPr/>
          <a:lstStyle/>
          <a:p>
            <a:r>
              <a:rPr lang="en-GB"/>
              <a:t>Self-authenticating</a:t>
            </a:r>
          </a:p>
        </p:txBody>
      </p:sp>
      <p:sp>
        <p:nvSpPr>
          <p:cNvPr id="1088515" name="Rectangle 3"/>
          <p:cNvSpPr>
            <a:spLocks noGrp="1" noChangeArrowheads="1"/>
          </p:cNvSpPr>
          <p:nvPr>
            <p:ph idx="1"/>
          </p:nvPr>
        </p:nvSpPr>
        <p:spPr/>
        <p:txBody>
          <a:bodyPr/>
          <a:lstStyle/>
          <a:p>
            <a:pPr>
              <a:buFontTx/>
              <a:buNone/>
            </a:pPr>
            <a:r>
              <a:rPr lang="en-GB" dirty="0"/>
              <a:t>In principle, </a:t>
            </a:r>
            <a:r>
              <a:rPr lang="en-GB" dirty="0">
                <a:solidFill>
                  <a:srgbClr val="00FF00"/>
                </a:solidFill>
              </a:rPr>
              <a:t>the Bible authenticates itself.</a:t>
            </a:r>
          </a:p>
          <a:p>
            <a:pPr>
              <a:buFontTx/>
              <a:buNone/>
            </a:pPr>
            <a:r>
              <a:rPr lang="en-GB" dirty="0"/>
              <a:t>It says </a:t>
            </a:r>
            <a:r>
              <a:rPr lang="en-GB" dirty="0">
                <a:solidFill>
                  <a:srgbClr val="00FF00"/>
                </a:solidFill>
              </a:rPr>
              <a:t>of itself that it is true.</a:t>
            </a:r>
          </a:p>
          <a:p>
            <a:pPr>
              <a:buFontTx/>
              <a:buNone/>
            </a:pPr>
            <a:r>
              <a:rPr lang="en-GB" dirty="0"/>
              <a:t>Besides this test, there is </a:t>
            </a:r>
            <a:r>
              <a:rPr lang="en-GB" dirty="0">
                <a:solidFill>
                  <a:srgbClr val="00FF00"/>
                </a:solidFill>
              </a:rPr>
              <a:t>the test of prophecy:</a:t>
            </a:r>
          </a:p>
          <a:p>
            <a:pPr>
              <a:buFontTx/>
              <a:buNone/>
            </a:pPr>
            <a:r>
              <a:rPr lang="en-GB" dirty="0">
                <a:solidFill>
                  <a:srgbClr val="00FF00"/>
                </a:solidFill>
              </a:rPr>
              <a:t>	Are the things foretold being fulfilled? </a:t>
            </a:r>
          </a:p>
          <a:p>
            <a:pPr>
              <a:buFontTx/>
              <a:buNone/>
            </a:pPr>
            <a:r>
              <a:rPr lang="en-GB" dirty="0">
                <a:solidFill>
                  <a:srgbClr val="00FF00"/>
                </a:solidFill>
              </a:rPr>
              <a:t>		See Deuteronomy 18:21-22</a:t>
            </a:r>
          </a:p>
        </p:txBody>
      </p:sp>
      <p:sp>
        <p:nvSpPr>
          <p:cNvPr id="1088516" name="Text Box 4"/>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sp>
        <p:nvSpPr>
          <p:cNvPr id="6" name="AutoShape 5"/>
          <p:cNvSpPr>
            <a:spLocks noChangeArrowheads="1"/>
          </p:cNvSpPr>
          <p:nvPr/>
        </p:nvSpPr>
        <p:spPr bwMode="auto">
          <a:xfrm>
            <a:off x="218948" y="3717032"/>
            <a:ext cx="8848725" cy="2687836"/>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CA" altLang="en-US" i="1" dirty="0"/>
              <a:t>And if you say in your heart, ‘How may we know the word that the LORD has not spoken?’— when a prophet speaks in the name of the LORD, if the word does not come to pass or come true, that is a word that the LORD has not spoken; the prophet has spoken it presumptuously. You need not be afraid of him.</a:t>
            </a:r>
          </a:p>
          <a:p>
            <a:pPr algn="r"/>
            <a:r>
              <a:rPr lang="en-US" altLang="en-US" sz="1800" dirty="0"/>
              <a:t>Deuteronomy 18:21-22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6" name="Rectangle 2"/>
          <p:cNvSpPr>
            <a:spLocks noGrp="1" noChangeArrowheads="1"/>
          </p:cNvSpPr>
          <p:nvPr>
            <p:ph type="title"/>
          </p:nvPr>
        </p:nvSpPr>
        <p:spPr/>
        <p:txBody>
          <a:bodyPr/>
          <a:lstStyle/>
          <a:p>
            <a:r>
              <a:rPr lang="en-GB"/>
              <a:t>Authority</a:t>
            </a:r>
          </a:p>
        </p:txBody>
      </p:sp>
      <p:sp>
        <p:nvSpPr>
          <p:cNvPr id="1091587" name="Rectangle 3"/>
          <p:cNvSpPr>
            <a:spLocks noGrp="1" noChangeArrowheads="1"/>
          </p:cNvSpPr>
          <p:nvPr>
            <p:ph idx="1"/>
          </p:nvPr>
        </p:nvSpPr>
        <p:spPr/>
        <p:txBody>
          <a:bodyPr/>
          <a:lstStyle/>
          <a:p>
            <a:pPr>
              <a:buFontTx/>
              <a:buNone/>
            </a:pPr>
            <a:r>
              <a:rPr lang="en-GB" dirty="0">
                <a:solidFill>
                  <a:srgbClr val="00FF00"/>
                </a:solidFill>
              </a:rPr>
              <a:t>               </a:t>
            </a:r>
            <a:r>
              <a:rPr lang="en-GB" dirty="0"/>
              <a:t> As </a:t>
            </a:r>
            <a:r>
              <a:rPr lang="en-GB" dirty="0">
                <a:solidFill>
                  <a:srgbClr val="00FF00"/>
                </a:solidFill>
              </a:rPr>
              <a:t>	The Bible is God’s Word</a:t>
            </a:r>
          </a:p>
          <a:p>
            <a:pPr>
              <a:buFontTx/>
              <a:buNone/>
            </a:pPr>
            <a:r>
              <a:rPr lang="en-GB" dirty="0">
                <a:solidFill>
                  <a:srgbClr val="00FF00"/>
                </a:solidFill>
              </a:rPr>
              <a:t>          </a:t>
            </a:r>
            <a:r>
              <a:rPr lang="en-GB" dirty="0"/>
              <a:t>and as</a:t>
            </a:r>
            <a:r>
              <a:rPr lang="en-GB" dirty="0">
                <a:solidFill>
                  <a:srgbClr val="00FF00"/>
                </a:solidFill>
              </a:rPr>
              <a:t>	God has all authority</a:t>
            </a:r>
          </a:p>
          <a:p>
            <a:pPr>
              <a:buFontTx/>
              <a:buNone/>
            </a:pPr>
            <a:r>
              <a:rPr lang="en-GB" dirty="0">
                <a:solidFill>
                  <a:srgbClr val="00FF00"/>
                </a:solidFill>
              </a:rPr>
              <a:t>   </a:t>
            </a:r>
            <a:r>
              <a:rPr lang="en-GB" dirty="0"/>
              <a:t> therefore</a:t>
            </a:r>
            <a:r>
              <a:rPr lang="en-GB" dirty="0">
                <a:solidFill>
                  <a:srgbClr val="00FF00"/>
                </a:solidFill>
              </a:rPr>
              <a:t>	The Bible has authority.</a:t>
            </a:r>
          </a:p>
          <a:p>
            <a:pPr>
              <a:buFontTx/>
              <a:buNone/>
            </a:pPr>
            <a:endParaRPr lang="en-GB" dirty="0">
              <a:solidFill>
                <a:srgbClr val="00FF00"/>
              </a:solidFill>
            </a:endParaRPr>
          </a:p>
          <a:p>
            <a:pPr>
              <a:buFontTx/>
              <a:buNone/>
            </a:pPr>
            <a:r>
              <a:rPr lang="en-GB" dirty="0">
                <a:solidFill>
                  <a:srgbClr val="00FF00"/>
                </a:solidFill>
              </a:rPr>
              <a:t>Because the Bible has absolute authority, we are to listen to the Bible, whether we like it or not.</a:t>
            </a:r>
          </a:p>
          <a:p>
            <a:pPr>
              <a:buFontTx/>
              <a:buNone/>
            </a:pPr>
            <a:endParaRPr lang="en-GB" dirty="0"/>
          </a:p>
          <a:p>
            <a:pPr>
              <a:buFontTx/>
              <a:buNone/>
            </a:pPr>
            <a:r>
              <a:rPr lang="en-GB" dirty="0"/>
              <a:t>As you get older and have more life experience, you also appreciate more and more how right the Bible is about things.</a:t>
            </a:r>
          </a:p>
          <a:p>
            <a:pPr>
              <a:buFontTx/>
              <a:buNone/>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15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15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915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9158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915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1587"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0562" name="Rectangle 2"/>
          <p:cNvSpPr>
            <a:spLocks noGrp="1" noChangeArrowheads="1"/>
          </p:cNvSpPr>
          <p:nvPr>
            <p:ph type="title"/>
          </p:nvPr>
        </p:nvSpPr>
        <p:spPr>
          <a:xfrm>
            <a:off x="0" y="0"/>
            <a:ext cx="9144000" cy="1295400"/>
          </a:xfrm>
        </p:spPr>
        <p:txBody>
          <a:bodyPr/>
          <a:lstStyle/>
          <a:p>
            <a:pPr algn="l"/>
            <a:r>
              <a:rPr lang="en-GB"/>
              <a:t>Confession: BC article 5 &amp; 7</a:t>
            </a:r>
          </a:p>
        </p:txBody>
      </p:sp>
      <p:sp>
        <p:nvSpPr>
          <p:cNvPr id="1090563" name="Rectangle 3"/>
          <p:cNvSpPr>
            <a:spLocks noGrp="1" noChangeArrowheads="1"/>
          </p:cNvSpPr>
          <p:nvPr>
            <p:ph idx="1"/>
          </p:nvPr>
        </p:nvSpPr>
        <p:spPr>
          <a:xfrm>
            <a:off x="0" y="1371600"/>
            <a:ext cx="9144000" cy="5486400"/>
          </a:xfrm>
        </p:spPr>
        <p:txBody>
          <a:bodyPr/>
          <a:lstStyle/>
          <a:p>
            <a:pPr>
              <a:buFontTx/>
              <a:buNone/>
            </a:pPr>
            <a:r>
              <a:rPr lang="en-GB" dirty="0"/>
              <a:t>1. a. Because the church receives and approves them</a:t>
            </a:r>
          </a:p>
          <a:p>
            <a:pPr>
              <a:buFontTx/>
              <a:buNone/>
            </a:pPr>
            <a:r>
              <a:rPr lang="en-GB" dirty="0"/>
              <a:t>	b. because the Holy Spirit witnesses in our hearts that they are from God</a:t>
            </a:r>
          </a:p>
          <a:p>
            <a:pPr>
              <a:buFontTx/>
              <a:buNone/>
            </a:pPr>
            <a:r>
              <a:rPr lang="en-GB" dirty="0"/>
              <a:t>	c. because it proves itself: the things foretold in these books are being fulfilled</a:t>
            </a:r>
          </a:p>
          <a:p>
            <a:pPr>
              <a:buFontTx/>
              <a:buNone/>
            </a:pPr>
            <a:r>
              <a:rPr lang="en-GB" dirty="0"/>
              <a:t>2. The second.</a:t>
            </a:r>
          </a:p>
          <a:p>
            <a:pPr>
              <a:buFontTx/>
              <a:buNone/>
            </a:pPr>
            <a:r>
              <a:rPr lang="en-GB" dirty="0"/>
              <a:t>3. All that man must believe in order to be saved.</a:t>
            </a:r>
          </a:p>
          <a:p>
            <a:pPr>
              <a:buFontTx/>
              <a:buNone/>
            </a:pPr>
            <a:r>
              <a:rPr lang="en-GB" dirty="0"/>
              <a:t>4. “all the things the Bible teaches”</a:t>
            </a:r>
          </a:p>
          <a:p>
            <a:pPr>
              <a:buFontTx/>
              <a:buNone/>
            </a:pPr>
            <a:r>
              <a:rPr lang="en-GB" dirty="0"/>
              <a:t>5. 1 John 4:1 and 2 John 1:10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905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9056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9056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9056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9056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9056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905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563" grpId="0" build="p" autoUpdateAnimBg="0"/>
    </p:bldLst>
  </p:timing>
</p:sld>
</file>

<file path=ppt/theme/theme1.xml><?xml version="1.0" encoding="utf-8"?>
<a:theme xmlns:a="http://schemas.openxmlformats.org/drawingml/2006/main" name="1_Office Theme">
  <a:themeElements>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Office Them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12255</TotalTime>
  <Words>1633</Words>
  <Application>Microsoft Office PowerPoint</Application>
  <PresentationFormat>On-screen Show (4:3)</PresentationFormat>
  <Paragraphs>199</Paragraphs>
  <Slides>23</Slides>
  <Notes>22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Comic Sans MS</vt:lpstr>
      <vt:lpstr>Symbol</vt:lpstr>
      <vt:lpstr>Times New Roman</vt:lpstr>
      <vt:lpstr>Wingdings</vt:lpstr>
      <vt:lpstr>1_Office Theme</vt:lpstr>
      <vt:lpstr>Catechism  The Source of Faith</vt:lpstr>
      <vt:lpstr>Psalm 119:34</vt:lpstr>
      <vt:lpstr>Belgic Confession</vt:lpstr>
      <vt:lpstr>Why should people believe the Bible?</vt:lpstr>
      <vt:lpstr>Why believe the Bible?</vt:lpstr>
      <vt:lpstr>Authenticating the Bible</vt:lpstr>
      <vt:lpstr>Self-authenticating</vt:lpstr>
      <vt:lpstr>Authority</vt:lpstr>
      <vt:lpstr>Confession: BC article 5 &amp; 7</vt:lpstr>
      <vt:lpstr>Enough?</vt:lpstr>
      <vt:lpstr>Sufficient!</vt:lpstr>
      <vt:lpstr>Inerrancy, Infallibility</vt:lpstr>
      <vt:lpstr>Mistakes?</vt:lpstr>
      <vt:lpstr>Errors?</vt:lpstr>
      <vt:lpstr>Errors?</vt:lpstr>
      <vt:lpstr>Errors?</vt:lpstr>
      <vt:lpstr>Errors?</vt:lpstr>
      <vt:lpstr>Errors?</vt:lpstr>
      <vt:lpstr>Errors?</vt:lpstr>
      <vt:lpstr>Inerrancy, Infallibility</vt:lpstr>
      <vt:lpstr>Clarity</vt:lpstr>
      <vt:lpstr>The clear message of the Bible</vt:lpstr>
      <vt:lpstr>Ancient Words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gedraagt een christen zich?</dc:title>
  <dc:creator>Roelf Janssen</dc:creator>
  <cp:lastModifiedBy>Roelf Janssen</cp:lastModifiedBy>
  <cp:revision>300</cp:revision>
  <cp:lastPrinted>2010-02-18T18:14:08Z</cp:lastPrinted>
  <dcterms:created xsi:type="dcterms:W3CDTF">2008-08-14T09:20:46Z</dcterms:created>
  <dcterms:modified xsi:type="dcterms:W3CDTF">2024-01-13T00:53:34Z</dcterms:modified>
</cp:coreProperties>
</file>