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447" r:id="rId2"/>
    <p:sldId id="462" r:id="rId3"/>
    <p:sldId id="471" r:id="rId4"/>
    <p:sldId id="472" r:id="rId5"/>
    <p:sldId id="473" r:id="rId6"/>
    <p:sldId id="455" r:id="rId7"/>
    <p:sldId id="457" r:id="rId8"/>
    <p:sldId id="463" r:id="rId9"/>
    <p:sldId id="464" r:id="rId10"/>
    <p:sldId id="465" r:id="rId11"/>
    <p:sldId id="468" r:id="rId12"/>
    <p:sldId id="466" r:id="rId13"/>
    <p:sldId id="456" r:id="rId14"/>
    <p:sldId id="458" r:id="rId15"/>
    <p:sldId id="459" r:id="rId16"/>
    <p:sldId id="469" r:id="rId17"/>
    <p:sldId id="460" r:id="rId18"/>
    <p:sldId id="461" r:id="rId19"/>
    <p:sldId id="470" r:id="rId20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00"/>
    <a:srgbClr val="0066CC"/>
    <a:srgbClr val="0000FF"/>
    <a:srgbClr val="3399FF"/>
    <a:srgbClr val="FF6600"/>
    <a:srgbClr val="FF99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60CF4CB-3BB4-4804-8244-B20A065B90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378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2100" y="533400"/>
            <a:ext cx="3484563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95A12B-6578-4DE8-BD2F-0A280DBB9F4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66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4C4EDC-C5C1-44CD-83BC-14C31D48E88A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62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6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522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277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600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131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4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3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6:20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1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46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5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5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5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93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98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46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16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20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66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37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23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04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40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07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10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396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Defending the Faith 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14</a:t>
            </a:r>
          </a:p>
          <a:p>
            <a:r>
              <a:rPr lang="en-GB" dirty="0"/>
              <a:t>Providence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44745" y="3829040"/>
            <a:ext cx="88265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I form light and create darkness,</a:t>
            </a:r>
          </a:p>
          <a:p>
            <a:pPr algn="l"/>
            <a:r>
              <a:rPr lang="en-US" sz="2400" i="1" dirty="0">
                <a:solidFill>
                  <a:schemeClr val="bg1"/>
                </a:solidFill>
              </a:rPr>
              <a:t>	I make well-being and create calamity</a:t>
            </a:r>
          </a:p>
          <a:p>
            <a:pPr algn="l"/>
            <a:r>
              <a:rPr lang="en-US" sz="2400" i="1" dirty="0">
                <a:solidFill>
                  <a:schemeClr val="bg1"/>
                </a:solidFill>
              </a:rPr>
              <a:t>I am the LORD, who does all these things.		         	  </a:t>
            </a:r>
            <a:r>
              <a:rPr lang="en-US" sz="1800" dirty="0">
                <a:solidFill>
                  <a:schemeClr val="bg1"/>
                </a:solidFill>
              </a:rPr>
              <a:t>Isaiah 45:7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44745" y="5409054"/>
            <a:ext cx="8826500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Does disaster come to a city unless the LORD has done it?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Amos 3:6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59431" y="2744758"/>
            <a:ext cx="8826500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The LORD gave and the LORD has taken away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Job 1:21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9431" y="1206432"/>
            <a:ext cx="8826500" cy="1325999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And we know that for those who love God all things work together for good, for those who are called according to his purpose.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Romans 8:28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0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1" grpId="0" animBg="1" autoUpdateAnimBg="0"/>
      <p:bldP spid="12" grpId="0" animBg="1" autoUpdateAnimBg="0"/>
      <p:bldP spid="10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en-CA" dirty="0"/>
              <a:t>A grave – </a:t>
            </a:r>
            <a:r>
              <a:rPr lang="en-CA" sz="2800" dirty="0"/>
              <a:t>Reyanna Francina Janssen</a:t>
            </a:r>
          </a:p>
          <a:p>
            <a:r>
              <a:rPr lang="en-CA" sz="2800" dirty="0"/>
              <a:t>Died and born, May 10, 2014.</a:t>
            </a:r>
            <a:endParaRPr lang="en-CA" sz="2400" dirty="0"/>
          </a:p>
        </p:txBody>
      </p:sp>
      <p:pic>
        <p:nvPicPr>
          <p:cNvPr id="2" name="Reyanna - inter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1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66FF33"/>
                </a:solidFill>
              </a:rPr>
              <a:t>All things</a:t>
            </a:r>
            <a:r>
              <a:rPr lang="en-CA" dirty="0">
                <a:solidFill>
                  <a:srgbClr val="66FF33"/>
                </a:solidFill>
              </a:rPr>
              <a:t> (Rom 8:28) come from God’s fatherly hand</a:t>
            </a:r>
          </a:p>
          <a:p>
            <a:pPr marL="0" indent="0">
              <a:buNone/>
            </a:pPr>
            <a:r>
              <a:rPr lang="en-CA" dirty="0"/>
              <a:t>From </a:t>
            </a:r>
            <a:r>
              <a:rPr lang="en-CA" dirty="0">
                <a:solidFill>
                  <a:srgbClr val="66FF33"/>
                </a:solidFill>
              </a:rPr>
              <a:t>God’s </a:t>
            </a:r>
            <a:r>
              <a:rPr lang="en-CA" dirty="0"/>
              <a:t>hand: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knows and plans everything, He is never caught by surprise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is Almighty, He can deal with everything</a:t>
            </a:r>
          </a:p>
          <a:p>
            <a:pPr marL="0" indent="0">
              <a:buNone/>
            </a:pPr>
            <a:r>
              <a:rPr lang="en-CA" dirty="0"/>
              <a:t>From</a:t>
            </a:r>
            <a:r>
              <a:rPr lang="en-CA" dirty="0">
                <a:solidFill>
                  <a:srgbClr val="66FF33"/>
                </a:solidFill>
              </a:rPr>
              <a:t> Father’s </a:t>
            </a:r>
            <a:r>
              <a:rPr lang="en-CA" dirty="0"/>
              <a:t>hand: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loves me as His creature and His saved child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all things ultimately work for my good (Rom 8:28)</a:t>
            </a:r>
          </a:p>
          <a:p>
            <a:pPr marL="0" indent="0">
              <a:buNone/>
            </a:pPr>
            <a:r>
              <a:rPr lang="en-CA" dirty="0"/>
              <a:t>Hence, </a:t>
            </a:r>
            <a:r>
              <a:rPr lang="en-CA" dirty="0">
                <a:solidFill>
                  <a:srgbClr val="66FF33"/>
                </a:solidFill>
              </a:rPr>
              <a:t>I don’t have to be afraid – not ever!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43707" y="5674638"/>
            <a:ext cx="5256585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When I am afraid, I will trust in You.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Psalm 56:3</a:t>
            </a:r>
          </a:p>
        </p:txBody>
      </p:sp>
    </p:spTree>
    <p:extLst>
      <p:ext uri="{BB962C8B-B14F-4D97-AF65-F5344CB8AC3E}">
        <p14:creationId xmlns:p14="http://schemas.microsoft.com/office/powerpoint/2010/main" val="22806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Appreciating God’s Providence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Patient in adversity</a:t>
            </a:r>
          </a:p>
          <a:p>
            <a:pPr>
              <a:buFontTx/>
              <a:buNone/>
            </a:pPr>
            <a:r>
              <a:rPr lang="en-GB" dirty="0"/>
              <a:t>	- it’s very easy </a:t>
            </a:r>
            <a:r>
              <a:rPr lang="en-GB" dirty="0">
                <a:solidFill>
                  <a:srgbClr val="66FF33"/>
                </a:solidFill>
              </a:rPr>
              <a:t>to distrust God when things are not ok.</a:t>
            </a:r>
          </a:p>
          <a:p>
            <a:pPr>
              <a:buFontTx/>
              <a:buNone/>
            </a:pPr>
            <a:r>
              <a:rPr lang="en-GB" dirty="0"/>
              <a:t>	- do not neglect </a:t>
            </a:r>
            <a:r>
              <a:rPr lang="en-GB" dirty="0">
                <a:solidFill>
                  <a:srgbClr val="66FF33"/>
                </a:solidFill>
              </a:rPr>
              <a:t>to ask God for help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Thankful in prosperity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</a:t>
            </a:r>
            <a:r>
              <a:rPr lang="en-GB" dirty="0"/>
              <a:t>- it’s very easy </a:t>
            </a:r>
            <a:r>
              <a:rPr lang="en-GB" dirty="0">
                <a:solidFill>
                  <a:srgbClr val="66FF33"/>
                </a:solidFill>
              </a:rPr>
              <a:t>to not need God when things are ok</a:t>
            </a:r>
          </a:p>
          <a:p>
            <a:pPr>
              <a:buFontTx/>
              <a:buNone/>
            </a:pPr>
            <a:r>
              <a:rPr lang="en-GB" dirty="0"/>
              <a:t>	- do not neglect </a:t>
            </a:r>
            <a:r>
              <a:rPr lang="en-GB" dirty="0">
                <a:solidFill>
                  <a:srgbClr val="66FF33"/>
                </a:solidFill>
              </a:rPr>
              <a:t>to give God thanks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GB" dirty="0"/>
              <a:t>Why would the Catechism first mention adversity and then prosperity?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“why?”</a:t>
            </a:r>
          </a:p>
        </p:txBody>
      </p:sp>
      <p:sp>
        <p:nvSpPr>
          <p:cNvPr id="600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People who struggle with issues in their lives will have the urge to ask the ‘why’ question.</a:t>
            </a:r>
          </a:p>
          <a:p>
            <a:pPr>
              <a:buFontTx/>
              <a:buNone/>
            </a:pPr>
            <a:r>
              <a:rPr lang="en-US"/>
              <a:t>Job had that.</a:t>
            </a:r>
          </a:p>
          <a:p>
            <a:pPr>
              <a:buFontTx/>
              <a:buNone/>
            </a:pPr>
            <a:r>
              <a:rPr lang="en-US"/>
              <a:t>	Job 3: Why was I born to see this misery?</a:t>
            </a:r>
          </a:p>
          <a:p>
            <a:pPr>
              <a:buFontTx/>
              <a:buNone/>
            </a:pPr>
            <a:r>
              <a:rPr lang="en-US"/>
              <a:t>	Job 10: Why is God doing all this to me?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It is often thought that people are not allowed to ask the why question. After all, God is sovereign, He decides, His will be done (even if I don’t like it).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“why?”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What do you think: are people allowed to ask the why question in prayer?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If yes, how should God respond?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If not, why not?</a:t>
            </a:r>
          </a:p>
        </p:txBody>
      </p:sp>
      <p:pic>
        <p:nvPicPr>
          <p:cNvPr id="4" name="Picture 6" descr="G:\Backup - juni 2009\Catechism\Pictures\Vrag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293096"/>
            <a:ext cx="252028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won’t understand until…</a:t>
            </a:r>
          </a:p>
        </p:txBody>
      </p:sp>
      <p:pic>
        <p:nvPicPr>
          <p:cNvPr id="4" name="Chalk A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003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why question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People feel the urge </a:t>
            </a:r>
            <a:r>
              <a:rPr lang="en-US" dirty="0">
                <a:solidFill>
                  <a:srgbClr val="66FF33"/>
                </a:solidFill>
              </a:rPr>
              <a:t>to ask the why question.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Even Jesus did: “</a:t>
            </a:r>
            <a:r>
              <a:rPr lang="en-US" u="sng" dirty="0">
                <a:solidFill>
                  <a:srgbClr val="66FF33"/>
                </a:solidFill>
              </a:rPr>
              <a:t>Why </a:t>
            </a:r>
            <a:r>
              <a:rPr lang="en-US" dirty="0">
                <a:solidFill>
                  <a:srgbClr val="66FF33"/>
                </a:solidFill>
              </a:rPr>
              <a:t>have You forsaken Me?”</a:t>
            </a:r>
          </a:p>
          <a:p>
            <a:pPr>
              <a:buFontTx/>
              <a:buNone/>
            </a:pPr>
            <a:endParaRPr lang="en-US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US" dirty="0"/>
              <a:t>Some will say: we can ask the why question in the sense of “</a:t>
            </a:r>
            <a:r>
              <a:rPr lang="en-US" dirty="0">
                <a:solidFill>
                  <a:srgbClr val="66FF33"/>
                </a:solidFill>
              </a:rPr>
              <a:t>whereto</a:t>
            </a:r>
            <a:r>
              <a:rPr lang="en-US" dirty="0"/>
              <a:t>”, not in the sense of “</a:t>
            </a:r>
            <a:r>
              <a:rPr lang="en-US" dirty="0">
                <a:solidFill>
                  <a:srgbClr val="66FF33"/>
                </a:solidFill>
              </a:rPr>
              <a:t>wherefore</a:t>
            </a:r>
            <a:r>
              <a:rPr lang="en-US" dirty="0"/>
              <a:t>”.</a:t>
            </a:r>
          </a:p>
          <a:p>
            <a:pPr>
              <a:buFontTx/>
              <a:buNone/>
            </a:pPr>
            <a:r>
              <a:rPr lang="en-US" dirty="0"/>
              <a:t>Others will note:</a:t>
            </a:r>
            <a:r>
              <a:rPr lang="en-US" dirty="0">
                <a:solidFill>
                  <a:srgbClr val="66FF33"/>
                </a:solidFill>
              </a:rPr>
              <a:t> </a:t>
            </a:r>
            <a:r>
              <a:rPr lang="en-US" dirty="0"/>
              <a:t>asking the why question is </a:t>
            </a:r>
            <a:r>
              <a:rPr lang="en-US" dirty="0">
                <a:solidFill>
                  <a:srgbClr val="66FF33"/>
                </a:solidFill>
              </a:rPr>
              <a:t>articulating your feelings, a way of processing emotions. </a:t>
            </a:r>
            <a:r>
              <a:rPr lang="en-US" dirty="0"/>
              <a:t>Asking the question does not </a:t>
            </a:r>
            <a:r>
              <a:rPr lang="en-US" dirty="0">
                <a:solidFill>
                  <a:srgbClr val="66FF33"/>
                </a:solidFill>
              </a:rPr>
              <a:t>obligate God to responding.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question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Both responses </a:t>
            </a:r>
            <a:r>
              <a:rPr lang="en-US" dirty="0">
                <a:solidFill>
                  <a:srgbClr val="66FF33"/>
                </a:solidFill>
              </a:rPr>
              <a:t>have merit to them.</a:t>
            </a:r>
          </a:p>
          <a:p>
            <a:pPr>
              <a:buFontTx/>
              <a:buNone/>
            </a:pPr>
            <a:endParaRPr lang="en-US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US" dirty="0"/>
              <a:t>God does at times </a:t>
            </a:r>
            <a:r>
              <a:rPr lang="en-US" dirty="0">
                <a:solidFill>
                  <a:srgbClr val="66FF33"/>
                </a:solidFill>
              </a:rPr>
              <a:t>have bad things happen to us in order to tell us something. There’s the “whereto”.</a:t>
            </a:r>
          </a:p>
          <a:p>
            <a:pPr>
              <a:buFontTx/>
              <a:buNone/>
            </a:pPr>
            <a:r>
              <a:rPr lang="en-US" dirty="0"/>
              <a:t>God has </a:t>
            </a:r>
            <a:r>
              <a:rPr lang="en-US" dirty="0">
                <a:solidFill>
                  <a:srgbClr val="66FF33"/>
                </a:solidFill>
              </a:rPr>
              <a:t>no issues with Job asking what he did.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	</a:t>
            </a:r>
            <a:r>
              <a:rPr lang="en-US" i="1" dirty="0"/>
              <a:t>Job 42:7 </a:t>
            </a:r>
            <a:r>
              <a:rPr lang="en-US" i="1" dirty="0">
                <a:solidFill>
                  <a:srgbClr val="66FF33"/>
                </a:solidFill>
              </a:rPr>
              <a:t>Job had spoken rightly of God</a:t>
            </a:r>
          </a:p>
          <a:p>
            <a:pPr>
              <a:buFontTx/>
              <a:buNone/>
            </a:pPr>
            <a:r>
              <a:rPr lang="en-US" dirty="0"/>
              <a:t>But God did have </a:t>
            </a:r>
            <a:r>
              <a:rPr lang="en-US" dirty="0">
                <a:solidFill>
                  <a:srgbClr val="66FF33"/>
                </a:solidFill>
              </a:rPr>
              <a:t>issues with Job expecting a response.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	</a:t>
            </a:r>
            <a:r>
              <a:rPr lang="en-US" i="1" dirty="0">
                <a:solidFill>
                  <a:srgbClr val="66FF33"/>
                </a:solidFill>
              </a:rPr>
              <a:t> </a:t>
            </a:r>
            <a:r>
              <a:rPr lang="en-US" i="1" dirty="0"/>
              <a:t>Job 40:2: </a:t>
            </a:r>
            <a:r>
              <a:rPr lang="en-US" i="1" dirty="0">
                <a:solidFill>
                  <a:srgbClr val="66FF33"/>
                </a:solidFill>
              </a:rPr>
              <a:t>Job is not to contend with God</a:t>
            </a:r>
          </a:p>
          <a:p>
            <a:pPr>
              <a:buFontTx/>
              <a:buNone/>
            </a:pPr>
            <a:r>
              <a:rPr lang="en-US" i="1" dirty="0">
                <a:solidFill>
                  <a:srgbClr val="66FF33"/>
                </a:solidFill>
              </a:rPr>
              <a:t>	</a:t>
            </a:r>
            <a:r>
              <a:rPr lang="en-US" i="1" dirty="0"/>
              <a:t>Job 42:6: </a:t>
            </a:r>
            <a:r>
              <a:rPr lang="en-US" i="1" dirty="0">
                <a:solidFill>
                  <a:srgbClr val="66FF33"/>
                </a:solidFill>
              </a:rPr>
              <a:t>Job repents of accusing God</a:t>
            </a:r>
            <a:endParaRPr lang="en-US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One day we’ll see why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" b="607"/>
          <a:stretch/>
        </p:blipFill>
        <p:spPr>
          <a:xfrm>
            <a:off x="611560" y="1844824"/>
            <a:ext cx="829627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9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145:2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19200"/>
            <a:ext cx="846043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Men will, O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, your wondrous works relate,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and I will on your </a:t>
            </a:r>
            <a:r>
              <a:rPr lang="en-US" dirty="0" err="1">
                <a:solidFill>
                  <a:schemeClr val="tx1"/>
                </a:solidFill>
              </a:rPr>
              <a:t>splendour</a:t>
            </a:r>
            <a:r>
              <a:rPr lang="en-US" dirty="0">
                <a:solidFill>
                  <a:schemeClr val="tx1"/>
                </a:solidFill>
              </a:rPr>
              <a:t> meditate.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They of your glorious deeds will speak at length,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while I declare your awesome acts of strength.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They will acclaim your goodness with rejoicing, 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of your justice, joyful praises voicing.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Great is your love and boundless your compassion;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slow is your wrath in dealing with transgression.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223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Gaining or Losing Information</a:t>
            </a:r>
          </a:p>
        </p:txBody>
      </p:sp>
      <p:pic>
        <p:nvPicPr>
          <p:cNvPr id="4" name="J Lisle - do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5790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Faith in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66FF33"/>
                </a:solidFill>
              </a:rPr>
              <a:t>Science observes present realities</a:t>
            </a:r>
          </a:p>
          <a:p>
            <a:r>
              <a:rPr lang="en-CA" dirty="0">
                <a:solidFill>
                  <a:srgbClr val="66FF33"/>
                </a:solidFill>
              </a:rPr>
              <a:t>Science uses logic to theorize about the future and the past</a:t>
            </a:r>
          </a:p>
          <a:p>
            <a:pPr lvl="1"/>
            <a:r>
              <a:rPr lang="en-CA" dirty="0"/>
              <a:t>The movement is from ‘hypothesis’ to ‘theory’</a:t>
            </a:r>
          </a:p>
          <a:p>
            <a:pPr lvl="1"/>
            <a:r>
              <a:rPr lang="en-CA" dirty="0"/>
              <a:t>A ‘hypothesis’ is a possible explanation</a:t>
            </a:r>
          </a:p>
          <a:p>
            <a:pPr lvl="1"/>
            <a:r>
              <a:rPr lang="en-CA" dirty="0"/>
              <a:t>A ‘theory’ is an explanation that has been tested thoroughly and withstood tests</a:t>
            </a:r>
          </a:p>
          <a:p>
            <a:r>
              <a:rPr lang="en-CA" dirty="0">
                <a:solidFill>
                  <a:srgbClr val="66FF33"/>
                </a:solidFill>
              </a:rPr>
              <a:t>Science thus assumes continuity</a:t>
            </a:r>
          </a:p>
          <a:p>
            <a:pPr lvl="1"/>
            <a:r>
              <a:rPr lang="en-CA" dirty="0"/>
              <a:t>But can science reach beyond a divine creative moment?</a:t>
            </a:r>
          </a:p>
          <a:p>
            <a:pPr lvl="2"/>
            <a:r>
              <a:rPr lang="en-CA" dirty="0"/>
              <a:t>e.g. Can science tell us what the world looked like before the flood?</a:t>
            </a:r>
          </a:p>
          <a:p>
            <a:pPr lvl="2"/>
            <a:r>
              <a:rPr lang="en-CA" dirty="0"/>
              <a:t>.</a:t>
            </a:r>
            <a:r>
              <a:rPr lang="en-CA" dirty="0" err="1"/>
              <a:t>e.g</a:t>
            </a:r>
            <a:r>
              <a:rPr lang="en-CA" dirty="0"/>
              <a:t> Can science tell us what our bodies will look like in the new creation (cf. 1Cor 15:35-53)</a:t>
            </a:r>
          </a:p>
        </p:txBody>
      </p:sp>
    </p:spTree>
    <p:extLst>
      <p:ext uri="{BB962C8B-B14F-4D97-AF65-F5344CB8AC3E}">
        <p14:creationId xmlns:p14="http://schemas.microsoft.com/office/powerpoint/2010/main" val="214210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Science and Revelation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are creatures, limited in our abilities</a:t>
            </a:r>
          </a:p>
          <a:p>
            <a:pPr lvl="1"/>
            <a:r>
              <a:rPr lang="en-CA" dirty="0"/>
              <a:t>We are sinful, skewed in our intentions and thoughts</a:t>
            </a:r>
          </a:p>
          <a:p>
            <a:pPr lvl="1"/>
            <a:endParaRPr lang="en-CA" dirty="0"/>
          </a:p>
          <a:p>
            <a:r>
              <a:rPr lang="en-CA" dirty="0"/>
              <a:t>Revelation is </a:t>
            </a:r>
            <a:r>
              <a:rPr lang="en-CA" dirty="0">
                <a:solidFill>
                  <a:srgbClr val="66FF33"/>
                </a:solidFill>
              </a:rPr>
              <a:t>a divine activity</a:t>
            </a:r>
          </a:p>
          <a:p>
            <a:pPr lvl="1"/>
            <a:r>
              <a:rPr lang="en-CA" dirty="0"/>
              <a:t>God is creator, all-knowing</a:t>
            </a:r>
          </a:p>
          <a:p>
            <a:pPr lvl="1"/>
            <a:r>
              <a:rPr lang="en-CA" dirty="0"/>
              <a:t>God is perfect, all-good</a:t>
            </a:r>
          </a:p>
          <a:p>
            <a:pPr lvl="1"/>
            <a:endParaRPr lang="en-CA" dirty="0"/>
          </a:p>
          <a:p>
            <a:r>
              <a:rPr lang="en-CA" dirty="0"/>
              <a:t>Believing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need </a:t>
            </a:r>
            <a:r>
              <a:rPr lang="en-CA" dirty="0">
                <a:solidFill>
                  <a:srgbClr val="66FF33"/>
                </a:solidFill>
              </a:rPr>
              <a:t>the Spirit </a:t>
            </a:r>
            <a:r>
              <a:rPr lang="en-CA" dirty="0"/>
              <a:t>to understand God’s revelation</a:t>
            </a:r>
          </a:p>
          <a:p>
            <a:pPr lvl="1"/>
            <a:r>
              <a:rPr lang="en-CA" dirty="0"/>
              <a:t>We do well to be </a:t>
            </a:r>
            <a:r>
              <a:rPr lang="en-CA" dirty="0">
                <a:solidFill>
                  <a:srgbClr val="66FF33"/>
                </a:solidFill>
              </a:rPr>
              <a:t>humble</a:t>
            </a:r>
          </a:p>
        </p:txBody>
      </p:sp>
    </p:spTree>
    <p:extLst>
      <p:ext uri="{BB962C8B-B14F-4D97-AF65-F5344CB8AC3E}">
        <p14:creationId xmlns:p14="http://schemas.microsoft.com/office/powerpoint/2010/main" val="179571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Providence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By “providence” we mean </a:t>
            </a:r>
            <a:r>
              <a:rPr lang="en-GB" dirty="0">
                <a:solidFill>
                  <a:srgbClr val="66FF33"/>
                </a:solidFill>
              </a:rPr>
              <a:t>the reality that God </a:t>
            </a:r>
            <a:r>
              <a:rPr lang="en-GB" u="sng" dirty="0">
                <a:solidFill>
                  <a:srgbClr val="66FF33"/>
                </a:solidFill>
              </a:rPr>
              <a:t>provides</a:t>
            </a:r>
            <a:r>
              <a:rPr lang="en-GB" dirty="0">
                <a:solidFill>
                  <a:srgbClr val="66FF33"/>
                </a:solidFill>
              </a:rPr>
              <a:t> all things. </a:t>
            </a:r>
          </a:p>
          <a:p>
            <a:pPr>
              <a:buFontTx/>
              <a:buNone/>
            </a:pPr>
            <a:r>
              <a:rPr lang="en-GB" dirty="0"/>
              <a:t>As</a:t>
            </a:r>
            <a:r>
              <a:rPr lang="en-GB" dirty="0">
                <a:solidFill>
                  <a:srgbClr val="66FF33"/>
                </a:solidFill>
              </a:rPr>
              <a:t> Almighty God </a:t>
            </a:r>
            <a:r>
              <a:rPr lang="en-GB" dirty="0"/>
              <a:t>He is </a:t>
            </a:r>
            <a:r>
              <a:rPr lang="en-GB" dirty="0">
                <a:solidFill>
                  <a:srgbClr val="66FF33"/>
                </a:solidFill>
              </a:rPr>
              <a:t>in control.</a:t>
            </a:r>
          </a:p>
          <a:p>
            <a:pPr>
              <a:buFontTx/>
              <a:buNone/>
            </a:pPr>
            <a:r>
              <a:rPr lang="en-GB" dirty="0"/>
              <a:t>As</a:t>
            </a:r>
            <a:r>
              <a:rPr lang="en-GB" dirty="0">
                <a:solidFill>
                  <a:srgbClr val="66FF33"/>
                </a:solidFill>
              </a:rPr>
              <a:t> Faithful Father </a:t>
            </a:r>
            <a:r>
              <a:rPr lang="en-GB" dirty="0"/>
              <a:t>He is </a:t>
            </a:r>
            <a:r>
              <a:rPr lang="en-GB" dirty="0">
                <a:solidFill>
                  <a:srgbClr val="66FF33"/>
                </a:solidFill>
              </a:rPr>
              <a:t>lovingly involved.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595972" name="AutoShape 4"/>
          <p:cNvSpPr>
            <a:spLocks noChangeArrowheads="1"/>
          </p:cNvSpPr>
          <p:nvPr/>
        </p:nvSpPr>
        <p:spPr bwMode="auto">
          <a:xfrm>
            <a:off x="158750" y="3307067"/>
            <a:ext cx="8826500" cy="1325999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And we know that for those who love God all things work together for good, for those who are called according to his purpose.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Romans 8:28</a:t>
            </a:r>
            <a:endParaRPr lang="en-US" sz="3600" dirty="0"/>
          </a:p>
        </p:txBody>
      </p:sp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51400"/>
            <a:ext cx="1890464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59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51400"/>
            <a:ext cx="177165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51400"/>
            <a:ext cx="22860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Providence</a:t>
            </a:r>
          </a:p>
        </p:txBody>
      </p:sp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We read together Psalm 88</a:t>
            </a:r>
          </a:p>
          <a:p>
            <a:pPr>
              <a:buFontTx/>
              <a:buNone/>
            </a:pPr>
            <a:r>
              <a:rPr lang="en-GB" dirty="0"/>
              <a:t>And then discuss the questions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598020" name="Picture 4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80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29025"/>
            <a:ext cx="46482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In Him I trust so completely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as to have no doubt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that he will provide me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with all things necessary for body and soul,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and will also turn to my good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whatever adversity He sends me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in this life of sorrow.</a:t>
            </a:r>
          </a:p>
        </p:txBody>
      </p:sp>
      <p:sp>
        <p:nvSpPr>
          <p:cNvPr id="5" name="Rounded Rectangle 5"/>
          <p:cNvSpPr/>
          <p:nvPr/>
        </p:nvSpPr>
        <p:spPr bwMode="auto">
          <a:xfrm>
            <a:off x="827584" y="3786572"/>
            <a:ext cx="5760640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3000" accel="48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and so governs them that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leaf and blade,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rain and drought,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fruitful and barren years,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food and drink,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health and sickness,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riches and poverty,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indeed, all things,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come to us not by chance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but by His fatherly hand.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195736" y="2252092"/>
            <a:ext cx="1370129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625807" y="3808849"/>
            <a:ext cx="1370129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483768" y="4357000"/>
            <a:ext cx="1584176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627784" y="2748663"/>
            <a:ext cx="2088232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ounded Rectangle 5"/>
          <p:cNvSpPr/>
          <p:nvPr/>
        </p:nvSpPr>
        <p:spPr bwMode="auto">
          <a:xfrm>
            <a:off x="35496" y="5373091"/>
            <a:ext cx="4680520" cy="100811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5715</TotalTime>
  <Words>1024</Words>
  <Application>Microsoft Office PowerPoint</Application>
  <PresentationFormat>On-screen Show (4:3)</PresentationFormat>
  <Paragraphs>151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1_Office Theme</vt:lpstr>
      <vt:lpstr>Catechism Defending the Faith </vt:lpstr>
      <vt:lpstr>Psalm 145:2</vt:lpstr>
      <vt:lpstr>Gaining or Losing Information</vt:lpstr>
      <vt:lpstr>Faith in science?</vt:lpstr>
      <vt:lpstr>Science and Revelation</vt:lpstr>
      <vt:lpstr>Providence</vt:lpstr>
      <vt:lpstr>Providence</vt:lpstr>
      <vt:lpstr>God and Adversity (evil)</vt:lpstr>
      <vt:lpstr>God and Adversity (evil)</vt:lpstr>
      <vt:lpstr>God and Adversity (evil)</vt:lpstr>
      <vt:lpstr>PowerPoint Presentation</vt:lpstr>
      <vt:lpstr>God and Adversity (evil)</vt:lpstr>
      <vt:lpstr>Appreciating God’s Providence</vt:lpstr>
      <vt:lpstr>Asking “why?”</vt:lpstr>
      <vt:lpstr>Asking “why?”</vt:lpstr>
      <vt:lpstr>We won’t understand until…</vt:lpstr>
      <vt:lpstr>The why question</vt:lpstr>
      <vt:lpstr>The why question</vt:lpstr>
      <vt:lpstr>One day we’ll see why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177</cp:revision>
  <cp:lastPrinted>2012-12-18T22:16:58Z</cp:lastPrinted>
  <dcterms:created xsi:type="dcterms:W3CDTF">2008-08-14T09:20:46Z</dcterms:created>
  <dcterms:modified xsi:type="dcterms:W3CDTF">2024-01-13T01:04:08Z</dcterms:modified>
</cp:coreProperties>
</file>