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1260" r:id="rId2"/>
    <p:sldId id="1261" r:id="rId3"/>
    <p:sldId id="1241" r:id="rId4"/>
    <p:sldId id="1242" r:id="rId5"/>
    <p:sldId id="1243" r:id="rId6"/>
    <p:sldId id="1255" r:id="rId7"/>
    <p:sldId id="1240" r:id="rId8"/>
    <p:sldId id="1246" r:id="rId9"/>
    <p:sldId id="1245" r:id="rId10"/>
    <p:sldId id="1248" r:id="rId11"/>
    <p:sldId id="1257" r:id="rId12"/>
    <p:sldId id="1249" r:id="rId13"/>
    <p:sldId id="1258" r:id="rId14"/>
    <p:sldId id="1259" r:id="rId15"/>
    <p:sldId id="1263" r:id="rId16"/>
    <p:sldId id="1262" r:id="rId17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00"/>
    <a:srgbClr val="FFFF99"/>
    <a:srgbClr val="FF0000"/>
    <a:srgbClr val="FFFF66"/>
    <a:srgbClr val="FFFF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0E3772B-9E42-40A2-9FFA-DBA652F0EE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326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45312E-9E71-4BE0-AC8E-DA1F1E26E3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4596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54DF2-1A27-49BE-8F58-B9102FEB5DEB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6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Discussion question: How does God relate to evil?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5312E-9E71-4BE0-AC8E-DA1F1E26E3BC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912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206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55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24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66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6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873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927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81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07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27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13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5695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1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1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 anchor="ctr"/>
          <a:lstStyle/>
          <a:p>
            <a:r>
              <a:rPr lang="en-GB" altLang="en-US" sz="4000" dirty="0"/>
              <a:t>Catechism </a:t>
            </a:r>
            <a:br>
              <a:rPr lang="en-GB" altLang="en-US" sz="4000" dirty="0"/>
            </a:br>
            <a:r>
              <a:rPr lang="en-GB" altLang="en-US" sz="4000" dirty="0"/>
              <a:t>The Substance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altLang="en-US" sz="2800" dirty="0"/>
          </a:p>
          <a:p>
            <a:r>
              <a:rPr lang="en-GB" altLang="en-US" sz="2800" dirty="0"/>
              <a:t>Lesson 16 – LD 9&amp;10</a:t>
            </a:r>
          </a:p>
          <a:p>
            <a:r>
              <a:rPr lang="en-GB" altLang="en-US" sz="2800" dirty="0"/>
              <a:t>God Almighty: our Creator &amp; our Father</a:t>
            </a:r>
          </a:p>
        </p:txBody>
      </p:sp>
    </p:spTree>
    <p:extLst>
      <p:ext uri="{BB962C8B-B14F-4D97-AF65-F5344CB8AC3E}">
        <p14:creationId xmlns:p14="http://schemas.microsoft.com/office/powerpoint/2010/main" val="2153683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Providence</a:t>
            </a:r>
          </a:p>
        </p:txBody>
      </p:sp>
      <p:sp>
        <p:nvSpPr>
          <p:cNvPr id="1137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For living beings, </a:t>
            </a:r>
            <a:r>
              <a:rPr lang="en-US" altLang="en-US" dirty="0">
                <a:solidFill>
                  <a:srgbClr val="00FF00"/>
                </a:solidFill>
              </a:rPr>
              <a:t>God’s sustaining includes that He provides for their food. </a:t>
            </a:r>
          </a:p>
          <a:p>
            <a:pPr>
              <a:buFontTx/>
              <a:buNone/>
            </a:pPr>
            <a:r>
              <a:rPr lang="en-US" altLang="en-US" dirty="0"/>
              <a:t>We speak of God’s </a:t>
            </a:r>
            <a:r>
              <a:rPr lang="en-US" altLang="en-US" dirty="0">
                <a:solidFill>
                  <a:srgbClr val="00FF00"/>
                </a:solidFill>
              </a:rPr>
              <a:t>providence.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Providence has the word “provide” in it.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God looks into the future to see </a:t>
            </a:r>
            <a:r>
              <a:rPr lang="en-US" altLang="en-US" dirty="0">
                <a:solidFill>
                  <a:srgbClr val="00FF00"/>
                </a:solidFill>
              </a:rPr>
              <a:t>our needs, and then ensures that those needs are provided for.</a:t>
            </a:r>
            <a:r>
              <a:rPr lang="en-US" altLang="en-US" dirty="0"/>
              <a:t>	</a:t>
            </a:r>
          </a:p>
        </p:txBody>
      </p:sp>
      <p:sp>
        <p:nvSpPr>
          <p:cNvPr id="1137668" name="AutoShape 4"/>
          <p:cNvSpPr>
            <a:spLocks noChangeArrowheads="1"/>
          </p:cNvSpPr>
          <p:nvPr/>
        </p:nvSpPr>
        <p:spPr bwMode="auto">
          <a:xfrm>
            <a:off x="3378200" y="3201988"/>
            <a:ext cx="1914525" cy="57626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>
                <a:latin typeface="Comic Sans MS" panose="030F0702030302020204" pitchFamily="66" charset="0"/>
              </a:rPr>
              <a:t>Pro  vide </a:t>
            </a:r>
            <a:endParaRPr lang="en-US" altLang="en-US"/>
          </a:p>
        </p:txBody>
      </p:sp>
      <p:grpSp>
        <p:nvGrpSpPr>
          <p:cNvPr id="1137674" name="Group 10"/>
          <p:cNvGrpSpPr>
            <a:grpSpLocks/>
          </p:cNvGrpSpPr>
          <p:nvPr/>
        </p:nvGrpSpPr>
        <p:grpSpPr bwMode="auto">
          <a:xfrm>
            <a:off x="1600200" y="3657600"/>
            <a:ext cx="5572125" cy="1566863"/>
            <a:chOff x="1008" y="1440"/>
            <a:chExt cx="3510" cy="987"/>
          </a:xfrm>
        </p:grpSpPr>
        <p:sp>
          <p:nvSpPr>
            <p:cNvPr id="1137670" name="Line 6"/>
            <p:cNvSpPr>
              <a:spLocks noChangeShapeType="1"/>
            </p:cNvSpPr>
            <p:nvPr/>
          </p:nvSpPr>
          <p:spPr bwMode="auto">
            <a:xfrm flipH="1">
              <a:off x="1584" y="1440"/>
              <a:ext cx="576" cy="624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7671" name="Line 7"/>
            <p:cNvSpPr>
              <a:spLocks noChangeShapeType="1"/>
            </p:cNvSpPr>
            <p:nvPr/>
          </p:nvSpPr>
          <p:spPr bwMode="auto">
            <a:xfrm>
              <a:off x="3312" y="1488"/>
              <a:ext cx="432" cy="52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7672" name="AutoShape 8"/>
            <p:cNvSpPr>
              <a:spLocks noChangeArrowheads="1"/>
            </p:cNvSpPr>
            <p:nvPr/>
          </p:nvSpPr>
          <p:spPr bwMode="auto">
            <a:xfrm>
              <a:off x="1008" y="2064"/>
              <a:ext cx="1206" cy="363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en-US" sz="2800">
                  <a:latin typeface="Comic Sans MS" panose="030F0702030302020204" pitchFamily="66" charset="0"/>
                </a:rPr>
                <a:t>Forwards</a:t>
              </a:r>
              <a:endParaRPr lang="en-US" altLang="en-US"/>
            </a:p>
          </p:txBody>
        </p:sp>
        <p:sp>
          <p:nvSpPr>
            <p:cNvPr id="1137673" name="AutoShape 9"/>
            <p:cNvSpPr>
              <a:spLocks noChangeArrowheads="1"/>
            </p:cNvSpPr>
            <p:nvPr/>
          </p:nvSpPr>
          <p:spPr bwMode="auto">
            <a:xfrm>
              <a:off x="3312" y="2064"/>
              <a:ext cx="1206" cy="363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en-US" sz="2800">
                  <a:latin typeface="Comic Sans MS" panose="030F0702030302020204" pitchFamily="66" charset="0"/>
                </a:rPr>
                <a:t>Seeing</a:t>
              </a:r>
              <a:endParaRPr lang="en-US" altLang="en-US"/>
            </a:p>
          </p:txBody>
        </p:sp>
      </p:grpSp>
      <p:sp>
        <p:nvSpPr>
          <p:cNvPr id="1137675" name="Text Box 11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Sustainer &amp; Provider</a:t>
            </a:r>
          </a:p>
        </p:txBody>
      </p:sp>
      <p:sp>
        <p:nvSpPr>
          <p:cNvPr id="1146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God is Creator: </a:t>
            </a:r>
            <a:br>
              <a:rPr lang="en-US" altLang="en-US"/>
            </a:br>
            <a:r>
              <a:rPr lang="en-US" altLang="en-US"/>
              <a:t>He made all things.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God is Sustainer &amp; Provider:</a:t>
            </a:r>
          </a:p>
          <a:p>
            <a:pPr>
              <a:buFontTx/>
              <a:buNone/>
            </a:pPr>
            <a:r>
              <a:rPr lang="en-US" altLang="en-US"/>
              <a:t>	He provides for all things to continue.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</a:t>
            </a:r>
          </a:p>
        </p:txBody>
      </p:sp>
      <p:pic>
        <p:nvPicPr>
          <p:cNvPr id="114689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7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8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4" y="2722295"/>
            <a:ext cx="2500851" cy="17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Government</a:t>
            </a:r>
          </a:p>
        </p:txBody>
      </p:sp>
      <p:sp>
        <p:nvSpPr>
          <p:cNvPr id="1138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God is </a:t>
            </a:r>
            <a:r>
              <a:rPr lang="en-US" altLang="en-US" dirty="0">
                <a:solidFill>
                  <a:srgbClr val="00FF00"/>
                </a:solidFill>
              </a:rPr>
              <a:t>in complete control of all things that happen.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FF00"/>
                </a:solidFill>
              </a:rPr>
              <a:t>Nothing happens by chance.</a:t>
            </a:r>
          </a:p>
          <a:p>
            <a:pPr>
              <a:buFontTx/>
              <a:buNone/>
            </a:pPr>
            <a:r>
              <a:rPr lang="en-US" altLang="en-US" dirty="0"/>
              <a:t>God’s rule is </a:t>
            </a:r>
            <a:r>
              <a:rPr lang="en-US" altLang="en-US" dirty="0">
                <a:solidFill>
                  <a:srgbClr val="00FF00"/>
                </a:solidFill>
              </a:rPr>
              <a:t>detailed: He knows the number of hairs on your head!</a:t>
            </a: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lnSpc>
                <a:spcPct val="70000"/>
              </a:lnSpc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God’s rule is </a:t>
            </a:r>
            <a:r>
              <a:rPr lang="en-US" altLang="en-US" dirty="0">
                <a:solidFill>
                  <a:srgbClr val="00FF00"/>
                </a:solidFill>
              </a:rPr>
              <a:t>comprehensive: it covers everything.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	</a:t>
            </a:r>
          </a:p>
        </p:txBody>
      </p:sp>
      <p:sp>
        <p:nvSpPr>
          <p:cNvPr id="1138692" name="AutoShape 4"/>
          <p:cNvSpPr>
            <a:spLocks noChangeArrowheads="1"/>
          </p:cNvSpPr>
          <p:nvPr/>
        </p:nvSpPr>
        <p:spPr bwMode="auto">
          <a:xfrm>
            <a:off x="228600" y="5189200"/>
            <a:ext cx="86868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altLang="en-US" i="1" dirty="0"/>
              <a:t>I am the Lord, and there is no other. I form light and create darkness; I make well-being and create calamity; I am the Lord, who does all these things.                			        </a:t>
            </a:r>
            <a:r>
              <a:rPr lang="en-GB" altLang="en-US" sz="1800" dirty="0"/>
              <a:t>Isaiah 45:6b-7</a:t>
            </a:r>
            <a:endParaRPr lang="en-US" altLang="en-US" dirty="0"/>
          </a:p>
        </p:txBody>
      </p:sp>
      <p:sp>
        <p:nvSpPr>
          <p:cNvPr id="1138693" name="AutoShape 5"/>
          <p:cNvSpPr>
            <a:spLocks noChangeArrowheads="1"/>
          </p:cNvSpPr>
          <p:nvPr/>
        </p:nvSpPr>
        <p:spPr bwMode="auto">
          <a:xfrm>
            <a:off x="228600" y="3115925"/>
            <a:ext cx="86868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Are not two sparrows sold for a penny? And not one of them will fall to the ground apart from your Father. But even the hairs of your head are all numbered. </a:t>
            </a:r>
            <a:r>
              <a:rPr lang="en-US" altLang="en-US" i="1" dirty="0"/>
              <a:t>		       		   </a:t>
            </a:r>
            <a:r>
              <a:rPr lang="en-US" altLang="en-US" sz="1800" dirty="0"/>
              <a:t>Matthew 10:29-30</a:t>
            </a:r>
            <a:endParaRPr lang="en-US" altLang="en-US" dirty="0"/>
          </a:p>
        </p:txBody>
      </p:sp>
      <p:sp>
        <p:nvSpPr>
          <p:cNvPr id="1138694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8692" grpId="0" animBg="1" autoUpdateAnimBg="0"/>
      <p:bldP spid="113869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Our God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God is Creator: </a:t>
            </a:r>
            <a:br>
              <a:rPr lang="en-US" altLang="en-US">
                <a:solidFill>
                  <a:srgbClr val="00FF00"/>
                </a:solidFill>
              </a:rPr>
            </a:br>
            <a:r>
              <a:rPr lang="en-US" altLang="en-US">
                <a:solidFill>
                  <a:srgbClr val="00FF00"/>
                </a:solidFill>
              </a:rPr>
              <a:t>He made all things.</a:t>
            </a:r>
          </a:p>
          <a:p>
            <a:pPr>
              <a:buFontTx/>
              <a:buNone/>
            </a:pPr>
            <a:endParaRPr lang="en-US" altLang="en-US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God is Sustainer &amp; Provider: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	He provides for all things to continue.</a:t>
            </a:r>
          </a:p>
          <a:p>
            <a:pPr>
              <a:buFontTx/>
              <a:buNone/>
            </a:pPr>
            <a:endParaRPr lang="en-US" altLang="en-US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God is Governor: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	He controls all things that happen.</a:t>
            </a:r>
            <a:endParaRPr lang="en-US" altLang="en-US"/>
          </a:p>
        </p:txBody>
      </p:sp>
      <p:pic>
        <p:nvPicPr>
          <p:cNvPr id="114791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2667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1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1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1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2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3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924" name="Text Box 20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 dirty="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4" y="2722295"/>
            <a:ext cx="2500851" cy="17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FF00"/>
                </a:solidFill>
              </a:rPr>
              <a:t>This Almighty God is our Father!!!</a:t>
            </a:r>
          </a:p>
        </p:txBody>
      </p:sp>
      <p:sp>
        <p:nvSpPr>
          <p:cNvPr id="11489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God is Creator: </a:t>
            </a:r>
            <a:br>
              <a:rPr lang="en-US" altLang="en-US"/>
            </a:br>
            <a:r>
              <a:rPr lang="en-US" altLang="en-US"/>
              <a:t>He made all things.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God is Sustainer &amp; Provider:</a:t>
            </a:r>
          </a:p>
          <a:p>
            <a:pPr>
              <a:buFontTx/>
              <a:buNone/>
            </a:pPr>
            <a:r>
              <a:rPr lang="en-US" altLang="en-US"/>
              <a:t>	He provides for all things to continue.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God is Governor:</a:t>
            </a:r>
          </a:p>
          <a:p>
            <a:pPr>
              <a:buFontTx/>
              <a:buNone/>
            </a:pPr>
            <a:r>
              <a:rPr lang="en-US" altLang="en-US"/>
              <a:t>	He controls all things that happen.</a:t>
            </a:r>
          </a:p>
        </p:txBody>
      </p:sp>
      <p:pic>
        <p:nvPicPr>
          <p:cNvPr id="114894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2667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5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6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7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4" y="2722295"/>
            <a:ext cx="2500851" cy="17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Footprints</a:t>
            </a:r>
            <a:br>
              <a:rPr lang="en-CA" dirty="0"/>
            </a:br>
            <a:r>
              <a:rPr lang="en-CA" sz="1050" dirty="0"/>
              <a:t>								</a:t>
            </a:r>
            <a:r>
              <a:rPr lang="en-CA" sz="1050" i="1" dirty="0"/>
              <a:t>(3:25)</a:t>
            </a:r>
            <a:endParaRPr lang="en-CA" i="1" dirty="0"/>
          </a:p>
        </p:txBody>
      </p:sp>
      <p:pic>
        <p:nvPicPr>
          <p:cNvPr id="5" name="Footprints in the Sand">
            <a:hlinkClick r:id="" action="ppaction://media"/>
            <a:extLst>
              <a:ext uri="{FF2B5EF4-FFF2-40B4-BE49-F238E27FC236}">
                <a16:creationId xmlns:a16="http://schemas.microsoft.com/office/drawing/2014/main" id="{8E2618E4-E335-4F9A-A35B-EB7619EB01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450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 the sake of Christ</a:t>
            </a:r>
          </a:p>
        </p:txBody>
      </p:sp>
      <p:sp>
        <p:nvSpPr>
          <p:cNvPr id="1140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God is a Father to all.</a:t>
            </a:r>
          </a:p>
          <a:p>
            <a:pPr>
              <a:buFontTx/>
              <a:buNone/>
            </a:pPr>
            <a:r>
              <a:rPr lang="en-US" altLang="en-US" dirty="0"/>
              <a:t>But </a:t>
            </a:r>
            <a:r>
              <a:rPr lang="en-US" altLang="en-US" dirty="0">
                <a:solidFill>
                  <a:srgbClr val="00FF00"/>
                </a:solidFill>
              </a:rPr>
              <a:t>God’s  Fatherhood will only be for the good of those who respond to it with love and loyalty</a:t>
            </a:r>
            <a:r>
              <a:rPr lang="en-US" altLang="en-US" dirty="0"/>
              <a:t>.</a:t>
            </a:r>
          </a:p>
          <a:p>
            <a:pPr>
              <a:buFontTx/>
              <a:buNone/>
            </a:pPr>
            <a:r>
              <a:rPr lang="en-US" altLang="en-US" dirty="0"/>
              <a:t>Those who don’t</a:t>
            </a:r>
            <a:r>
              <a:rPr lang="en-US" altLang="en-US" dirty="0">
                <a:solidFill>
                  <a:srgbClr val="00FF00"/>
                </a:solidFill>
              </a:rPr>
              <a:t>, experience His Fatherly anger.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No one is loving and loyal of themselves. Only because of Christ does this become possible.</a:t>
            </a:r>
          </a:p>
          <a:p>
            <a:pPr>
              <a:buFontTx/>
              <a:buNone/>
            </a:pPr>
            <a:r>
              <a:rPr lang="en-US" altLang="en-US" dirty="0"/>
              <a:t>It is </a:t>
            </a:r>
            <a:r>
              <a:rPr lang="en-US" altLang="en-US" dirty="0">
                <a:solidFill>
                  <a:srgbClr val="00FF00"/>
                </a:solidFill>
              </a:rPr>
              <a:t>through Christ alone that God can and will be our Father, caring for us </a:t>
            </a:r>
            <a:r>
              <a:rPr lang="en-US" altLang="en-US" i="1" dirty="0">
                <a:solidFill>
                  <a:srgbClr val="00FF00"/>
                </a:solidFill>
              </a:rPr>
              <a:t>forever</a:t>
            </a:r>
            <a:r>
              <a:rPr lang="en-US" altLang="en-US" dirty="0">
                <a:solidFill>
                  <a:srgbClr val="00FF00"/>
                </a:solidFill>
              </a:rPr>
              <a:t>.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The Almighty Creator, Sustainer, Provider, and Governor of all things is, for Christ’s sake, </a:t>
            </a:r>
            <a:r>
              <a:rPr lang="en-US" altLang="en-US" i="1" dirty="0"/>
              <a:t>my</a:t>
            </a:r>
            <a:r>
              <a:rPr lang="en-US" altLang="en-US" dirty="0"/>
              <a:t> God and </a:t>
            </a:r>
            <a:r>
              <a:rPr lang="en-US" altLang="en-US" i="1" dirty="0"/>
              <a:t>my</a:t>
            </a:r>
            <a:r>
              <a:rPr lang="en-US" altLang="en-US" dirty="0"/>
              <a:t> Father.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 dirty="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73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104:1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19200"/>
            <a:ext cx="8532440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O bless the LORD, my soul, and praise his name.</a:t>
            </a:r>
          </a:p>
          <a:p>
            <a:pPr marL="0" indent="0">
              <a:buNone/>
            </a:pPr>
            <a:r>
              <a:rPr lang="en-CA" dirty="0"/>
              <a:t>O LORD, how great you are, how bright your fame!</a:t>
            </a:r>
          </a:p>
          <a:p>
            <a:pPr marL="0" indent="0">
              <a:buNone/>
            </a:pPr>
            <a:r>
              <a:rPr lang="en-CA" dirty="0"/>
              <a:t>You who are clothed in majesty and splendour,</a:t>
            </a:r>
          </a:p>
          <a:p>
            <a:pPr marL="0" indent="0">
              <a:buNone/>
            </a:pPr>
            <a:r>
              <a:rPr lang="en-CA" dirty="0"/>
              <a:t>enrobed in light, to you my praise I render.</a:t>
            </a:r>
          </a:p>
          <a:p>
            <a:pPr marL="0" indent="0">
              <a:buNone/>
            </a:pPr>
            <a:r>
              <a:rPr lang="en-CA" dirty="0"/>
              <a:t>The heavens you have stretched out like a tent,</a:t>
            </a:r>
          </a:p>
          <a:p>
            <a:pPr marL="0" indent="0">
              <a:buNone/>
            </a:pPr>
            <a:r>
              <a:rPr lang="en-CA" dirty="0"/>
              <a:t>your palace founded on the firmament.</a:t>
            </a:r>
          </a:p>
          <a:p>
            <a:pPr marL="0" indent="0">
              <a:buNone/>
            </a:pPr>
            <a:r>
              <a:rPr lang="en-CA" dirty="0"/>
              <a:t>Clouds are your chariots, storms lend you their pinions;</a:t>
            </a:r>
          </a:p>
          <a:p>
            <a:pPr marL="0" indent="0">
              <a:buNone/>
            </a:pPr>
            <a:r>
              <a:rPr lang="en-CA" dirty="0"/>
              <a:t>winds are your heralds, fire and flame your minions.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301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does it all come from?</a:t>
            </a:r>
          </a:p>
        </p:txBody>
      </p:sp>
      <p:sp>
        <p:nvSpPr>
          <p:cNvPr id="1130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Today, most people hold to one of two theories.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						There was nothing, it</a:t>
            </a:r>
            <a:br>
              <a:rPr lang="en-US" altLang="en-US" dirty="0"/>
            </a:br>
            <a:r>
              <a:rPr lang="en-US" altLang="en-US" dirty="0"/>
              <a:t>					exploded, and this</a:t>
            </a:r>
            <a:br>
              <a:rPr lang="en-US" altLang="en-US" dirty="0"/>
            </a:br>
            <a:r>
              <a:rPr lang="en-US" altLang="en-US" dirty="0"/>
              <a:t>					universe began to evolve.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sz="1600" dirty="0"/>
          </a:p>
          <a:p>
            <a:pPr>
              <a:buFontTx/>
              <a:buNone/>
            </a:pPr>
            <a:r>
              <a:rPr lang="en-US" altLang="en-US" dirty="0"/>
              <a:t>	There was nothing, God</a:t>
            </a:r>
            <a:br>
              <a:rPr lang="en-US" altLang="en-US" dirty="0"/>
            </a:br>
            <a:r>
              <a:rPr lang="en-US" altLang="en-US" dirty="0"/>
              <a:t>spoke, and this universe</a:t>
            </a:r>
            <a:br>
              <a:rPr lang="en-US" altLang="en-US" dirty="0"/>
            </a:br>
            <a:r>
              <a:rPr lang="en-US" altLang="en-US" dirty="0"/>
              <a:t>came to be</a:t>
            </a:r>
          </a:p>
        </p:txBody>
      </p:sp>
      <p:sp>
        <p:nvSpPr>
          <p:cNvPr id="1130500" name="AutoShape 4"/>
          <p:cNvSpPr>
            <a:spLocks noChangeArrowheads="1"/>
          </p:cNvSpPr>
          <p:nvPr/>
        </p:nvSpPr>
        <p:spPr bwMode="auto">
          <a:xfrm>
            <a:off x="0" y="1828800"/>
            <a:ext cx="4572000" cy="268032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3200" b="1" dirty="0">
                <a:latin typeface="Helterskelter" pitchFamily="2" charset="0"/>
              </a:rPr>
              <a:t>The Big Bang </a:t>
            </a:r>
            <a:br>
              <a:rPr lang="en-US" altLang="en-US" sz="3200" b="1" dirty="0">
                <a:latin typeface="Helterskelter" pitchFamily="2" charset="0"/>
              </a:rPr>
            </a:br>
            <a:r>
              <a:rPr lang="en-US" altLang="en-US" sz="3200" b="1" dirty="0">
                <a:latin typeface="Helterskelter" pitchFamily="2" charset="0"/>
              </a:rPr>
              <a:t>Theory</a:t>
            </a:r>
            <a:endParaRPr lang="en-US" altLang="en-US" sz="3200" b="1" dirty="0"/>
          </a:p>
        </p:txBody>
      </p:sp>
      <p:sp>
        <p:nvSpPr>
          <p:cNvPr id="1130501" name="AutoShape 5"/>
          <p:cNvSpPr>
            <a:spLocks noChangeArrowheads="1"/>
          </p:cNvSpPr>
          <p:nvPr/>
        </p:nvSpPr>
        <p:spPr bwMode="auto">
          <a:xfrm>
            <a:off x="4876800" y="3962400"/>
            <a:ext cx="3124200" cy="2743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>
                <a:latin typeface="Bookman Old Style" panose="02050604050505020204" pitchFamily="18" charset="0"/>
              </a:rPr>
              <a:t>The </a:t>
            </a:r>
            <a:br>
              <a:rPr lang="en-US" altLang="en-US" b="1">
                <a:latin typeface="Bookman Old Style" panose="02050604050505020204" pitchFamily="18" charset="0"/>
              </a:rPr>
            </a:br>
            <a:r>
              <a:rPr lang="en-US" altLang="en-US" b="1">
                <a:latin typeface="Bookman Old Style" panose="02050604050505020204" pitchFamily="18" charset="0"/>
              </a:rPr>
              <a:t>Creation </a:t>
            </a:r>
            <a:br>
              <a:rPr lang="en-US" altLang="en-US" b="1">
                <a:latin typeface="Bookman Old Style" panose="02050604050505020204" pitchFamily="18" charset="0"/>
              </a:rPr>
            </a:br>
            <a:r>
              <a:rPr lang="en-US" altLang="en-US" b="1">
                <a:latin typeface="Bookman Old Style" panose="02050604050505020204" pitchFamily="18" charset="0"/>
              </a:rPr>
              <a:t>Theory</a:t>
            </a: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Creation</a:t>
            </a:r>
          </a:p>
        </p:txBody>
      </p:sp>
      <p:sp>
        <p:nvSpPr>
          <p:cNvPr id="1131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The very first verse of the Bible tells us: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The heavens and the earth: that’s quite a lot.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And God did it in just six days!</a:t>
            </a:r>
          </a:p>
          <a:p>
            <a:pPr algn="ctr">
              <a:buFontTx/>
              <a:buNone/>
            </a:pPr>
            <a:endParaRPr lang="en-US" altLang="en-US"/>
          </a:p>
        </p:txBody>
      </p:sp>
      <p:sp>
        <p:nvSpPr>
          <p:cNvPr id="1131524" name="AutoShape 4"/>
          <p:cNvSpPr>
            <a:spLocks noChangeArrowheads="1"/>
          </p:cNvSpPr>
          <p:nvPr/>
        </p:nvSpPr>
        <p:spPr bwMode="auto">
          <a:xfrm>
            <a:off x="990600" y="1899027"/>
            <a:ext cx="7285038" cy="967621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altLang="en-US" i="1" dirty="0"/>
              <a:t>In the beginning, God created the heavens and the earth.</a:t>
            </a:r>
            <a:endParaRPr lang="en-US" altLang="en-US" sz="2800" i="1" dirty="0"/>
          </a:p>
          <a:p>
            <a:pPr algn="r"/>
            <a:r>
              <a:rPr lang="en-US" altLang="en-US" dirty="0"/>
              <a:t>Genesis 1:1</a:t>
            </a:r>
          </a:p>
        </p:txBody>
      </p:sp>
      <p:sp>
        <p:nvSpPr>
          <p:cNvPr id="1131525" name="AutoShape 5"/>
          <p:cNvSpPr>
            <a:spLocks noChangeArrowheads="1"/>
          </p:cNvSpPr>
          <p:nvPr/>
        </p:nvSpPr>
        <p:spPr bwMode="auto">
          <a:xfrm>
            <a:off x="962025" y="5189200"/>
            <a:ext cx="73279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For in six days the Lord made heaven and earth, the sea, and all that is in them,			        </a:t>
            </a:r>
          </a:p>
          <a:p>
            <a:pPr algn="r"/>
            <a:r>
              <a:rPr lang="en-US" altLang="en-US" dirty="0"/>
              <a:t>Exodus 20:11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24" grpId="0" animBg="1" autoUpdateAnimBg="0"/>
      <p:bldP spid="113152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universe</a:t>
            </a:r>
          </a:p>
        </p:txBody>
      </p:sp>
      <p:sp>
        <p:nvSpPr>
          <p:cNvPr id="1132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The universe is huge!</a:t>
            </a:r>
          </a:p>
          <a:p>
            <a:pPr>
              <a:buFontTx/>
              <a:buNone/>
            </a:pPr>
            <a:r>
              <a:rPr lang="en-US" altLang="en-US" dirty="0"/>
              <a:t>If the earth were a pinhead, the sun would be a baseball. And there are stars so big, they would then be the size of the grounds of the Langley Events </a:t>
            </a:r>
            <a:r>
              <a:rPr lang="en-US" altLang="en-US" dirty="0" err="1"/>
              <a:t>centre</a:t>
            </a:r>
            <a:r>
              <a:rPr lang="en-US" altLang="en-US" dirty="0"/>
              <a:t>.</a:t>
            </a:r>
          </a:p>
          <a:p>
            <a:pPr>
              <a:buFontTx/>
              <a:buNone/>
            </a:pPr>
            <a:r>
              <a:rPr lang="en-US" altLang="en-US" dirty="0"/>
              <a:t>Earth to sun: 3500 years walking</a:t>
            </a:r>
          </a:p>
          <a:p>
            <a:pPr>
              <a:buFontTx/>
              <a:buNone/>
            </a:pPr>
            <a:r>
              <a:rPr lang="en-US" altLang="en-US" dirty="0"/>
              <a:t>Earth to next star: 1,750,000,000 years walking!</a:t>
            </a:r>
          </a:p>
          <a:p>
            <a:pPr>
              <a:buFontTx/>
              <a:buNone/>
            </a:pPr>
            <a:r>
              <a:rPr lang="en-US" altLang="en-US" dirty="0"/>
              <a:t>And there are billions of galaxies with billions of stars.</a:t>
            </a:r>
          </a:p>
          <a:p>
            <a:pPr>
              <a:buFontTx/>
              <a:buNone/>
            </a:pPr>
            <a:endParaRPr lang="en-US" altLang="en-US" dirty="0"/>
          </a:p>
          <a:p>
            <a:pPr algn="ctr">
              <a:buFontTx/>
              <a:buNone/>
            </a:pPr>
            <a:r>
              <a:rPr lang="en-US" altLang="en-US" dirty="0"/>
              <a:t>Now think, God made all of that!!!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Creator</a:t>
            </a:r>
          </a:p>
        </p:txBody>
      </p:sp>
      <p:sp>
        <p:nvSpPr>
          <p:cNvPr id="1144835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God is Creator: </a:t>
            </a:r>
            <a:br>
              <a:rPr lang="en-US" altLang="en-US"/>
            </a:br>
            <a:r>
              <a:rPr lang="en-US" altLang="en-US"/>
              <a:t>He made all things.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</a:t>
            </a:r>
          </a:p>
        </p:txBody>
      </p:sp>
      <p:pic>
        <p:nvPicPr>
          <p:cNvPr id="1144836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7" name="Picture 1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8" name="Picture 1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9" name="Picture 1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40" name="Picture 1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41" name="Picture 10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42" name="Picture 10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Genesis 6-9</a:t>
            </a:r>
          </a:p>
        </p:txBody>
      </p:sp>
      <p:pic>
        <p:nvPicPr>
          <p:cNvPr id="1129475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834188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Genesis 6-9</a:t>
            </a:r>
          </a:p>
        </p:txBody>
      </p:sp>
      <p:sp>
        <p:nvSpPr>
          <p:cNvPr id="1135620" name="Rectangle 4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1. It grieved Him to His heart.</a:t>
            </a:r>
          </a:p>
          <a:p>
            <a:pPr>
              <a:buFontTx/>
              <a:buNone/>
            </a:pPr>
            <a:r>
              <a:rPr lang="en-US" altLang="en-US" dirty="0"/>
              <a:t>2. 40 days and nights of rain, to blot out every living creature He had made from the face of the earth.</a:t>
            </a:r>
          </a:p>
          <a:p>
            <a:pPr>
              <a:buFontTx/>
              <a:buNone/>
            </a:pPr>
            <a:r>
              <a:rPr lang="en-US" altLang="en-US" dirty="0"/>
              <a:t>3. Noah and his family (8 people), seven (pairs) of all clean animals, two of all unclean animals.</a:t>
            </a:r>
          </a:p>
          <a:p>
            <a:pPr>
              <a:buFontTx/>
              <a:buNone/>
            </a:pPr>
            <a:r>
              <a:rPr lang="en-US" altLang="en-US" dirty="0"/>
              <a:t>4. A covenant. </a:t>
            </a:r>
          </a:p>
          <a:p>
            <a:pPr>
              <a:buFontTx/>
              <a:buNone/>
            </a:pPr>
            <a:r>
              <a:rPr lang="en-US" altLang="en-US" dirty="0"/>
              <a:t>5. That He would never destroy life from the face of the earth like this again.</a:t>
            </a:r>
          </a:p>
          <a:p>
            <a:pPr>
              <a:buFontTx/>
              <a:buNone/>
            </a:pPr>
            <a:r>
              <a:rPr lang="en-US" altLang="en-US" dirty="0"/>
              <a:t>6. The rainbow</a:t>
            </a:r>
          </a:p>
          <a:p>
            <a:pPr>
              <a:buFontTx/>
              <a:buNone/>
            </a:pPr>
            <a:r>
              <a:rPr lang="en-US" altLang="en-US" dirty="0"/>
              <a:t>7. Verse 12: all future generations</a:t>
            </a:r>
            <a:br>
              <a:rPr lang="en-US" altLang="en-US" dirty="0"/>
            </a:br>
            <a:r>
              <a:rPr lang="en-US" altLang="en-US" dirty="0"/>
              <a:t>Verse 16: everlasting covenant</a:t>
            </a:r>
          </a:p>
        </p:txBody>
      </p:sp>
      <p:pic>
        <p:nvPicPr>
          <p:cNvPr id="1135619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20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Flood</a:t>
            </a:r>
          </a:p>
        </p:txBody>
      </p:sp>
      <p:sp>
        <p:nvSpPr>
          <p:cNvPr id="1134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God could have </a:t>
            </a:r>
            <a:r>
              <a:rPr lang="en-US" altLang="en-US" dirty="0">
                <a:solidFill>
                  <a:srgbClr val="00FF00"/>
                </a:solidFill>
              </a:rPr>
              <a:t>destroyed this world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FF00"/>
                </a:solidFill>
              </a:rPr>
              <a:t>He chose not to.</a:t>
            </a:r>
          </a:p>
          <a:p>
            <a:pPr>
              <a:buFontTx/>
              <a:buNone/>
            </a:pPr>
            <a:r>
              <a:rPr lang="en-US" altLang="en-US" dirty="0"/>
              <a:t>Instead, </a:t>
            </a:r>
            <a:r>
              <a:rPr lang="en-US" altLang="en-US" dirty="0">
                <a:solidFill>
                  <a:srgbClr val="00FF00"/>
                </a:solidFill>
              </a:rPr>
              <a:t>He washed creation clean and made a new start. </a:t>
            </a:r>
          </a:p>
          <a:p>
            <a:pPr>
              <a:buFontTx/>
              <a:buNone/>
            </a:pPr>
            <a:r>
              <a:rPr lang="en-US" altLang="en-US" dirty="0"/>
              <a:t>And God made </a:t>
            </a:r>
            <a:r>
              <a:rPr lang="en-US" altLang="en-US" dirty="0">
                <a:solidFill>
                  <a:srgbClr val="00FF00"/>
                </a:solidFill>
              </a:rPr>
              <a:t>a covenant with Creation: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FF00"/>
                </a:solidFill>
              </a:rPr>
              <a:t>	He promised to </a:t>
            </a:r>
            <a:r>
              <a:rPr lang="en-US" altLang="en-US" u="sng" dirty="0">
                <a:solidFill>
                  <a:srgbClr val="00FF00"/>
                </a:solidFill>
              </a:rPr>
              <a:t>sustain</a:t>
            </a:r>
            <a:r>
              <a:rPr lang="en-US" altLang="en-US" dirty="0">
                <a:solidFill>
                  <a:srgbClr val="00FF00"/>
                </a:solidFill>
              </a:rPr>
              <a:t> Creation forever.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US" altLang="en-US" dirty="0">
              <a:solidFill>
                <a:srgbClr val="00FF00"/>
              </a:solidFill>
            </a:endParaRPr>
          </a:p>
          <a:p>
            <a:pPr algn="ctr">
              <a:buFontTx/>
              <a:buNone/>
            </a:pPr>
            <a:endParaRPr lang="en-US" altLang="en-US" dirty="0">
              <a:solidFill>
                <a:srgbClr val="00FF00"/>
              </a:solidFill>
            </a:endParaRPr>
          </a:p>
        </p:txBody>
      </p:sp>
      <p:sp>
        <p:nvSpPr>
          <p:cNvPr id="1134596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1345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45524"/>
            <a:ext cx="2972544" cy="238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15493</TotalTime>
  <Words>924</Words>
  <Application>Microsoft Office PowerPoint</Application>
  <PresentationFormat>On-screen Show (4:3)</PresentationFormat>
  <Paragraphs>129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Calibri</vt:lpstr>
      <vt:lpstr>Comic Sans MS</vt:lpstr>
      <vt:lpstr>Helterskelter</vt:lpstr>
      <vt:lpstr>Times New Roman</vt:lpstr>
      <vt:lpstr>1_Office Theme</vt:lpstr>
      <vt:lpstr>Catechism  The Substance of Faith</vt:lpstr>
      <vt:lpstr>Psalm 104:1</vt:lpstr>
      <vt:lpstr>Where does it all come from?</vt:lpstr>
      <vt:lpstr>Creation</vt:lpstr>
      <vt:lpstr>The universe</vt:lpstr>
      <vt:lpstr>Creator</vt:lpstr>
      <vt:lpstr>Bible Study: Genesis 6-9</vt:lpstr>
      <vt:lpstr>Bible Study: Genesis 6-9</vt:lpstr>
      <vt:lpstr>The Flood</vt:lpstr>
      <vt:lpstr>Providence</vt:lpstr>
      <vt:lpstr>Sustainer &amp; Provider</vt:lpstr>
      <vt:lpstr>Government</vt:lpstr>
      <vt:lpstr>Our God</vt:lpstr>
      <vt:lpstr>This Almighty God is our Father!!!</vt:lpstr>
      <vt:lpstr>Footprints         (3:25)</vt:lpstr>
      <vt:lpstr>For the sake of Christ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310</cp:revision>
  <cp:lastPrinted>2010-02-18T18:14:08Z</cp:lastPrinted>
  <dcterms:created xsi:type="dcterms:W3CDTF">2008-08-14T09:20:46Z</dcterms:created>
  <dcterms:modified xsi:type="dcterms:W3CDTF">2022-01-12T02:49:32Z</dcterms:modified>
</cp:coreProperties>
</file>