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8"/>
  </p:notesMasterIdLst>
  <p:handoutMasterIdLst>
    <p:handoutMasterId r:id="rId19"/>
  </p:handoutMasterIdLst>
  <p:sldIdLst>
    <p:sldId id="371" r:id="rId2"/>
    <p:sldId id="1285" r:id="rId3"/>
    <p:sldId id="1286" r:id="rId4"/>
    <p:sldId id="1270" r:id="rId5"/>
    <p:sldId id="1271" r:id="rId6"/>
    <p:sldId id="1260" r:id="rId7"/>
    <p:sldId id="1283" r:id="rId8"/>
    <p:sldId id="1284" r:id="rId9"/>
    <p:sldId id="1272" r:id="rId10"/>
    <p:sldId id="1273" r:id="rId11"/>
    <p:sldId id="1287" r:id="rId12"/>
    <p:sldId id="1275" r:id="rId13"/>
    <p:sldId id="1274" r:id="rId14"/>
    <p:sldId id="1276" r:id="rId15"/>
    <p:sldId id="1279" r:id="rId16"/>
    <p:sldId id="1277" r:id="rId17"/>
  </p:sldIdLst>
  <p:sldSz cx="9144000" cy="6858000" type="screen4x3"/>
  <p:notesSz cx="6950075" cy="9167813"/>
  <p:defaultTextStyle>
    <a:defPPr>
      <a:defRPr lang="en-GB"/>
    </a:defPPr>
    <a:lvl1pPr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5pPr>
    <a:lvl6pPr marL="2286000" algn="l" defTabSz="914400" rtl="0" eaLnBrk="1" latinLnBrk="0" hangingPunct="1">
      <a:defRPr sz="2400" kern="1200">
        <a:solidFill>
          <a:schemeClr val="bg1"/>
        </a:solidFill>
        <a:latin typeface="Times New Roman" panose="02020603050405020304" pitchFamily="18" charset="0"/>
        <a:ea typeface="+mn-ea"/>
        <a:cs typeface="+mn-cs"/>
      </a:defRPr>
    </a:lvl6pPr>
    <a:lvl7pPr marL="2743200" algn="l" defTabSz="914400" rtl="0" eaLnBrk="1" latinLnBrk="0" hangingPunct="1">
      <a:defRPr sz="2400" kern="1200">
        <a:solidFill>
          <a:schemeClr val="bg1"/>
        </a:solidFill>
        <a:latin typeface="Times New Roman" panose="02020603050405020304" pitchFamily="18" charset="0"/>
        <a:ea typeface="+mn-ea"/>
        <a:cs typeface="+mn-cs"/>
      </a:defRPr>
    </a:lvl7pPr>
    <a:lvl8pPr marL="3200400" algn="l" defTabSz="914400" rtl="0" eaLnBrk="1" latinLnBrk="0" hangingPunct="1">
      <a:defRPr sz="2400" kern="1200">
        <a:solidFill>
          <a:schemeClr val="bg1"/>
        </a:solidFill>
        <a:latin typeface="Times New Roman" panose="02020603050405020304" pitchFamily="18" charset="0"/>
        <a:ea typeface="+mn-ea"/>
        <a:cs typeface="+mn-cs"/>
      </a:defRPr>
    </a:lvl8pPr>
    <a:lvl9pPr marL="3657600" algn="l" defTabSz="914400" rtl="0" eaLnBrk="1" latinLnBrk="0" hangingPunct="1">
      <a:defRPr sz="2400"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7">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FF00"/>
    <a:srgbClr val="FFFF99"/>
    <a:srgbClr val="FF0000"/>
    <a:srgbClr val="FFFF66"/>
    <a:srgbClr val="FFFF00"/>
    <a:srgbClr val="FF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18" autoAdjust="0"/>
  </p:normalViewPr>
  <p:slideViewPr>
    <p:cSldViewPr>
      <p:cViewPr varScale="1">
        <p:scale>
          <a:sx n="106" d="100"/>
          <a:sy n="106" d="100"/>
        </p:scale>
        <p:origin x="1764"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1572"/>
    </p:cViewPr>
  </p:sorterViewPr>
  <p:notesViewPr>
    <p:cSldViewPr>
      <p:cViewPr varScale="1">
        <p:scale>
          <a:sx n="56" d="100"/>
          <a:sy n="56" d="100"/>
        </p:scale>
        <p:origin x="-1650" y="-84"/>
      </p:cViewPr>
      <p:guideLst>
        <p:guide orient="horz" pos="2887"/>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ltLang="en-US"/>
          </a:p>
        </p:txBody>
      </p:sp>
      <p:sp>
        <p:nvSpPr>
          <p:cNvPr id="150531" name="Rectangle 3"/>
          <p:cNvSpPr>
            <a:spLocks noGrp="1" noChangeArrowheads="1"/>
          </p:cNvSpPr>
          <p:nvPr>
            <p:ph type="dt" sz="quarter"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ltLang="en-US"/>
          </a:p>
        </p:txBody>
      </p:sp>
      <p:sp>
        <p:nvSpPr>
          <p:cNvPr id="150532" name="Rectangle 4"/>
          <p:cNvSpPr>
            <a:spLocks noGrp="1" noChangeArrowheads="1"/>
          </p:cNvSpPr>
          <p:nvPr>
            <p:ph type="ftr" sz="quarter" idx="2"/>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ltLang="en-US"/>
          </a:p>
        </p:txBody>
      </p:sp>
      <p:sp>
        <p:nvSpPr>
          <p:cNvPr id="150533" name="Rectangle 5"/>
          <p:cNvSpPr>
            <a:spLocks noGrp="1" noChangeArrowheads="1"/>
          </p:cNvSpPr>
          <p:nvPr>
            <p:ph type="sldNum" sz="quarter" idx="3"/>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AF09F876-6089-4950-9E88-7619D9B84C2A}" type="slidenum">
              <a:rPr lang="en-GB" altLang="en-US"/>
              <a:pPr/>
              <a:t>‹#›</a:t>
            </a:fld>
            <a:endParaRPr lang="en-GB" altLang="en-US"/>
          </a:p>
        </p:txBody>
      </p:sp>
    </p:spTree>
    <p:extLst>
      <p:ext uri="{BB962C8B-B14F-4D97-AF65-F5344CB8AC3E}">
        <p14:creationId xmlns:p14="http://schemas.microsoft.com/office/powerpoint/2010/main" val="3909829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ltLang="en-US"/>
          </a:p>
        </p:txBody>
      </p:sp>
      <p:sp>
        <p:nvSpPr>
          <p:cNvPr id="157699" name="Rectangle 3"/>
          <p:cNvSpPr>
            <a:spLocks noGrp="1" noChangeArrowheads="1"/>
          </p:cNvSpPr>
          <p:nvPr>
            <p:ph type="dt"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ltLang="en-US"/>
          </a:p>
        </p:txBody>
      </p:sp>
      <p:sp>
        <p:nvSpPr>
          <p:cNvPr id="157700" name="Rectangle 4"/>
          <p:cNvSpPr>
            <a:spLocks noGrp="1" noRot="1" noChangeAspect="1" noChangeArrowheads="1" noTextEdit="1"/>
          </p:cNvSpPr>
          <p:nvPr>
            <p:ph type="sldImg" idx="2"/>
          </p:nvPr>
        </p:nvSpPr>
        <p:spPr bwMode="auto">
          <a:xfrm>
            <a:off x="1168400" y="703263"/>
            <a:ext cx="4595813" cy="3446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935038" y="4360863"/>
            <a:ext cx="5060950" cy="415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57702" name="Rectangle 6"/>
          <p:cNvSpPr>
            <a:spLocks noGrp="1" noChangeArrowheads="1"/>
          </p:cNvSpPr>
          <p:nvPr>
            <p:ph type="ftr" sz="quarter" idx="4"/>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ltLang="en-US"/>
          </a:p>
        </p:txBody>
      </p:sp>
      <p:sp>
        <p:nvSpPr>
          <p:cNvPr id="157703" name="Rectangle 7"/>
          <p:cNvSpPr>
            <a:spLocks noGrp="1" noChangeArrowheads="1"/>
          </p:cNvSpPr>
          <p:nvPr>
            <p:ph type="sldNum" sz="quarter" idx="5"/>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C5EBEFBB-E567-4BE9-8B8E-7BD1451AB5B8}" type="slidenum">
              <a:rPr lang="en-GB" altLang="en-US"/>
              <a:pPr/>
              <a:t>‹#›</a:t>
            </a:fld>
            <a:endParaRPr lang="en-GB" altLang="en-US"/>
          </a:p>
        </p:txBody>
      </p:sp>
    </p:spTree>
    <p:extLst>
      <p:ext uri="{BB962C8B-B14F-4D97-AF65-F5344CB8AC3E}">
        <p14:creationId xmlns:p14="http://schemas.microsoft.com/office/powerpoint/2010/main" val="1900467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7E1C3-0A57-4F4C-AAD4-F2A7DC1CCC23}" type="slidenum">
              <a:rPr lang="en-GB" altLang="en-US"/>
              <a:pPr/>
              <a:t>1</a:t>
            </a:fld>
            <a:endParaRPr lang="en-GB" alt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307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Discuss if time permits</a:t>
            </a:r>
          </a:p>
        </p:txBody>
      </p:sp>
      <p:sp>
        <p:nvSpPr>
          <p:cNvPr id="4" name="Slide Number Placeholder 3"/>
          <p:cNvSpPr>
            <a:spLocks noGrp="1"/>
          </p:cNvSpPr>
          <p:nvPr>
            <p:ph type="sldNum" sz="quarter" idx="5"/>
          </p:nvPr>
        </p:nvSpPr>
        <p:spPr/>
        <p:txBody>
          <a:bodyPr/>
          <a:lstStyle/>
          <a:p>
            <a:fld id="{C5EBEFBB-E567-4BE9-8B8E-7BD1451AB5B8}" type="slidenum">
              <a:rPr lang="en-GB" altLang="en-US" smtClean="0"/>
              <a:pPr/>
              <a:t>16</a:t>
            </a:fld>
            <a:endParaRPr lang="en-GB" altLang="en-US"/>
          </a:p>
        </p:txBody>
      </p:sp>
    </p:spTree>
    <p:extLst>
      <p:ext uri="{BB962C8B-B14F-4D97-AF65-F5344CB8AC3E}">
        <p14:creationId xmlns:p14="http://schemas.microsoft.com/office/powerpoint/2010/main" val="410758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82913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0269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9841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8074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4090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4950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7594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5632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12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6465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4124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179466275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1981200"/>
            <a:ext cx="7772400" cy="1447800"/>
          </a:xfrm>
        </p:spPr>
        <p:txBody>
          <a:bodyPr anchor="ctr"/>
          <a:lstStyle/>
          <a:p>
            <a:r>
              <a:rPr lang="en-GB" altLang="en-US" sz="4000"/>
              <a:t>Catechism </a:t>
            </a:r>
            <a:br>
              <a:rPr lang="en-GB" altLang="en-US" sz="4000"/>
            </a:br>
            <a:r>
              <a:rPr lang="en-GB" altLang="en-US" sz="4000"/>
              <a:t>The Contents of Faith</a:t>
            </a:r>
          </a:p>
        </p:txBody>
      </p:sp>
      <p:sp>
        <p:nvSpPr>
          <p:cNvPr id="126979" name="Rectangle 3"/>
          <p:cNvSpPr>
            <a:spLocks noGrp="1" noChangeArrowheads="1"/>
          </p:cNvSpPr>
          <p:nvPr>
            <p:ph type="subTitle" idx="1"/>
          </p:nvPr>
        </p:nvSpPr>
        <p:spPr>
          <a:xfrm>
            <a:off x="457200" y="3886200"/>
            <a:ext cx="8305800" cy="1752600"/>
          </a:xfrm>
        </p:spPr>
        <p:txBody>
          <a:bodyPr/>
          <a:lstStyle/>
          <a:p>
            <a:endParaRPr lang="en-GB" altLang="en-US" sz="2800" dirty="0"/>
          </a:p>
          <a:p>
            <a:r>
              <a:rPr lang="en-GB" altLang="en-US" sz="2800" dirty="0"/>
              <a:t>Lesson 17 – LD 11</a:t>
            </a:r>
          </a:p>
          <a:p>
            <a:r>
              <a:rPr lang="en-GB" altLang="en-US" sz="2800" dirty="0"/>
              <a:t>Call Him Jesus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title"/>
          </p:nvPr>
        </p:nvSpPr>
        <p:spPr/>
        <p:txBody>
          <a:bodyPr/>
          <a:lstStyle/>
          <a:p>
            <a:r>
              <a:rPr lang="en-US" altLang="en-US"/>
              <a:t>Etymology</a:t>
            </a:r>
          </a:p>
        </p:txBody>
      </p:sp>
      <p:sp>
        <p:nvSpPr>
          <p:cNvPr id="1164291" name="Rectangle 3"/>
          <p:cNvSpPr>
            <a:spLocks noGrp="1" noChangeArrowheads="1"/>
          </p:cNvSpPr>
          <p:nvPr>
            <p:ph idx="1"/>
          </p:nvPr>
        </p:nvSpPr>
        <p:spPr/>
        <p:txBody>
          <a:bodyPr/>
          <a:lstStyle/>
          <a:p>
            <a:pPr>
              <a:buFontTx/>
              <a:buNone/>
            </a:pPr>
            <a:r>
              <a:rPr lang="en-US" altLang="en-US" dirty="0"/>
              <a:t>Interestingly, </a:t>
            </a:r>
            <a:r>
              <a:rPr lang="en-US" altLang="en-US" dirty="0">
                <a:solidFill>
                  <a:srgbClr val="00FF00"/>
                </a:solidFill>
              </a:rPr>
              <a:t>both the names Jesus and Joshua come from the Greek and Hebrew words for “to save”.</a:t>
            </a:r>
          </a:p>
          <a:p>
            <a:pPr>
              <a:buFontTx/>
              <a:buNone/>
            </a:pPr>
            <a:endParaRPr lang="en-US" altLang="en-US" dirty="0"/>
          </a:p>
          <a:p>
            <a:pPr>
              <a:buFontTx/>
              <a:buNone/>
            </a:pPr>
            <a:r>
              <a:rPr lang="en-US" altLang="en-US" dirty="0"/>
              <a:t>Greek: “to save” is </a:t>
            </a:r>
            <a:r>
              <a:rPr lang="en-US" altLang="en-US" i="1" dirty="0" err="1"/>
              <a:t>soozein</a:t>
            </a:r>
            <a:endParaRPr lang="en-US" altLang="en-US" i="1" dirty="0"/>
          </a:p>
          <a:p>
            <a:pPr>
              <a:buFontTx/>
              <a:buNone/>
            </a:pPr>
            <a:r>
              <a:rPr lang="en-US" altLang="en-US" dirty="0"/>
              <a:t>Hebrew: “to save” is </a:t>
            </a:r>
            <a:r>
              <a:rPr lang="en-US" altLang="en-US" i="1" dirty="0" err="1"/>
              <a:t>yasha</a:t>
            </a:r>
            <a:r>
              <a:rPr lang="en-US" altLang="en-US" i="1" dirty="0"/>
              <a:t>.</a:t>
            </a:r>
          </a:p>
          <a:p>
            <a:pPr>
              <a:buFontTx/>
              <a:buNone/>
            </a:pPr>
            <a:r>
              <a:rPr lang="en-US" altLang="en-US" i="1" dirty="0"/>
              <a:t>	</a:t>
            </a:r>
            <a:r>
              <a:rPr lang="en-US" altLang="en-US" i="1" dirty="0" err="1"/>
              <a:t>Yeshuah</a:t>
            </a:r>
            <a:r>
              <a:rPr lang="en-US" altLang="en-US" dirty="0"/>
              <a:t> literally means “Yah(</a:t>
            </a:r>
            <a:r>
              <a:rPr lang="en-US" altLang="en-US" dirty="0" err="1"/>
              <a:t>weh</a:t>
            </a:r>
            <a:r>
              <a:rPr lang="en-US" altLang="en-US" dirty="0"/>
              <a:t>) will save”</a:t>
            </a:r>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“Kind of”, for, in Greek, the name does not have “Yah” in it.</a:t>
            </a:r>
          </a:p>
        </p:txBody>
      </p:sp>
      <p:sp>
        <p:nvSpPr>
          <p:cNvPr id="1164292" name="AutoShape 4"/>
          <p:cNvSpPr>
            <a:spLocks noChangeArrowheads="1"/>
          </p:cNvSpPr>
          <p:nvPr/>
        </p:nvSpPr>
        <p:spPr bwMode="auto">
          <a:xfrm>
            <a:off x="1371600" y="4648200"/>
            <a:ext cx="6096000" cy="777875"/>
          </a:xfrm>
          <a:prstGeom prst="roundRect">
            <a:avLst>
              <a:gd name="adj" fmla="val 16667"/>
            </a:avLst>
          </a:prstGeom>
          <a:solidFill>
            <a:srgbClr val="990000"/>
          </a:solidFill>
          <a:ln w="9525">
            <a:solidFill>
              <a:schemeClr val="bg1"/>
            </a:solidFill>
            <a:round/>
            <a:headEnd/>
            <a:tailEnd/>
          </a:ln>
          <a:effectLst/>
        </p:spPr>
        <p:txBody>
          <a:bodyPr anchor="ctr">
            <a:spAutoFit/>
          </a:bodyPr>
          <a:lstStyle/>
          <a:p>
            <a:r>
              <a:rPr lang="en-US" altLang="en-US" sz="4000" dirty="0">
                <a:solidFill>
                  <a:srgbClr val="00FF00"/>
                </a:solidFill>
              </a:rPr>
              <a:t>Jesus = Joshua (kind of)</a:t>
            </a:r>
          </a:p>
        </p:txBody>
      </p:sp>
      <p:sp>
        <p:nvSpPr>
          <p:cNvPr id="1164293"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 was Joshua?</a:t>
            </a:r>
          </a:p>
        </p:txBody>
      </p:sp>
      <p:sp>
        <p:nvSpPr>
          <p:cNvPr id="3" name="Content Placeholder 2"/>
          <p:cNvSpPr>
            <a:spLocks noGrp="1"/>
          </p:cNvSpPr>
          <p:nvPr>
            <p:ph idx="1"/>
          </p:nvPr>
        </p:nvSpPr>
        <p:spPr>
          <a:xfrm>
            <a:off x="0" y="1219200"/>
            <a:ext cx="5076056" cy="5638800"/>
          </a:xfrm>
        </p:spPr>
        <p:txBody>
          <a:bodyPr/>
          <a:lstStyle/>
          <a:p>
            <a:pPr marL="0" indent="0">
              <a:buNone/>
            </a:pPr>
            <a:r>
              <a:rPr lang="en-CA" dirty="0"/>
              <a:t>Joshua was </a:t>
            </a:r>
            <a:r>
              <a:rPr lang="en-CA" dirty="0">
                <a:solidFill>
                  <a:srgbClr val="00FF00"/>
                </a:solidFill>
              </a:rPr>
              <a:t>the man who succeeded the Great Prophet Moses.</a:t>
            </a:r>
          </a:p>
          <a:p>
            <a:pPr marL="0" indent="0">
              <a:buNone/>
            </a:pPr>
            <a:r>
              <a:rPr lang="en-CA" dirty="0"/>
              <a:t>Joshua </a:t>
            </a:r>
            <a:r>
              <a:rPr lang="en-CA" dirty="0">
                <a:solidFill>
                  <a:srgbClr val="00FF00"/>
                </a:solidFill>
              </a:rPr>
              <a:t>delivered Israel from her enemies and got her settled in the Promised Land.</a:t>
            </a:r>
          </a:p>
          <a:p>
            <a:pPr marL="0" indent="0">
              <a:buNone/>
            </a:pPr>
            <a:endParaRPr lang="en-CA" dirty="0">
              <a:solidFill>
                <a:srgbClr val="00FF00"/>
              </a:solidFill>
            </a:endParaRPr>
          </a:p>
          <a:p>
            <a:pPr marL="0" indent="0">
              <a:buNone/>
            </a:pPr>
            <a:r>
              <a:rPr lang="en-CA" dirty="0"/>
              <a:t>Another Joshua </a:t>
            </a:r>
            <a:r>
              <a:rPr lang="en-CA" dirty="0">
                <a:solidFill>
                  <a:srgbClr val="00FF00"/>
                </a:solidFill>
              </a:rPr>
              <a:t>was the high priest following the Exile.</a:t>
            </a:r>
          </a:p>
        </p:txBody>
      </p:sp>
      <p:pic>
        <p:nvPicPr>
          <p:cNvPr id="4" name="Picture 3"/>
          <p:cNvPicPr>
            <a:picLocks noChangeAspect="1"/>
          </p:cNvPicPr>
          <p:nvPr/>
        </p:nvPicPr>
        <p:blipFill>
          <a:blip r:embed="rId2"/>
          <a:stretch>
            <a:fillRect/>
          </a:stretch>
        </p:blipFill>
        <p:spPr>
          <a:xfrm>
            <a:off x="5751585" y="1397096"/>
            <a:ext cx="3383863" cy="2548637"/>
          </a:xfrm>
          <a:prstGeom prst="rect">
            <a:avLst/>
          </a:prstGeom>
        </p:spPr>
      </p:pic>
      <p:pic>
        <p:nvPicPr>
          <p:cNvPr id="5" name="Picture 4"/>
          <p:cNvPicPr>
            <a:picLocks noChangeAspect="1"/>
          </p:cNvPicPr>
          <p:nvPr/>
        </p:nvPicPr>
        <p:blipFill>
          <a:blip r:embed="rId3"/>
          <a:stretch>
            <a:fillRect/>
          </a:stretch>
        </p:blipFill>
        <p:spPr>
          <a:xfrm>
            <a:off x="5751586" y="4221088"/>
            <a:ext cx="3355638" cy="2540427"/>
          </a:xfrm>
          <a:prstGeom prst="rect">
            <a:avLst/>
          </a:prstGeom>
        </p:spPr>
      </p:pic>
    </p:spTree>
    <p:extLst>
      <p:ext uri="{BB962C8B-B14F-4D97-AF65-F5344CB8AC3E}">
        <p14:creationId xmlns:p14="http://schemas.microsoft.com/office/powerpoint/2010/main" val="2472585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p:txBody>
          <a:bodyPr/>
          <a:lstStyle/>
          <a:p>
            <a:r>
              <a:rPr lang="en-US" altLang="en-US"/>
              <a:t>Jesus’ task</a:t>
            </a:r>
          </a:p>
        </p:txBody>
      </p:sp>
      <p:sp>
        <p:nvSpPr>
          <p:cNvPr id="1166339" name="Rectangle 3"/>
          <p:cNvSpPr>
            <a:spLocks noGrp="1" noChangeArrowheads="1"/>
          </p:cNvSpPr>
          <p:nvPr>
            <p:ph idx="1"/>
          </p:nvPr>
        </p:nvSpPr>
        <p:spPr/>
        <p:txBody>
          <a:bodyPr/>
          <a:lstStyle/>
          <a:p>
            <a:pPr>
              <a:buFontTx/>
              <a:buNone/>
            </a:pPr>
            <a:r>
              <a:rPr lang="en-US" altLang="en-US" dirty="0"/>
              <a:t>What had the angel said about what Jesus would do?</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What impression would this have given the Jews?</a:t>
            </a:r>
          </a:p>
          <a:p>
            <a:pPr>
              <a:buFontTx/>
              <a:buNone/>
            </a:pPr>
            <a:endParaRPr lang="en-US" altLang="en-US" dirty="0"/>
          </a:p>
        </p:txBody>
      </p:sp>
      <p:sp>
        <p:nvSpPr>
          <p:cNvPr id="1166341" name="AutoShape 5"/>
          <p:cNvSpPr>
            <a:spLocks noChangeArrowheads="1"/>
          </p:cNvSpPr>
          <p:nvPr/>
        </p:nvSpPr>
        <p:spPr bwMode="auto">
          <a:xfrm>
            <a:off x="762000" y="2023665"/>
            <a:ext cx="7418388" cy="2150269"/>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altLang="en-US" i="1" dirty="0"/>
              <a:t>He will be great and will be called the Son of the Most High. And the Lord God will give to him the throne of his father David, and he will reign over the house of Jacob forever, and of his kingdom there will be no end.”</a:t>
            </a:r>
          </a:p>
          <a:p>
            <a:pPr algn="r"/>
            <a:r>
              <a:rPr lang="en-US" altLang="en-US" sz="1800" dirty="0"/>
              <a:t>Luke 1:32-33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66341"/>
                                        </p:tgtEl>
                                        <p:attrNameLst>
                                          <p:attrName>style.visibility</p:attrName>
                                        </p:attrNameLst>
                                      </p:cBhvr>
                                      <p:to>
                                        <p:strVal val="visible"/>
                                      </p:to>
                                    </p:set>
                                    <p:anim calcmode="lin" valueType="num">
                                      <p:cBhvr>
                                        <p:cTn id="7" dur="500" fill="hold"/>
                                        <p:tgtEl>
                                          <p:spTgt spid="1166341"/>
                                        </p:tgtEl>
                                        <p:attrNameLst>
                                          <p:attrName>ppt_x</p:attrName>
                                        </p:attrNameLst>
                                      </p:cBhvr>
                                      <p:tavLst>
                                        <p:tav tm="0">
                                          <p:val>
                                            <p:strVal val="#ppt_x-#ppt_w/2"/>
                                          </p:val>
                                        </p:tav>
                                        <p:tav tm="100000">
                                          <p:val>
                                            <p:strVal val="#ppt_x"/>
                                          </p:val>
                                        </p:tav>
                                      </p:tavLst>
                                    </p:anim>
                                    <p:anim calcmode="lin" valueType="num">
                                      <p:cBhvr>
                                        <p:cTn id="8" dur="500" fill="hold"/>
                                        <p:tgtEl>
                                          <p:spTgt spid="1166341"/>
                                        </p:tgtEl>
                                        <p:attrNameLst>
                                          <p:attrName>ppt_y</p:attrName>
                                        </p:attrNameLst>
                                      </p:cBhvr>
                                      <p:tavLst>
                                        <p:tav tm="0">
                                          <p:val>
                                            <p:strVal val="#ppt_y"/>
                                          </p:val>
                                        </p:tav>
                                        <p:tav tm="100000">
                                          <p:val>
                                            <p:strVal val="#ppt_y"/>
                                          </p:val>
                                        </p:tav>
                                      </p:tavLst>
                                    </p:anim>
                                    <p:anim calcmode="lin" valueType="num">
                                      <p:cBhvr>
                                        <p:cTn id="9" dur="500" fill="hold"/>
                                        <p:tgtEl>
                                          <p:spTgt spid="1166341"/>
                                        </p:tgtEl>
                                        <p:attrNameLst>
                                          <p:attrName>ppt_w</p:attrName>
                                        </p:attrNameLst>
                                      </p:cBhvr>
                                      <p:tavLst>
                                        <p:tav tm="0">
                                          <p:val>
                                            <p:fltVal val="0"/>
                                          </p:val>
                                        </p:tav>
                                        <p:tav tm="100000">
                                          <p:val>
                                            <p:strVal val="#ppt_w"/>
                                          </p:val>
                                        </p:tav>
                                      </p:tavLst>
                                    </p:anim>
                                    <p:anim calcmode="lin" valueType="num">
                                      <p:cBhvr>
                                        <p:cTn id="10" dur="500" fill="hold"/>
                                        <p:tgtEl>
                                          <p:spTgt spid="11663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4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ChangeArrowheads="1"/>
          </p:cNvSpPr>
          <p:nvPr>
            <p:ph type="title"/>
          </p:nvPr>
        </p:nvSpPr>
        <p:spPr/>
        <p:txBody>
          <a:bodyPr/>
          <a:lstStyle/>
          <a:p>
            <a:r>
              <a:rPr lang="en-US" altLang="en-US"/>
              <a:t>Jesus’ task</a:t>
            </a:r>
          </a:p>
        </p:txBody>
      </p:sp>
      <p:sp>
        <p:nvSpPr>
          <p:cNvPr id="1165315" name="Rectangle 3"/>
          <p:cNvSpPr>
            <a:spLocks noGrp="1" noChangeArrowheads="1"/>
          </p:cNvSpPr>
          <p:nvPr>
            <p:ph idx="1"/>
          </p:nvPr>
        </p:nvSpPr>
        <p:spPr/>
        <p:txBody>
          <a:bodyPr/>
          <a:lstStyle/>
          <a:p>
            <a:pPr>
              <a:buFontTx/>
              <a:buNone/>
            </a:pPr>
            <a:r>
              <a:rPr lang="en-US" altLang="en-US" dirty="0"/>
              <a:t>Joshua had been the man by whom God had brought Israel into Canaan.</a:t>
            </a:r>
          </a:p>
          <a:p>
            <a:pPr>
              <a:buFontTx/>
              <a:buNone/>
            </a:pPr>
            <a:r>
              <a:rPr lang="en-US" altLang="en-US" dirty="0"/>
              <a:t>David had been the man by whom God had given Israel the complete promised land.</a:t>
            </a:r>
          </a:p>
          <a:p>
            <a:pPr>
              <a:buFontTx/>
              <a:buNone/>
            </a:pPr>
            <a:endParaRPr lang="en-US" altLang="en-US" dirty="0"/>
          </a:p>
          <a:p>
            <a:pPr>
              <a:buFontTx/>
              <a:buNone/>
            </a:pPr>
            <a:r>
              <a:rPr lang="en-US" altLang="en-US" dirty="0"/>
              <a:t>Jesus had </a:t>
            </a:r>
            <a:r>
              <a:rPr lang="en-US" altLang="en-US" dirty="0">
                <a:solidFill>
                  <a:srgbClr val="00FF00"/>
                </a:solidFill>
              </a:rPr>
              <a:t>the same name as Joshua and was heir to the throne of David.</a:t>
            </a:r>
          </a:p>
          <a:p>
            <a:pPr>
              <a:buFontTx/>
              <a:buNone/>
            </a:pPr>
            <a:endParaRPr lang="en-US" altLang="en-US" dirty="0">
              <a:solidFill>
                <a:srgbClr val="00FF00"/>
              </a:solidFill>
            </a:endParaRPr>
          </a:p>
          <a:p>
            <a:pPr>
              <a:buFontTx/>
              <a:buNone/>
            </a:pPr>
            <a:r>
              <a:rPr lang="en-US" altLang="en-US" dirty="0"/>
              <a:t>Many Jews figured </a:t>
            </a:r>
            <a:r>
              <a:rPr lang="en-US" altLang="en-US" dirty="0">
                <a:solidFill>
                  <a:srgbClr val="00FF00"/>
                </a:solidFill>
              </a:rPr>
              <a:t>Jesus would be the one to deliver them from the Romans.</a:t>
            </a:r>
            <a:endParaRPr lang="en-US" altLang="en-US" dirty="0"/>
          </a:p>
        </p:txBody>
      </p:sp>
      <p:sp>
        <p:nvSpPr>
          <p:cNvPr id="1165316"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ChangeArrowheads="1"/>
          </p:cNvSpPr>
          <p:nvPr>
            <p:ph type="title"/>
          </p:nvPr>
        </p:nvSpPr>
        <p:spPr/>
        <p:txBody>
          <a:bodyPr/>
          <a:lstStyle/>
          <a:p>
            <a:r>
              <a:rPr lang="en-US" altLang="en-US"/>
              <a:t>Jesus’ task</a:t>
            </a:r>
          </a:p>
        </p:txBody>
      </p:sp>
      <p:sp>
        <p:nvSpPr>
          <p:cNvPr id="1167363" name="Rectangle 3"/>
          <p:cNvSpPr>
            <a:spLocks noGrp="1" noChangeArrowheads="1"/>
          </p:cNvSpPr>
          <p:nvPr>
            <p:ph idx="1"/>
          </p:nvPr>
        </p:nvSpPr>
        <p:spPr/>
        <p:txBody>
          <a:bodyPr/>
          <a:lstStyle/>
          <a:p>
            <a:pPr>
              <a:buFontTx/>
              <a:buNone/>
            </a:pPr>
            <a:r>
              <a:rPr lang="en-US" altLang="en-US" dirty="0"/>
              <a:t>But the angel had also said:</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solidFill>
                  <a:srgbClr val="00FF00"/>
                </a:solidFill>
              </a:rPr>
              <a:t>Jesus would save people from sin and the devil.</a:t>
            </a:r>
          </a:p>
          <a:p>
            <a:pPr>
              <a:buFontTx/>
              <a:buNone/>
            </a:pPr>
            <a:r>
              <a:rPr lang="en-US" altLang="en-US" dirty="0"/>
              <a:t>And He would do it Himself. (Mind you, Jesus is Yahweh)</a:t>
            </a:r>
          </a:p>
        </p:txBody>
      </p:sp>
      <p:sp>
        <p:nvSpPr>
          <p:cNvPr id="1167365" name="AutoShape 5"/>
          <p:cNvSpPr>
            <a:spLocks noChangeArrowheads="1"/>
          </p:cNvSpPr>
          <p:nvPr/>
        </p:nvSpPr>
        <p:spPr bwMode="auto">
          <a:xfrm>
            <a:off x="685800" y="2146875"/>
            <a:ext cx="7372350" cy="1325999"/>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altLang="en-US" i="1" dirty="0"/>
              <a:t>She will bear a son, and you shall call his name Jesus, for he will save his people from their sins.”</a:t>
            </a:r>
          </a:p>
          <a:p>
            <a:pPr algn="r"/>
            <a:r>
              <a:rPr lang="en-US" altLang="en-US" sz="1800" dirty="0"/>
              <a:t>Matthew 1:21</a:t>
            </a:r>
          </a:p>
        </p:txBody>
      </p:sp>
      <p:sp>
        <p:nvSpPr>
          <p:cNvPr id="1167366" name="Text Box 6"/>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67365"/>
                                        </p:tgtEl>
                                        <p:attrNameLst>
                                          <p:attrName>style.visibility</p:attrName>
                                        </p:attrNameLst>
                                      </p:cBhvr>
                                      <p:to>
                                        <p:strVal val="visible"/>
                                      </p:to>
                                    </p:set>
                                    <p:anim calcmode="lin" valueType="num">
                                      <p:cBhvr>
                                        <p:cTn id="7" dur="500" fill="hold"/>
                                        <p:tgtEl>
                                          <p:spTgt spid="1167365"/>
                                        </p:tgtEl>
                                        <p:attrNameLst>
                                          <p:attrName>ppt_x</p:attrName>
                                        </p:attrNameLst>
                                      </p:cBhvr>
                                      <p:tavLst>
                                        <p:tav tm="0">
                                          <p:val>
                                            <p:strVal val="#ppt_x-#ppt_w/2"/>
                                          </p:val>
                                        </p:tav>
                                        <p:tav tm="100000">
                                          <p:val>
                                            <p:strVal val="#ppt_x"/>
                                          </p:val>
                                        </p:tav>
                                      </p:tavLst>
                                    </p:anim>
                                    <p:anim calcmode="lin" valueType="num">
                                      <p:cBhvr>
                                        <p:cTn id="8" dur="500" fill="hold"/>
                                        <p:tgtEl>
                                          <p:spTgt spid="1167365"/>
                                        </p:tgtEl>
                                        <p:attrNameLst>
                                          <p:attrName>ppt_y</p:attrName>
                                        </p:attrNameLst>
                                      </p:cBhvr>
                                      <p:tavLst>
                                        <p:tav tm="0">
                                          <p:val>
                                            <p:strVal val="#ppt_y"/>
                                          </p:val>
                                        </p:tav>
                                        <p:tav tm="100000">
                                          <p:val>
                                            <p:strVal val="#ppt_y"/>
                                          </p:val>
                                        </p:tav>
                                      </p:tavLst>
                                    </p:anim>
                                    <p:anim calcmode="lin" valueType="num">
                                      <p:cBhvr>
                                        <p:cTn id="9" dur="500" fill="hold"/>
                                        <p:tgtEl>
                                          <p:spTgt spid="1167365"/>
                                        </p:tgtEl>
                                        <p:attrNameLst>
                                          <p:attrName>ppt_w</p:attrName>
                                        </p:attrNameLst>
                                      </p:cBhvr>
                                      <p:tavLst>
                                        <p:tav tm="0">
                                          <p:val>
                                            <p:fltVal val="0"/>
                                          </p:val>
                                        </p:tav>
                                        <p:tav tm="100000">
                                          <p:val>
                                            <p:strVal val="#ppt_w"/>
                                          </p:val>
                                        </p:tav>
                                      </p:tavLst>
                                    </p:anim>
                                    <p:anim calcmode="lin" valueType="num">
                                      <p:cBhvr>
                                        <p:cTn id="10" dur="500" fill="hold"/>
                                        <p:tgtEl>
                                          <p:spTgt spid="11673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6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p:txBody>
          <a:bodyPr/>
          <a:lstStyle/>
          <a:p>
            <a:r>
              <a:rPr lang="en-US" altLang="en-US"/>
              <a:t>Heidelberg Catechism</a:t>
            </a:r>
          </a:p>
        </p:txBody>
      </p:sp>
      <p:sp>
        <p:nvSpPr>
          <p:cNvPr id="1170435" name="Rectangle 3"/>
          <p:cNvSpPr>
            <a:spLocks noGrp="1" noChangeArrowheads="1"/>
          </p:cNvSpPr>
          <p:nvPr>
            <p:ph idx="1"/>
          </p:nvPr>
        </p:nvSpPr>
        <p:spPr/>
        <p:txBody>
          <a:bodyPr/>
          <a:lstStyle/>
          <a:p>
            <a:pPr>
              <a:buFontTx/>
              <a:buNone/>
            </a:pPr>
            <a:r>
              <a:rPr lang="en-US" altLang="en-US" i="1">
                <a:solidFill>
                  <a:srgbClr val="FFFF00"/>
                </a:solidFill>
              </a:rPr>
              <a:t>29. Q. Why is the Son of God called Jesus, that is, Saviour?</a:t>
            </a:r>
          </a:p>
          <a:p>
            <a:pPr>
              <a:buFontTx/>
              <a:buNone/>
            </a:pPr>
            <a:endParaRPr lang="en-US" altLang="en-US" i="1">
              <a:solidFill>
                <a:srgbClr val="FFFF00"/>
              </a:solidFill>
            </a:endParaRPr>
          </a:p>
          <a:p>
            <a:pPr>
              <a:buFontTx/>
              <a:buNone/>
            </a:pPr>
            <a:r>
              <a:rPr lang="en-US" altLang="en-US" i="1">
                <a:solidFill>
                  <a:srgbClr val="FFFF00"/>
                </a:solidFill>
              </a:rPr>
              <a:t>A. Because He saves us from all our sins,</a:t>
            </a:r>
          </a:p>
          <a:p>
            <a:pPr>
              <a:buFontTx/>
              <a:buNone/>
            </a:pPr>
            <a:r>
              <a:rPr lang="en-US" altLang="en-US" i="1">
                <a:solidFill>
                  <a:srgbClr val="FFFF00"/>
                </a:solidFill>
              </a:rPr>
              <a:t>	and because salvation is not to be sought or found</a:t>
            </a:r>
          </a:p>
          <a:p>
            <a:pPr>
              <a:buFontTx/>
              <a:buNone/>
            </a:pPr>
            <a:r>
              <a:rPr lang="en-US" altLang="en-US" i="1">
                <a:solidFill>
                  <a:srgbClr val="FFFF00"/>
                </a:solidFill>
              </a:rPr>
              <a:t>	in anyone else.</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p:txBody>
          <a:bodyPr/>
          <a:lstStyle/>
          <a:p>
            <a:r>
              <a:rPr lang="en-US" altLang="en-US"/>
              <a:t>Don’t tell them...</a:t>
            </a:r>
          </a:p>
        </p:txBody>
      </p:sp>
      <p:sp>
        <p:nvSpPr>
          <p:cNvPr id="1168387" name="Rectangle 3"/>
          <p:cNvSpPr>
            <a:spLocks noGrp="1" noChangeArrowheads="1"/>
          </p:cNvSpPr>
          <p:nvPr>
            <p:ph idx="1"/>
          </p:nvPr>
        </p:nvSpPr>
        <p:spPr>
          <a:xfrm>
            <a:off x="0" y="1219200"/>
            <a:ext cx="9144000" cy="1524000"/>
          </a:xfrm>
        </p:spPr>
        <p:txBody>
          <a:bodyPr/>
          <a:lstStyle/>
          <a:p>
            <a:pPr>
              <a:buFontTx/>
              <a:buNone/>
            </a:pPr>
            <a:r>
              <a:rPr lang="en-US" altLang="en-US" dirty="0"/>
              <a:t>Jesus often forbade people who realized that He was the Messiah from God to tell this.</a:t>
            </a:r>
          </a:p>
          <a:p>
            <a:pPr>
              <a:buFontTx/>
              <a:buNone/>
            </a:pPr>
            <a:r>
              <a:rPr lang="en-US" altLang="en-US" dirty="0"/>
              <a:t>Why did He do that? </a:t>
            </a:r>
          </a:p>
        </p:txBody>
      </p:sp>
      <p:sp>
        <p:nvSpPr>
          <p:cNvPr id="1168388" name="Rectangle 4"/>
          <p:cNvSpPr>
            <a:spLocks noChangeArrowheads="1"/>
          </p:cNvSpPr>
          <p:nvPr/>
        </p:nvSpPr>
        <p:spPr bwMode="auto">
          <a:xfrm>
            <a:off x="0" y="3573016"/>
            <a:ext cx="914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dirty="0">
                <a:latin typeface="Calibri" panose="020F0502020204030204" pitchFamily="34" charset="0"/>
                <a:cs typeface="Calibri" panose="020F0502020204030204" pitchFamily="34" charset="0"/>
              </a:rPr>
              <a:t>	Jesus did not want </a:t>
            </a:r>
            <a:r>
              <a:rPr lang="en-US" altLang="en-US" dirty="0">
                <a:solidFill>
                  <a:srgbClr val="00FF00"/>
                </a:solidFill>
                <a:latin typeface="Calibri" panose="020F0502020204030204" pitchFamily="34" charset="0"/>
                <a:cs typeface="Calibri" panose="020F0502020204030204" pitchFamily="34" charset="0"/>
              </a:rPr>
              <a:t>people to see Him as the wrong type of Messiah. He had not come to deliver the Jews from the Romans, but to deliver humanity from sin and Satan!</a:t>
            </a:r>
          </a:p>
        </p:txBody>
      </p:sp>
      <p:sp>
        <p:nvSpPr>
          <p:cNvPr id="1168389"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8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8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20:</a:t>
            </a:r>
            <a:r>
              <a:rPr lang="en-CA" u="sng" dirty="0"/>
              <a:t>1</a:t>
            </a:r>
            <a:r>
              <a:rPr lang="en-CA" dirty="0"/>
              <a:t>,4</a:t>
            </a:r>
          </a:p>
        </p:txBody>
      </p:sp>
      <p:sp>
        <p:nvSpPr>
          <p:cNvPr id="3" name="Content Placeholder 2"/>
          <p:cNvSpPr>
            <a:spLocks noGrp="1"/>
          </p:cNvSpPr>
          <p:nvPr>
            <p:ph idx="1"/>
          </p:nvPr>
        </p:nvSpPr>
        <p:spPr>
          <a:xfrm>
            <a:off x="1691680" y="1219200"/>
            <a:ext cx="7452320" cy="5638800"/>
          </a:xfrm>
        </p:spPr>
        <p:txBody>
          <a:bodyPr/>
          <a:lstStyle/>
          <a:p>
            <a:pPr marL="0" indent="0">
              <a:buNone/>
            </a:pPr>
            <a:r>
              <a:rPr lang="en-US" dirty="0"/>
              <a:t>A great and mighty wonder</a:t>
            </a:r>
            <a:endParaRPr lang="en-CA" dirty="0"/>
          </a:p>
          <a:p>
            <a:pPr marL="0" indent="0">
              <a:buNone/>
            </a:pPr>
            <a:r>
              <a:rPr lang="en-US" dirty="0"/>
              <a:t>upon the earth was done</a:t>
            </a:r>
            <a:endParaRPr lang="en-CA" dirty="0"/>
          </a:p>
          <a:p>
            <a:pPr marL="0" indent="0">
              <a:buNone/>
            </a:pPr>
            <a:r>
              <a:rPr lang="en-US" dirty="0"/>
              <a:t>when Mary, virgin mother,</a:t>
            </a:r>
            <a:endParaRPr lang="en-CA" dirty="0"/>
          </a:p>
          <a:p>
            <a:pPr marL="0" indent="0">
              <a:buNone/>
            </a:pPr>
            <a:r>
              <a:rPr lang="en-US" dirty="0"/>
              <a:t>gave birth to God’s own Son.</a:t>
            </a:r>
            <a:endParaRPr lang="en-CA" dirty="0"/>
          </a:p>
          <a:p>
            <a:pPr marL="0" indent="0">
              <a:buNone/>
            </a:pPr>
            <a:r>
              <a:rPr lang="en-US" dirty="0"/>
              <a:t>Repeat the song again:</a:t>
            </a:r>
            <a:endParaRPr lang="en-CA" dirty="0"/>
          </a:p>
          <a:p>
            <a:pPr marL="0" indent="0">
              <a:buNone/>
            </a:pPr>
            <a:r>
              <a:rPr lang="en-US" dirty="0"/>
              <a:t>“To God on high the glory,</a:t>
            </a:r>
            <a:endParaRPr lang="en-CA" dirty="0"/>
          </a:p>
          <a:p>
            <a:pPr marL="0" indent="0">
              <a:buNone/>
            </a:pPr>
            <a:r>
              <a:rPr lang="en-US" dirty="0"/>
              <a:t>and peace on earth to men!”</a:t>
            </a:r>
            <a:endParaRPr lang="en-CA" dirty="0"/>
          </a:p>
          <a:p>
            <a:pPr marL="0" indent="0">
              <a:buNone/>
            </a:pPr>
            <a:endParaRPr lang="en-CA" dirty="0"/>
          </a:p>
        </p:txBody>
      </p:sp>
    </p:spTree>
    <p:extLst>
      <p:ext uri="{BB962C8B-B14F-4D97-AF65-F5344CB8AC3E}">
        <p14:creationId xmlns:p14="http://schemas.microsoft.com/office/powerpoint/2010/main" val="429076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20:1,</a:t>
            </a:r>
            <a:r>
              <a:rPr lang="en-CA" u="sng" dirty="0"/>
              <a:t>4</a:t>
            </a:r>
          </a:p>
        </p:txBody>
      </p:sp>
      <p:sp>
        <p:nvSpPr>
          <p:cNvPr id="3" name="Content Placeholder 2"/>
          <p:cNvSpPr>
            <a:spLocks noGrp="1"/>
          </p:cNvSpPr>
          <p:nvPr>
            <p:ph idx="1"/>
          </p:nvPr>
        </p:nvSpPr>
        <p:spPr>
          <a:xfrm>
            <a:off x="1691680" y="1219200"/>
            <a:ext cx="7452320" cy="5638800"/>
          </a:xfrm>
        </p:spPr>
        <p:txBody>
          <a:bodyPr/>
          <a:lstStyle/>
          <a:p>
            <a:pPr marL="0" indent="0">
              <a:buNone/>
            </a:pPr>
            <a:r>
              <a:rPr lang="en-US" dirty="0"/>
              <a:t>Since he came us to ransom,</a:t>
            </a:r>
            <a:endParaRPr lang="en-CA" dirty="0"/>
          </a:p>
          <a:p>
            <a:pPr marL="0" indent="0">
              <a:buNone/>
            </a:pPr>
            <a:r>
              <a:rPr lang="en-US" dirty="0"/>
              <a:t>let him now be adored,</a:t>
            </a:r>
            <a:endParaRPr lang="en-CA" dirty="0"/>
          </a:p>
          <a:p>
            <a:pPr marL="0" indent="0">
              <a:buNone/>
            </a:pPr>
            <a:r>
              <a:rPr lang="en-US" dirty="0"/>
              <a:t>the King once born in </a:t>
            </a:r>
            <a:r>
              <a:rPr lang="en-US" dirty="0" err="1"/>
              <a:t>Bethl’hem</a:t>
            </a:r>
            <a:r>
              <a:rPr lang="en-US" dirty="0"/>
              <a:t>,</a:t>
            </a:r>
            <a:endParaRPr lang="en-CA" dirty="0"/>
          </a:p>
          <a:p>
            <a:pPr marL="0" indent="0">
              <a:buNone/>
            </a:pPr>
            <a:r>
              <a:rPr lang="en-US" dirty="0"/>
              <a:t>our </a:t>
            </a:r>
            <a:r>
              <a:rPr lang="en-US" dirty="0" err="1"/>
              <a:t>Saviour</a:t>
            </a:r>
            <a:r>
              <a:rPr lang="en-US" dirty="0"/>
              <a:t> and our Lord.</a:t>
            </a:r>
            <a:endParaRPr lang="en-CA" dirty="0"/>
          </a:p>
          <a:p>
            <a:pPr marL="0" indent="0">
              <a:buNone/>
            </a:pPr>
            <a:r>
              <a:rPr lang="en-US" dirty="0"/>
              <a:t>Repeat the song again:</a:t>
            </a:r>
            <a:endParaRPr lang="en-CA" dirty="0"/>
          </a:p>
          <a:p>
            <a:pPr marL="0" indent="0">
              <a:buNone/>
            </a:pPr>
            <a:r>
              <a:rPr lang="en-US" dirty="0"/>
              <a:t>“To God on high the glory,</a:t>
            </a:r>
            <a:endParaRPr lang="en-CA" dirty="0"/>
          </a:p>
          <a:p>
            <a:pPr marL="0" indent="0">
              <a:buNone/>
            </a:pPr>
            <a:r>
              <a:rPr lang="en-US" dirty="0"/>
              <a:t>and peace on earth to men!”</a:t>
            </a:r>
            <a:endParaRPr lang="en-CA" dirty="0"/>
          </a:p>
        </p:txBody>
      </p:sp>
    </p:spTree>
    <p:extLst>
      <p:ext uri="{BB962C8B-B14F-4D97-AF65-F5344CB8AC3E}">
        <p14:creationId xmlns:p14="http://schemas.microsoft.com/office/powerpoint/2010/main" val="134115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r>
              <a:rPr lang="en-US" altLang="en-US"/>
              <a:t>Names</a:t>
            </a:r>
          </a:p>
        </p:txBody>
      </p:sp>
      <p:sp>
        <p:nvSpPr>
          <p:cNvPr id="1161219" name="Rectangle 3"/>
          <p:cNvSpPr>
            <a:spLocks noGrp="1" noChangeArrowheads="1"/>
          </p:cNvSpPr>
          <p:nvPr>
            <p:ph idx="1"/>
          </p:nvPr>
        </p:nvSpPr>
        <p:spPr>
          <a:xfrm>
            <a:off x="0" y="1219200"/>
            <a:ext cx="9144000" cy="2209800"/>
          </a:xfrm>
        </p:spPr>
        <p:txBody>
          <a:bodyPr/>
          <a:lstStyle/>
          <a:p>
            <a:pPr>
              <a:buFontTx/>
              <a:buNone/>
            </a:pPr>
            <a:r>
              <a:rPr lang="en-US" altLang="en-US" dirty="0"/>
              <a:t>What’s in a name?</a:t>
            </a:r>
          </a:p>
          <a:p>
            <a:pPr>
              <a:buFontTx/>
              <a:buNone/>
            </a:pPr>
            <a:r>
              <a:rPr lang="en-US" altLang="en-US" dirty="0">
                <a:solidFill>
                  <a:srgbClr val="00FF00"/>
                </a:solidFill>
              </a:rPr>
              <a:t>In the Bible: there’s lots to a name.</a:t>
            </a:r>
            <a:endParaRPr lang="en-US" altLang="en-US" dirty="0"/>
          </a:p>
          <a:p>
            <a:pPr>
              <a:buFontTx/>
              <a:buNone/>
            </a:pPr>
            <a:endParaRPr lang="en-US" altLang="en-US" dirty="0"/>
          </a:p>
          <a:p>
            <a:pPr>
              <a:buFontTx/>
              <a:buNone/>
            </a:pPr>
            <a:r>
              <a:rPr lang="en-US" altLang="en-US" dirty="0"/>
              <a:t>Let’s check out the meanings of some names.</a:t>
            </a:r>
          </a:p>
        </p:txBody>
      </p:sp>
      <p:sp>
        <p:nvSpPr>
          <p:cNvPr id="1161220" name="Rectangle 4"/>
          <p:cNvSpPr>
            <a:spLocks noChangeArrowheads="1"/>
          </p:cNvSpPr>
          <p:nvPr/>
        </p:nvSpPr>
        <p:spPr bwMode="auto">
          <a:xfrm>
            <a:off x="0" y="3429000"/>
            <a:ext cx="3886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lgn="r">
              <a:buFontTx/>
              <a:buNone/>
            </a:pPr>
            <a:r>
              <a:rPr lang="en-US" altLang="en-US" dirty="0">
                <a:latin typeface="Calibri" panose="020F0502020204030204" pitchFamily="34" charset="0"/>
                <a:cs typeface="Calibri" panose="020F0502020204030204" pitchFamily="34" charset="0"/>
              </a:rPr>
              <a:t>Adam means</a:t>
            </a:r>
          </a:p>
          <a:p>
            <a:pPr algn="r">
              <a:buFontTx/>
              <a:buNone/>
            </a:pPr>
            <a:r>
              <a:rPr lang="en-US" altLang="en-US" dirty="0">
                <a:latin typeface="Calibri" panose="020F0502020204030204" pitchFamily="34" charset="0"/>
                <a:cs typeface="Calibri" panose="020F0502020204030204" pitchFamily="34" charset="0"/>
              </a:rPr>
              <a:t>Eve means</a:t>
            </a:r>
          </a:p>
          <a:p>
            <a:pPr algn="r">
              <a:buFontTx/>
              <a:buNone/>
            </a:pPr>
            <a:r>
              <a:rPr lang="en-US" altLang="en-US" dirty="0">
                <a:latin typeface="Calibri" panose="020F0502020204030204" pitchFamily="34" charset="0"/>
                <a:cs typeface="Calibri" panose="020F0502020204030204" pitchFamily="34" charset="0"/>
              </a:rPr>
              <a:t>Abraham means</a:t>
            </a:r>
          </a:p>
          <a:p>
            <a:pPr algn="r">
              <a:buFontTx/>
              <a:buNone/>
            </a:pPr>
            <a:r>
              <a:rPr lang="en-US" altLang="en-US" dirty="0" err="1">
                <a:latin typeface="Calibri" panose="020F0502020204030204" pitchFamily="34" charset="0"/>
                <a:cs typeface="Calibri" panose="020F0502020204030204" pitchFamily="34" charset="0"/>
              </a:rPr>
              <a:t>Nabal</a:t>
            </a:r>
            <a:r>
              <a:rPr lang="en-US" altLang="en-US" dirty="0">
                <a:latin typeface="Calibri" panose="020F0502020204030204" pitchFamily="34" charset="0"/>
                <a:cs typeface="Calibri" panose="020F0502020204030204" pitchFamily="34" charset="0"/>
              </a:rPr>
              <a:t> means</a:t>
            </a:r>
          </a:p>
          <a:p>
            <a:pPr algn="r">
              <a:buFontTx/>
              <a:buNone/>
            </a:pPr>
            <a:r>
              <a:rPr lang="en-US" altLang="en-US" dirty="0">
                <a:latin typeface="Calibri" panose="020F0502020204030204" pitchFamily="34" charset="0"/>
                <a:cs typeface="Calibri" panose="020F0502020204030204" pitchFamily="34" charset="0"/>
              </a:rPr>
              <a:t>Shear-</a:t>
            </a:r>
            <a:r>
              <a:rPr lang="en-US" altLang="en-US" dirty="0" err="1">
                <a:latin typeface="Calibri" panose="020F0502020204030204" pitchFamily="34" charset="0"/>
                <a:cs typeface="Calibri" panose="020F0502020204030204" pitchFamily="34" charset="0"/>
              </a:rPr>
              <a:t>Jashub</a:t>
            </a:r>
            <a:r>
              <a:rPr lang="en-US" altLang="en-US" dirty="0">
                <a:latin typeface="Calibri" panose="020F0502020204030204" pitchFamily="34" charset="0"/>
                <a:cs typeface="Calibri" panose="020F0502020204030204" pitchFamily="34" charset="0"/>
              </a:rPr>
              <a:t> means</a:t>
            </a:r>
          </a:p>
          <a:p>
            <a:pPr algn="r">
              <a:buFontTx/>
              <a:buNone/>
            </a:pPr>
            <a:r>
              <a:rPr lang="en-US" altLang="en-US" dirty="0">
                <a:latin typeface="Calibri" panose="020F0502020204030204" pitchFamily="34" charset="0"/>
                <a:cs typeface="Calibri" panose="020F0502020204030204" pitchFamily="34" charset="0"/>
              </a:rPr>
              <a:t>Melchizedek means</a:t>
            </a:r>
          </a:p>
        </p:txBody>
      </p:sp>
      <p:sp>
        <p:nvSpPr>
          <p:cNvPr id="1161221" name="Rectangle 5"/>
          <p:cNvSpPr>
            <a:spLocks noChangeArrowheads="1"/>
          </p:cNvSpPr>
          <p:nvPr/>
        </p:nvSpPr>
        <p:spPr bwMode="auto">
          <a:xfrm>
            <a:off x="3886200" y="3429000"/>
            <a:ext cx="4343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dirty="0">
                <a:solidFill>
                  <a:srgbClr val="00FF00"/>
                </a:solidFill>
                <a:latin typeface="Calibri" panose="020F0502020204030204" pitchFamily="34" charset="0"/>
                <a:cs typeface="Calibri" panose="020F0502020204030204" pitchFamily="34" charset="0"/>
              </a:rPr>
              <a:t>Man (human)</a:t>
            </a:r>
          </a:p>
          <a:p>
            <a:pPr>
              <a:buFontTx/>
              <a:buNone/>
            </a:pPr>
            <a:r>
              <a:rPr lang="en-US" altLang="en-US" dirty="0">
                <a:solidFill>
                  <a:srgbClr val="00FF00"/>
                </a:solidFill>
                <a:latin typeface="Calibri" panose="020F0502020204030204" pitchFamily="34" charset="0"/>
                <a:cs typeface="Calibri" panose="020F0502020204030204" pitchFamily="34" charset="0"/>
              </a:rPr>
              <a:t>mother of all living</a:t>
            </a:r>
          </a:p>
          <a:p>
            <a:pPr>
              <a:buFontTx/>
              <a:buNone/>
            </a:pPr>
            <a:r>
              <a:rPr lang="en-US" altLang="en-US" dirty="0">
                <a:solidFill>
                  <a:srgbClr val="00FF00"/>
                </a:solidFill>
                <a:latin typeface="Calibri" panose="020F0502020204030204" pitchFamily="34" charset="0"/>
                <a:cs typeface="Calibri" panose="020F0502020204030204" pitchFamily="34" charset="0"/>
              </a:rPr>
              <a:t>father of many</a:t>
            </a:r>
          </a:p>
          <a:p>
            <a:pPr>
              <a:buFontTx/>
              <a:buNone/>
            </a:pPr>
            <a:r>
              <a:rPr lang="en-US" altLang="en-US" dirty="0">
                <a:solidFill>
                  <a:srgbClr val="00FF00"/>
                </a:solidFill>
                <a:latin typeface="Calibri" panose="020F0502020204030204" pitchFamily="34" charset="0"/>
                <a:cs typeface="Calibri" panose="020F0502020204030204" pitchFamily="34" charset="0"/>
              </a:rPr>
              <a:t>fool</a:t>
            </a:r>
          </a:p>
          <a:p>
            <a:pPr>
              <a:buFontTx/>
              <a:buNone/>
            </a:pPr>
            <a:r>
              <a:rPr lang="en-US" altLang="en-US" dirty="0">
                <a:solidFill>
                  <a:srgbClr val="00FF00"/>
                </a:solidFill>
                <a:latin typeface="Calibri" panose="020F0502020204030204" pitchFamily="34" charset="0"/>
                <a:cs typeface="Calibri" panose="020F0502020204030204" pitchFamily="34" charset="0"/>
              </a:rPr>
              <a:t>a remnant shall return</a:t>
            </a:r>
          </a:p>
          <a:p>
            <a:pPr>
              <a:buFontTx/>
              <a:buNone/>
            </a:pPr>
            <a:r>
              <a:rPr lang="en-US" altLang="en-US" dirty="0">
                <a:solidFill>
                  <a:srgbClr val="00FF00"/>
                </a:solidFill>
                <a:latin typeface="Calibri" panose="020F0502020204030204" pitchFamily="34" charset="0"/>
                <a:cs typeface="Calibri" panose="020F0502020204030204" pitchFamily="34" charset="0"/>
              </a:rPr>
              <a:t>king of righteousness</a:t>
            </a:r>
          </a:p>
        </p:txBody>
      </p:sp>
      <p:sp>
        <p:nvSpPr>
          <p:cNvPr id="1161222" name="Text Box 6"/>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612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612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6122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6122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6122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161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22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ChangeArrowheads="1"/>
          </p:cNvSpPr>
          <p:nvPr>
            <p:ph type="title"/>
          </p:nvPr>
        </p:nvSpPr>
        <p:spPr/>
        <p:txBody>
          <a:bodyPr/>
          <a:lstStyle/>
          <a:p>
            <a:r>
              <a:rPr lang="en-US" altLang="en-US"/>
              <a:t>Giving your child a name</a:t>
            </a:r>
          </a:p>
        </p:txBody>
      </p:sp>
      <p:sp>
        <p:nvSpPr>
          <p:cNvPr id="1162243" name="Rectangle 3"/>
          <p:cNvSpPr>
            <a:spLocks noGrp="1" noChangeArrowheads="1"/>
          </p:cNvSpPr>
          <p:nvPr>
            <p:ph idx="1"/>
          </p:nvPr>
        </p:nvSpPr>
        <p:spPr>
          <a:xfrm>
            <a:off x="0" y="1219200"/>
            <a:ext cx="9144000" cy="990600"/>
          </a:xfrm>
        </p:spPr>
        <p:txBody>
          <a:bodyPr/>
          <a:lstStyle/>
          <a:p>
            <a:pPr>
              <a:buFontTx/>
              <a:buNone/>
            </a:pPr>
            <a:r>
              <a:rPr lang="en-US" altLang="en-US" dirty="0">
                <a:solidFill>
                  <a:srgbClr val="00FF00"/>
                </a:solidFill>
              </a:rPr>
              <a:t>Sometimes parents gave their children a name as a sign of a state of affairs or a promise from God.</a:t>
            </a:r>
            <a:endParaRPr lang="en-US" altLang="en-US" dirty="0"/>
          </a:p>
        </p:txBody>
      </p:sp>
      <p:sp>
        <p:nvSpPr>
          <p:cNvPr id="1162244" name="Rectangle 4"/>
          <p:cNvSpPr>
            <a:spLocks noChangeArrowheads="1"/>
          </p:cNvSpPr>
          <p:nvPr/>
        </p:nvSpPr>
        <p:spPr bwMode="auto">
          <a:xfrm>
            <a:off x="0" y="2286000"/>
            <a:ext cx="388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lgn="r">
              <a:buFontTx/>
              <a:buNone/>
            </a:pPr>
            <a:r>
              <a:rPr lang="en-US" altLang="en-US" dirty="0">
                <a:latin typeface="Calibri" panose="020F0502020204030204" pitchFamily="34" charset="0"/>
                <a:cs typeface="Calibri" panose="020F0502020204030204" pitchFamily="34" charset="0"/>
              </a:rPr>
              <a:t>Noah means</a:t>
            </a:r>
          </a:p>
          <a:p>
            <a:pPr algn="r">
              <a:buFontTx/>
              <a:buNone/>
            </a:pPr>
            <a:r>
              <a:rPr lang="en-US" altLang="en-US" dirty="0">
                <a:latin typeface="Calibri" panose="020F0502020204030204" pitchFamily="34" charset="0"/>
                <a:cs typeface="Calibri" panose="020F0502020204030204" pitchFamily="34" charset="0"/>
              </a:rPr>
              <a:t>Ishmael means</a:t>
            </a:r>
          </a:p>
          <a:p>
            <a:pPr algn="r">
              <a:buFontTx/>
              <a:buNone/>
            </a:pPr>
            <a:r>
              <a:rPr lang="en-US" altLang="en-US" dirty="0">
                <a:latin typeface="Calibri" panose="020F0502020204030204" pitchFamily="34" charset="0"/>
                <a:cs typeface="Calibri" panose="020F0502020204030204" pitchFamily="34" charset="0"/>
              </a:rPr>
              <a:t>Isaac means</a:t>
            </a:r>
          </a:p>
          <a:p>
            <a:pPr algn="r">
              <a:buFontTx/>
              <a:buNone/>
            </a:pPr>
            <a:r>
              <a:rPr lang="en-US" altLang="en-US" dirty="0">
                <a:latin typeface="Calibri" panose="020F0502020204030204" pitchFamily="34" charset="0"/>
                <a:cs typeface="Calibri" panose="020F0502020204030204" pitchFamily="34" charset="0"/>
              </a:rPr>
              <a:t>Esau means</a:t>
            </a:r>
          </a:p>
          <a:p>
            <a:pPr algn="r">
              <a:buFontTx/>
              <a:buNone/>
            </a:pPr>
            <a:r>
              <a:rPr lang="en-US" altLang="en-US" dirty="0">
                <a:latin typeface="Calibri" panose="020F0502020204030204" pitchFamily="34" charset="0"/>
                <a:cs typeface="Calibri" panose="020F0502020204030204" pitchFamily="34" charset="0"/>
              </a:rPr>
              <a:t>Jacob means</a:t>
            </a:r>
          </a:p>
          <a:p>
            <a:pPr algn="r">
              <a:buFontTx/>
              <a:buNone/>
            </a:pPr>
            <a:r>
              <a:rPr lang="en-US" altLang="en-US" dirty="0">
                <a:latin typeface="Calibri" panose="020F0502020204030204" pitchFamily="34" charset="0"/>
                <a:cs typeface="Calibri" panose="020F0502020204030204" pitchFamily="34" charset="0"/>
              </a:rPr>
              <a:t>Samuel means</a:t>
            </a:r>
          </a:p>
          <a:p>
            <a:pPr algn="r">
              <a:buFontTx/>
              <a:buNone/>
            </a:pPr>
            <a:r>
              <a:rPr lang="en-US" altLang="en-US" dirty="0">
                <a:latin typeface="Calibri" panose="020F0502020204030204" pitchFamily="34" charset="0"/>
                <a:cs typeface="Calibri" panose="020F0502020204030204" pitchFamily="34" charset="0"/>
              </a:rPr>
              <a:t>Ichabod means</a:t>
            </a:r>
          </a:p>
          <a:p>
            <a:pPr algn="r">
              <a:buFontTx/>
              <a:buNone/>
            </a:pPr>
            <a:r>
              <a:rPr lang="en-US" altLang="en-US" dirty="0">
                <a:latin typeface="Calibri" panose="020F0502020204030204" pitchFamily="34" charset="0"/>
                <a:cs typeface="Calibri" panose="020F0502020204030204" pitchFamily="34" charset="0"/>
              </a:rPr>
              <a:t>Lo</a:t>
            </a:r>
            <a:r>
              <a:rPr lang="nl-NL" altLang="en-US" dirty="0">
                <a:latin typeface="Calibri" panose="020F0502020204030204" pitchFamily="34" charset="0"/>
                <a:cs typeface="Calibri" panose="020F0502020204030204" pitchFamily="34" charset="0"/>
              </a:rPr>
              <a:t>-</a:t>
            </a:r>
            <a:r>
              <a:rPr lang="en-US" altLang="en-US" dirty="0" err="1">
                <a:latin typeface="Calibri" panose="020F0502020204030204" pitchFamily="34" charset="0"/>
                <a:cs typeface="Calibri" panose="020F0502020204030204" pitchFamily="34" charset="0"/>
              </a:rPr>
              <a:t>Ruhama</a:t>
            </a:r>
            <a:r>
              <a:rPr lang="en-US" altLang="en-US" dirty="0">
                <a:latin typeface="Calibri" panose="020F0502020204030204" pitchFamily="34" charset="0"/>
                <a:cs typeface="Calibri" panose="020F0502020204030204" pitchFamily="34" charset="0"/>
              </a:rPr>
              <a:t> means</a:t>
            </a:r>
          </a:p>
          <a:p>
            <a:pPr algn="r">
              <a:buFontTx/>
              <a:buNone/>
            </a:pPr>
            <a:endParaRPr lang="en-US" altLang="en-US" dirty="0">
              <a:latin typeface="Calibri" panose="020F0502020204030204" pitchFamily="34" charset="0"/>
              <a:cs typeface="Calibri" panose="020F0502020204030204" pitchFamily="34" charset="0"/>
            </a:endParaRPr>
          </a:p>
        </p:txBody>
      </p:sp>
      <p:sp>
        <p:nvSpPr>
          <p:cNvPr id="1162245" name="Rectangle 5"/>
          <p:cNvSpPr>
            <a:spLocks noChangeArrowheads="1"/>
          </p:cNvSpPr>
          <p:nvPr/>
        </p:nvSpPr>
        <p:spPr bwMode="auto">
          <a:xfrm>
            <a:off x="3886200" y="2286000"/>
            <a:ext cx="4343400"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dirty="0">
                <a:solidFill>
                  <a:srgbClr val="00FF00"/>
                </a:solidFill>
                <a:latin typeface="Calibri" panose="020F0502020204030204" pitchFamily="34" charset="0"/>
                <a:cs typeface="Calibri" panose="020F0502020204030204" pitchFamily="34" charset="0"/>
              </a:rPr>
              <a:t>Relief, rest</a:t>
            </a:r>
            <a:r>
              <a:rPr lang="en-US" altLang="en-US">
                <a:solidFill>
                  <a:srgbClr val="00FF00"/>
                </a:solidFill>
                <a:latin typeface="Calibri" panose="020F0502020204030204" pitchFamily="34" charset="0"/>
                <a:cs typeface="Calibri" panose="020F0502020204030204" pitchFamily="34" charset="0"/>
              </a:rPr>
              <a:t>, comfort</a:t>
            </a:r>
            <a:endParaRPr lang="en-US" altLang="en-US" dirty="0">
              <a:solidFill>
                <a:srgbClr val="00FF00"/>
              </a:solidFill>
              <a:latin typeface="Calibri" panose="020F0502020204030204" pitchFamily="34" charset="0"/>
              <a:cs typeface="Calibri" panose="020F0502020204030204" pitchFamily="34" charset="0"/>
            </a:endParaRPr>
          </a:p>
          <a:p>
            <a:pPr>
              <a:buFontTx/>
              <a:buNone/>
            </a:pPr>
            <a:r>
              <a:rPr lang="en-US" altLang="en-US" dirty="0">
                <a:solidFill>
                  <a:srgbClr val="00FF00"/>
                </a:solidFill>
                <a:latin typeface="Calibri" panose="020F0502020204030204" pitchFamily="34" charset="0"/>
                <a:cs typeface="Calibri" panose="020F0502020204030204" pitchFamily="34" charset="0"/>
              </a:rPr>
              <a:t>God hears (will hear)</a:t>
            </a:r>
          </a:p>
          <a:p>
            <a:pPr>
              <a:buFontTx/>
              <a:buNone/>
            </a:pPr>
            <a:r>
              <a:rPr lang="en-US" altLang="en-US" dirty="0">
                <a:solidFill>
                  <a:srgbClr val="00FF00"/>
                </a:solidFill>
                <a:latin typeface="Calibri" panose="020F0502020204030204" pitchFamily="34" charset="0"/>
                <a:cs typeface="Calibri" panose="020F0502020204030204" pitchFamily="34" charset="0"/>
              </a:rPr>
              <a:t>He laughs</a:t>
            </a:r>
          </a:p>
          <a:p>
            <a:pPr>
              <a:buFontTx/>
              <a:buNone/>
            </a:pPr>
            <a:r>
              <a:rPr lang="en-US" altLang="en-US" dirty="0">
                <a:solidFill>
                  <a:srgbClr val="00FF00"/>
                </a:solidFill>
                <a:latin typeface="Calibri" panose="020F0502020204030204" pitchFamily="34" charset="0"/>
                <a:cs typeface="Calibri" panose="020F0502020204030204" pitchFamily="34" charset="0"/>
              </a:rPr>
              <a:t>hairy</a:t>
            </a:r>
          </a:p>
          <a:p>
            <a:pPr>
              <a:buFontTx/>
              <a:buNone/>
            </a:pPr>
            <a:r>
              <a:rPr lang="en-US" altLang="en-US" dirty="0">
                <a:solidFill>
                  <a:srgbClr val="00FF00"/>
                </a:solidFill>
                <a:latin typeface="Calibri" panose="020F0502020204030204" pitchFamily="34" charset="0"/>
                <a:cs typeface="Calibri" panose="020F0502020204030204" pitchFamily="34" charset="0"/>
              </a:rPr>
              <a:t>heel-grabber, cheat</a:t>
            </a:r>
          </a:p>
          <a:p>
            <a:pPr>
              <a:buFontTx/>
              <a:buNone/>
            </a:pPr>
            <a:r>
              <a:rPr lang="en-US" altLang="en-US" dirty="0">
                <a:solidFill>
                  <a:srgbClr val="00FF00"/>
                </a:solidFill>
                <a:latin typeface="Calibri" panose="020F0502020204030204" pitchFamily="34" charset="0"/>
                <a:cs typeface="Calibri" panose="020F0502020204030204" pitchFamily="34" charset="0"/>
              </a:rPr>
              <a:t>God has heard</a:t>
            </a:r>
          </a:p>
          <a:p>
            <a:pPr>
              <a:buFontTx/>
              <a:buNone/>
            </a:pPr>
            <a:r>
              <a:rPr lang="en-US" altLang="en-US" dirty="0">
                <a:solidFill>
                  <a:srgbClr val="00FF00"/>
                </a:solidFill>
                <a:latin typeface="Calibri" panose="020F0502020204030204" pitchFamily="34" charset="0"/>
                <a:cs typeface="Calibri" panose="020F0502020204030204" pitchFamily="34" charset="0"/>
              </a:rPr>
              <a:t>The glory has gone</a:t>
            </a:r>
          </a:p>
          <a:p>
            <a:pPr>
              <a:buFontTx/>
              <a:buNone/>
            </a:pPr>
            <a:r>
              <a:rPr lang="en-US" altLang="en-US" dirty="0">
                <a:solidFill>
                  <a:srgbClr val="00FF00"/>
                </a:solidFill>
                <a:latin typeface="Calibri" panose="020F0502020204030204" pitchFamily="34" charset="0"/>
                <a:cs typeface="Calibri" panose="020F0502020204030204" pitchFamily="34" charset="0"/>
              </a:rPr>
              <a:t>No mercy</a:t>
            </a:r>
          </a:p>
        </p:txBody>
      </p:sp>
      <p:sp>
        <p:nvSpPr>
          <p:cNvPr id="1162246" name="Text Box 6"/>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622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622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622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6224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6224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16224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16224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11622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24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a:xfrm>
            <a:off x="0" y="0"/>
            <a:ext cx="9144000" cy="1295400"/>
          </a:xfrm>
        </p:spPr>
        <p:txBody>
          <a:bodyPr/>
          <a:lstStyle/>
          <a:p>
            <a:pPr algn="l"/>
            <a:r>
              <a:rPr lang="en-GB" altLang="en-US"/>
              <a:t>Bible Study: Matt 1 and Luke 1,2</a:t>
            </a:r>
          </a:p>
        </p:txBody>
      </p:sp>
      <p:pic>
        <p:nvPicPr>
          <p:cNvPr id="1149955" name="Picture 3"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499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886200" cy="32734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99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963" y="2438400"/>
            <a:ext cx="3240087" cy="41338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a:xfrm>
            <a:off x="0" y="0"/>
            <a:ext cx="9144000" cy="1295400"/>
          </a:xfrm>
        </p:spPr>
        <p:txBody>
          <a:bodyPr/>
          <a:lstStyle/>
          <a:p>
            <a:pPr algn="l"/>
            <a:r>
              <a:rPr lang="en-GB" altLang="en-US"/>
              <a:t>Bible Study: Matt 1 and Luke 1,2</a:t>
            </a:r>
          </a:p>
        </p:txBody>
      </p:sp>
      <p:sp>
        <p:nvSpPr>
          <p:cNvPr id="1174532" name="Rectangle 4"/>
          <p:cNvSpPr>
            <a:spLocks noGrp="1" noChangeArrowheads="1"/>
          </p:cNvSpPr>
          <p:nvPr>
            <p:ph idx="1"/>
          </p:nvPr>
        </p:nvSpPr>
        <p:spPr>
          <a:xfrm>
            <a:off x="0" y="1295400"/>
            <a:ext cx="9144000" cy="5562600"/>
          </a:xfrm>
        </p:spPr>
        <p:txBody>
          <a:bodyPr/>
          <a:lstStyle/>
          <a:p>
            <a:pPr>
              <a:buFontTx/>
              <a:buNone/>
            </a:pPr>
            <a:r>
              <a:rPr lang="en-US" altLang="en-US" dirty="0"/>
              <a:t>1. Joseph</a:t>
            </a:r>
          </a:p>
          <a:p>
            <a:pPr>
              <a:buFontTx/>
              <a:buNone/>
            </a:pPr>
            <a:r>
              <a:rPr lang="en-US" altLang="en-US" dirty="0"/>
              <a:t>2. Jesus</a:t>
            </a:r>
          </a:p>
          <a:p>
            <a:pPr>
              <a:buFontTx/>
              <a:buNone/>
            </a:pPr>
            <a:r>
              <a:rPr lang="en-US" altLang="en-US" dirty="0"/>
              <a:t>3. He will save His people from their sins</a:t>
            </a:r>
          </a:p>
          <a:p>
            <a:pPr>
              <a:buFontTx/>
              <a:buNone/>
            </a:pPr>
            <a:r>
              <a:rPr lang="en-US" altLang="en-US" dirty="0"/>
              <a:t>4. Joseph</a:t>
            </a:r>
          </a:p>
        </p:txBody>
      </p:sp>
      <p:pic>
        <p:nvPicPr>
          <p:cNvPr id="1174531" name="Picture 3"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6F39058F-6DB2-4E1B-BB03-28DD18257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867" y="4725144"/>
            <a:ext cx="2342121" cy="197281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45A93BD1-932D-4EC3-BD12-41D7DDBA2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345113"/>
            <a:ext cx="1952724" cy="249137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74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745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745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745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a:xfrm>
            <a:off x="0" y="0"/>
            <a:ext cx="9144000" cy="1295400"/>
          </a:xfrm>
        </p:spPr>
        <p:txBody>
          <a:bodyPr/>
          <a:lstStyle/>
          <a:p>
            <a:pPr algn="l"/>
            <a:r>
              <a:rPr lang="en-GB" altLang="en-US"/>
              <a:t>Bible Study: Matt 1 and Luke 1,2</a:t>
            </a:r>
          </a:p>
        </p:txBody>
      </p:sp>
      <p:sp>
        <p:nvSpPr>
          <p:cNvPr id="1175556" name="Rectangle 4"/>
          <p:cNvSpPr>
            <a:spLocks noGrp="1" noChangeArrowheads="1"/>
          </p:cNvSpPr>
          <p:nvPr>
            <p:ph idx="1"/>
          </p:nvPr>
        </p:nvSpPr>
        <p:spPr>
          <a:xfrm>
            <a:off x="0" y="1295400"/>
            <a:ext cx="9144000" cy="5562600"/>
          </a:xfrm>
        </p:spPr>
        <p:txBody>
          <a:bodyPr/>
          <a:lstStyle/>
          <a:p>
            <a:pPr>
              <a:buFontTx/>
              <a:buNone/>
            </a:pPr>
            <a:r>
              <a:rPr lang="en-US" altLang="en-US" dirty="0"/>
              <a:t>5. Mary</a:t>
            </a:r>
          </a:p>
          <a:p>
            <a:pPr>
              <a:buFontTx/>
              <a:buNone/>
            </a:pPr>
            <a:r>
              <a:rPr lang="en-US" altLang="en-US" dirty="0"/>
              <a:t>6. Gabriel</a:t>
            </a:r>
          </a:p>
          <a:p>
            <a:pPr>
              <a:buFontTx/>
              <a:buNone/>
            </a:pPr>
            <a:r>
              <a:rPr lang="en-US" altLang="en-US" dirty="0"/>
              <a:t>	Hero of God</a:t>
            </a:r>
          </a:p>
          <a:p>
            <a:pPr>
              <a:buFontTx/>
              <a:buNone/>
            </a:pPr>
            <a:r>
              <a:rPr lang="en-US" altLang="en-US" dirty="0"/>
              <a:t>7. Jesus</a:t>
            </a:r>
          </a:p>
          <a:p>
            <a:pPr>
              <a:buFontTx/>
              <a:buNone/>
            </a:pPr>
            <a:r>
              <a:rPr lang="en-US" altLang="en-US" dirty="0"/>
              <a:t>8. On the eighth day</a:t>
            </a:r>
          </a:p>
          <a:p>
            <a:pPr>
              <a:buFontTx/>
              <a:buNone/>
            </a:pPr>
            <a:r>
              <a:rPr lang="en-US" altLang="en-US" dirty="0"/>
              <a:t>9. It does not say who did it, just that it</a:t>
            </a:r>
            <a:br>
              <a:rPr lang="en-US" altLang="en-US" dirty="0"/>
            </a:br>
            <a:r>
              <a:rPr lang="en-US" altLang="en-US" dirty="0"/>
              <a:t>was done as the angel had instructed.</a:t>
            </a:r>
          </a:p>
        </p:txBody>
      </p:sp>
      <p:pic>
        <p:nvPicPr>
          <p:cNvPr id="1175555" name="Picture 3"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8D9BFCE9-7469-42E0-A969-E13AFDF62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867" y="4725144"/>
            <a:ext cx="2342121" cy="197281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E390C052-5916-42AD-A345-EA9DABD05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345113"/>
            <a:ext cx="1952724" cy="249137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5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55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55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555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555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755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Grp="1" noChangeArrowheads="1"/>
          </p:cNvSpPr>
          <p:nvPr>
            <p:ph type="title"/>
          </p:nvPr>
        </p:nvSpPr>
        <p:spPr/>
        <p:txBody>
          <a:bodyPr/>
          <a:lstStyle/>
          <a:p>
            <a:r>
              <a:rPr lang="en-US" altLang="en-US"/>
              <a:t>Greek and Hebrew</a:t>
            </a:r>
          </a:p>
        </p:txBody>
      </p:sp>
      <p:sp>
        <p:nvSpPr>
          <p:cNvPr id="1163267" name="Rectangle 3"/>
          <p:cNvSpPr>
            <a:spLocks noGrp="1" noChangeArrowheads="1"/>
          </p:cNvSpPr>
          <p:nvPr>
            <p:ph idx="1"/>
          </p:nvPr>
        </p:nvSpPr>
        <p:spPr/>
        <p:txBody>
          <a:bodyPr/>
          <a:lstStyle/>
          <a:p>
            <a:pPr>
              <a:buFontTx/>
              <a:buNone/>
            </a:pPr>
            <a:r>
              <a:rPr lang="en-US" altLang="en-US" dirty="0"/>
              <a:t>The Old Testament is written (mainly) in Hebrew.</a:t>
            </a:r>
          </a:p>
          <a:p>
            <a:pPr>
              <a:buFontTx/>
              <a:buNone/>
            </a:pPr>
            <a:r>
              <a:rPr lang="en-US" altLang="en-US" dirty="0"/>
              <a:t>The New Testament is written in Greek.</a:t>
            </a:r>
          </a:p>
          <a:p>
            <a:pPr>
              <a:buFontTx/>
              <a:buNone/>
            </a:pPr>
            <a:r>
              <a:rPr lang="en-US" altLang="en-US" dirty="0"/>
              <a:t>Hebrew and Greek names don’t always quite match.</a:t>
            </a:r>
          </a:p>
          <a:p>
            <a:pPr>
              <a:buFontTx/>
              <a:buNone/>
            </a:pPr>
            <a:r>
              <a:rPr lang="en-US" altLang="en-US" dirty="0"/>
              <a:t>	Just like Dutch and English ones: Klaas becomes Clarence or Claude, </a:t>
            </a:r>
            <a:r>
              <a:rPr lang="en-US" altLang="en-US" dirty="0" err="1"/>
              <a:t>Jantje</a:t>
            </a:r>
            <a:r>
              <a:rPr lang="en-US" altLang="en-US" dirty="0"/>
              <a:t> becomes Jean, </a:t>
            </a:r>
            <a:r>
              <a:rPr lang="en-US" altLang="en-US" dirty="0" err="1"/>
              <a:t>Geeske</a:t>
            </a:r>
            <a:r>
              <a:rPr lang="en-US" altLang="en-US" dirty="0"/>
              <a:t> becomes Grace, and Wim becomes Bill.</a:t>
            </a:r>
          </a:p>
          <a:p>
            <a:pPr>
              <a:buFontTx/>
              <a:buNone/>
            </a:pPr>
            <a:r>
              <a:rPr lang="en-US" altLang="en-US" dirty="0"/>
              <a:t>	Or Chinese and English ones, or Arabic and English ones, or Korean and English ones, or…</a:t>
            </a:r>
          </a:p>
          <a:p>
            <a:pPr>
              <a:buFontTx/>
              <a:buNone/>
            </a:pPr>
            <a:r>
              <a:rPr lang="en-US" altLang="en-US" dirty="0"/>
              <a:t>Jesus</a:t>
            </a:r>
            <a:r>
              <a:rPr lang="en-US" altLang="en-US" dirty="0">
                <a:solidFill>
                  <a:srgbClr val="00FF00"/>
                </a:solidFill>
              </a:rPr>
              <a:t> is a Greek name. It was commonly used for boys with the Hebrew name Joshua (</a:t>
            </a:r>
            <a:r>
              <a:rPr lang="en-US" altLang="en-US" dirty="0" err="1">
                <a:solidFill>
                  <a:srgbClr val="00FF00"/>
                </a:solidFill>
              </a:rPr>
              <a:t>Yeshuah</a:t>
            </a:r>
            <a:r>
              <a:rPr lang="en-US" altLang="en-US" dirty="0">
                <a:solidFill>
                  <a:srgbClr val="00FF00"/>
                </a:solidFill>
              </a:rPr>
              <a:t>).</a:t>
            </a:r>
          </a:p>
        </p:txBody>
      </p:sp>
      <p:sp>
        <p:nvSpPr>
          <p:cNvPr id="116326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3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3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3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32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6326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63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67" grpId="0" uiExpand="1" build="p"/>
    </p:bldLst>
  </p:timing>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16167</TotalTime>
  <Words>858</Words>
  <Application>Microsoft Office PowerPoint</Application>
  <PresentationFormat>On-screen Show (4:3)</PresentationFormat>
  <Paragraphs>141</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Times New Roman</vt:lpstr>
      <vt:lpstr>Wingdings</vt:lpstr>
      <vt:lpstr>1_Office Theme</vt:lpstr>
      <vt:lpstr>Catechism  The Contents of Faith</vt:lpstr>
      <vt:lpstr>Hymn 20:1,4</vt:lpstr>
      <vt:lpstr>Hymn 20:1,4</vt:lpstr>
      <vt:lpstr>Names</vt:lpstr>
      <vt:lpstr>Giving your child a name</vt:lpstr>
      <vt:lpstr>Bible Study: Matt 1 and Luke 1,2</vt:lpstr>
      <vt:lpstr>Bible Study: Matt 1 and Luke 1,2</vt:lpstr>
      <vt:lpstr>Bible Study: Matt 1 and Luke 1,2</vt:lpstr>
      <vt:lpstr>Greek and Hebrew</vt:lpstr>
      <vt:lpstr>Etymology</vt:lpstr>
      <vt:lpstr>Who was Joshua?</vt:lpstr>
      <vt:lpstr>Jesus’ task</vt:lpstr>
      <vt:lpstr>Jesus’ task</vt:lpstr>
      <vt:lpstr>Jesus’ task</vt:lpstr>
      <vt:lpstr>Heidelberg Catechism</vt:lpstr>
      <vt:lpstr>Don’t tell them...</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315</cp:revision>
  <cp:lastPrinted>2010-02-18T18:14:08Z</cp:lastPrinted>
  <dcterms:created xsi:type="dcterms:W3CDTF">2008-08-14T09:20:46Z</dcterms:created>
  <dcterms:modified xsi:type="dcterms:W3CDTF">2024-02-13T00:49:34Z</dcterms:modified>
</cp:coreProperties>
</file>