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302" r:id="rId3"/>
    <p:sldId id="1304" r:id="rId4"/>
    <p:sldId id="1286" r:id="rId5"/>
    <p:sldId id="1287" r:id="rId6"/>
    <p:sldId id="1288" r:id="rId7"/>
    <p:sldId id="1303" r:id="rId8"/>
    <p:sldId id="1290" r:id="rId9"/>
    <p:sldId id="1260" r:id="rId10"/>
    <p:sldId id="1283" r:id="rId11"/>
    <p:sldId id="1292" r:id="rId12"/>
    <p:sldId id="1291" r:id="rId13"/>
    <p:sldId id="1293" r:id="rId14"/>
    <p:sldId id="1299" r:id="rId15"/>
    <p:sldId id="1300" r:id="rId16"/>
    <p:sldId id="1294" r:id="rId17"/>
    <p:sldId id="1296" r:id="rId18"/>
    <p:sldId id="1297" r:id="rId19"/>
    <p:sldId id="1298" r:id="rId20"/>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00"/>
    <a:srgbClr val="990000"/>
    <a:srgbClr val="FFFF99"/>
    <a:srgbClr val="FF0000"/>
    <a:srgbClr val="FFFF66"/>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90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91D4DFED-0698-4A43-9AEE-221034DDDE01}" type="slidenum">
              <a:rPr lang="en-GB" altLang="en-US"/>
              <a:pPr/>
              <a:t>‹#›</a:t>
            </a:fld>
            <a:endParaRPr lang="en-GB" altLang="en-US"/>
          </a:p>
        </p:txBody>
      </p:sp>
    </p:spTree>
    <p:extLst>
      <p:ext uri="{BB962C8B-B14F-4D97-AF65-F5344CB8AC3E}">
        <p14:creationId xmlns:p14="http://schemas.microsoft.com/office/powerpoint/2010/main" val="2718919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E1B171EE-E0F1-49B7-892C-BE8327860E49}" type="slidenum">
              <a:rPr lang="en-GB" altLang="en-US"/>
              <a:pPr/>
              <a:t>‹#›</a:t>
            </a:fld>
            <a:endParaRPr lang="en-GB" altLang="en-US"/>
          </a:p>
        </p:txBody>
      </p:sp>
    </p:spTree>
    <p:extLst>
      <p:ext uri="{BB962C8B-B14F-4D97-AF65-F5344CB8AC3E}">
        <p14:creationId xmlns:p14="http://schemas.microsoft.com/office/powerpoint/2010/main" val="454314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583D624-53B3-4A88-9C19-01704D49100A}"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490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DE425A0-A027-410E-B687-0AF01EB9A262}" type="slidenum">
              <a:rPr lang="en-GB" smtClean="0"/>
              <a:pPr>
                <a:defRPr/>
              </a:pPr>
              <a:t>2</a:t>
            </a:fld>
            <a:endParaRPr lang="en-GB"/>
          </a:p>
        </p:txBody>
      </p:sp>
    </p:spTree>
    <p:extLst>
      <p:ext uri="{BB962C8B-B14F-4D97-AF65-F5344CB8AC3E}">
        <p14:creationId xmlns:p14="http://schemas.microsoft.com/office/powerpoint/2010/main" val="1330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CA"/>
          </a:p>
        </p:txBody>
      </p:sp>
      <p:sp>
        <p:nvSpPr>
          <p:cNvPr id="21508"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8E03D5FA-C4BC-4DC2-A66A-97A7625657AE}" type="slidenum">
              <a:rPr lang="en-GB" sz="1200">
                <a:solidFill>
                  <a:schemeClr val="tx1"/>
                </a:solidFill>
              </a:rPr>
              <a:pPr/>
              <a:t>3</a:t>
            </a:fld>
            <a:endParaRPr lang="en-GB" sz="1200">
              <a:solidFill>
                <a:schemeClr val="tx1"/>
              </a:solidFill>
            </a:endParaRPr>
          </a:p>
        </p:txBody>
      </p:sp>
    </p:spTree>
    <p:extLst>
      <p:ext uri="{BB962C8B-B14F-4D97-AF65-F5344CB8AC3E}">
        <p14:creationId xmlns:p14="http://schemas.microsoft.com/office/powerpoint/2010/main" val="316289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CA"/>
          </a:p>
        </p:txBody>
      </p:sp>
      <p:sp>
        <p:nvSpPr>
          <p:cNvPr id="25604"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CD5B0758-4312-442B-91EB-A6D7A31EC230}"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25317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981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747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744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9064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3902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873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2551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59042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7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0764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419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250064327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endParaRPr lang="en-GB" dirty="0"/>
          </a:p>
          <a:p>
            <a:r>
              <a:rPr lang="en-GB" dirty="0"/>
              <a:t>Lesson 18 – LD 12</a:t>
            </a:r>
          </a:p>
          <a:p>
            <a:r>
              <a:rPr lang="en-GB" dirty="0"/>
              <a:t>Messiah. Christ. Anointed.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0" y="0"/>
            <a:ext cx="9144000" cy="1295400"/>
          </a:xfrm>
        </p:spPr>
        <p:txBody>
          <a:bodyPr/>
          <a:lstStyle/>
          <a:p>
            <a:pPr algn="l"/>
            <a:r>
              <a:rPr lang="en-GB" altLang="en-US"/>
              <a:t>Bible Study: Matthew 3:16,17</a:t>
            </a:r>
          </a:p>
        </p:txBody>
      </p:sp>
      <p:sp>
        <p:nvSpPr>
          <p:cNvPr id="1174532" name="Rectangle 4"/>
          <p:cNvSpPr>
            <a:spLocks noGrp="1" noChangeArrowheads="1"/>
          </p:cNvSpPr>
          <p:nvPr>
            <p:ph idx="1"/>
          </p:nvPr>
        </p:nvSpPr>
        <p:spPr>
          <a:xfrm>
            <a:off x="0" y="1295400"/>
            <a:ext cx="9144000" cy="5562600"/>
          </a:xfrm>
        </p:spPr>
        <p:txBody>
          <a:bodyPr/>
          <a:lstStyle/>
          <a:p>
            <a:pPr>
              <a:buFontTx/>
              <a:buNone/>
            </a:pPr>
            <a:r>
              <a:rPr lang="en-US" altLang="en-US" dirty="0"/>
              <a:t>1. Right after His baptism</a:t>
            </a:r>
          </a:p>
          <a:p>
            <a:pPr>
              <a:buFontTx/>
              <a:buNone/>
            </a:pPr>
            <a:r>
              <a:rPr lang="en-US" altLang="en-US" dirty="0"/>
              <a:t>2. A baptism for repentance (avoiding sin)</a:t>
            </a:r>
          </a:p>
          <a:p>
            <a:pPr>
              <a:buFontTx/>
              <a:buNone/>
            </a:pPr>
            <a:r>
              <a:rPr lang="en-US" altLang="en-US" dirty="0"/>
              <a:t>3. The Spirit of God</a:t>
            </a:r>
          </a:p>
          <a:p>
            <a:pPr>
              <a:buFontTx/>
              <a:buNone/>
            </a:pPr>
            <a:r>
              <a:rPr lang="en-US" altLang="en-US" dirty="0"/>
              <a:t>4. God the Father</a:t>
            </a:r>
          </a:p>
          <a:p>
            <a:pPr>
              <a:buFontTx/>
              <a:buNone/>
            </a:pPr>
            <a:r>
              <a:rPr lang="en-US" altLang="en-US" dirty="0"/>
              <a:t>5. The words from heaven</a:t>
            </a:r>
          </a:p>
          <a:p>
            <a:pPr>
              <a:buFontTx/>
              <a:buNone/>
            </a:pPr>
            <a:r>
              <a:rPr lang="en-US" altLang="en-US" dirty="0"/>
              <a:t>6. Receiving the Spirit.</a:t>
            </a:r>
          </a:p>
        </p:txBody>
      </p:sp>
      <p:pic>
        <p:nvPicPr>
          <p:cNvPr id="1174531"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74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90850"/>
            <a:ext cx="3962400" cy="3705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74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74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74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74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7453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745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p:txBody>
          <a:bodyPr/>
          <a:lstStyle/>
          <a:p>
            <a:r>
              <a:rPr lang="en-US" altLang="en-US"/>
              <a:t>Anointed</a:t>
            </a:r>
          </a:p>
        </p:txBody>
      </p:sp>
      <p:sp>
        <p:nvSpPr>
          <p:cNvPr id="1183747" name="Rectangle 3"/>
          <p:cNvSpPr>
            <a:spLocks noGrp="1" noChangeArrowheads="1"/>
          </p:cNvSpPr>
          <p:nvPr>
            <p:ph idx="1"/>
          </p:nvPr>
        </p:nvSpPr>
        <p:spPr/>
        <p:txBody>
          <a:bodyPr/>
          <a:lstStyle/>
          <a:p>
            <a:pPr>
              <a:buFontTx/>
              <a:buNone/>
            </a:pPr>
            <a:r>
              <a:rPr lang="en-US" altLang="en-US" sz="2400" i="1">
                <a:solidFill>
                  <a:srgbClr val="FFFF00"/>
                </a:solidFill>
              </a:rPr>
              <a:t>31. Q. Why is He called Christ, that is, Anointed?</a:t>
            </a:r>
          </a:p>
          <a:p>
            <a:pPr>
              <a:buFontTx/>
              <a:buNone/>
            </a:pPr>
            <a:r>
              <a:rPr lang="en-US" altLang="en-US" sz="2400" i="1">
                <a:solidFill>
                  <a:srgbClr val="FFFF00"/>
                </a:solidFill>
              </a:rPr>
              <a:t>A. Because He has been ordained by God the Father,</a:t>
            </a:r>
          </a:p>
          <a:p>
            <a:pPr>
              <a:buFontTx/>
              <a:buNone/>
            </a:pPr>
            <a:r>
              <a:rPr lang="en-US" altLang="en-US" sz="2400" i="1">
                <a:solidFill>
                  <a:srgbClr val="FFFF00"/>
                </a:solidFill>
              </a:rPr>
              <a:t>	and anointed with the Holy Spirit, to be</a:t>
            </a:r>
          </a:p>
          <a:p>
            <a:pPr>
              <a:buFontTx/>
              <a:buNone/>
            </a:pPr>
            <a:r>
              <a:rPr lang="en-US" altLang="en-US" sz="2400" i="1">
                <a:solidFill>
                  <a:srgbClr val="FFFF00"/>
                </a:solidFill>
              </a:rPr>
              <a:t>our chief Prophet and Teacher,</a:t>
            </a:r>
          </a:p>
          <a:p>
            <a:pPr>
              <a:buFontTx/>
              <a:buNone/>
            </a:pPr>
            <a:r>
              <a:rPr lang="en-US" altLang="en-US" sz="2400" i="1">
                <a:solidFill>
                  <a:srgbClr val="FFFF00"/>
                </a:solidFill>
              </a:rPr>
              <a:t>	who has fully revealed to us the secret counsel and will of God concerning our redemption;</a:t>
            </a:r>
          </a:p>
          <a:p>
            <a:pPr>
              <a:buFontTx/>
              <a:buNone/>
            </a:pPr>
            <a:r>
              <a:rPr lang="en-US" altLang="en-US" sz="2400" i="1">
                <a:solidFill>
                  <a:srgbClr val="FFFF00"/>
                </a:solidFill>
              </a:rPr>
              <a:t>our only High Priest,</a:t>
            </a:r>
          </a:p>
          <a:p>
            <a:pPr>
              <a:buFontTx/>
              <a:buNone/>
            </a:pPr>
            <a:r>
              <a:rPr lang="en-US" altLang="en-US" sz="2400" i="1">
                <a:solidFill>
                  <a:srgbClr val="FFFF00"/>
                </a:solidFill>
              </a:rPr>
              <a:t>	who by the one sacrifice of His body has redeemed us, and who continually intercedes for us before the Father;</a:t>
            </a:r>
          </a:p>
          <a:p>
            <a:pPr>
              <a:buFontTx/>
              <a:buNone/>
            </a:pPr>
            <a:r>
              <a:rPr lang="en-US" altLang="en-US" sz="2400" i="1">
                <a:solidFill>
                  <a:srgbClr val="FFFF00"/>
                </a:solidFill>
              </a:rPr>
              <a:t>and our eternal King,</a:t>
            </a:r>
          </a:p>
          <a:p>
            <a:pPr>
              <a:buFontTx/>
              <a:buNone/>
            </a:pPr>
            <a:r>
              <a:rPr lang="en-US" altLang="en-US" sz="2400" i="1">
                <a:solidFill>
                  <a:srgbClr val="FFFF00"/>
                </a:solidFill>
              </a:rPr>
              <a:t>	who governs us by His Word and Spirit, and who defends and preserves us in the redemption obtained for 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17E3C3-ACB6-4FB5-BDA9-6A2B8753578C}"/>
              </a:ext>
            </a:extLst>
          </p:cNvPr>
          <p:cNvPicPr>
            <a:picLocks noChangeAspect="1"/>
          </p:cNvPicPr>
          <p:nvPr/>
        </p:nvPicPr>
        <p:blipFill>
          <a:blip r:embed="rId2"/>
          <a:stretch>
            <a:fillRect/>
          </a:stretch>
        </p:blipFill>
        <p:spPr>
          <a:xfrm>
            <a:off x="171450" y="1721487"/>
            <a:ext cx="6381750" cy="3872225"/>
          </a:xfrm>
          <a:prstGeom prst="rect">
            <a:avLst/>
          </a:prstGeom>
        </p:spPr>
      </p:pic>
      <p:sp>
        <p:nvSpPr>
          <p:cNvPr id="1182722" name="Rectangle 2"/>
          <p:cNvSpPr>
            <a:spLocks noGrp="1" noChangeArrowheads="1"/>
          </p:cNvSpPr>
          <p:nvPr>
            <p:ph type="title"/>
          </p:nvPr>
        </p:nvSpPr>
        <p:spPr/>
        <p:txBody>
          <a:bodyPr/>
          <a:lstStyle/>
          <a:p>
            <a:r>
              <a:rPr lang="en-US" altLang="en-US"/>
              <a:t>Anointed</a:t>
            </a:r>
          </a:p>
        </p:txBody>
      </p:sp>
      <p:sp>
        <p:nvSpPr>
          <p:cNvPr id="1182724" name="Rectangle 4"/>
          <p:cNvSpPr>
            <a:spLocks noChangeArrowheads="1"/>
          </p:cNvSpPr>
          <p:nvPr/>
        </p:nvSpPr>
        <p:spPr bwMode="auto">
          <a:xfrm>
            <a:off x="6803824" y="1390650"/>
            <a:ext cx="2590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endParaRPr lang="en-US" altLang="en-US" sz="2400" i="1" dirty="0"/>
          </a:p>
          <a:p>
            <a:pPr>
              <a:buFontTx/>
              <a:buNone/>
            </a:pPr>
            <a:r>
              <a:rPr lang="en-US" altLang="en-US" sz="2400" i="1" dirty="0"/>
              <a:t>Authorization</a:t>
            </a:r>
          </a:p>
          <a:p>
            <a:pPr>
              <a:buFontTx/>
              <a:buNone/>
            </a:pPr>
            <a:r>
              <a:rPr lang="en-US" altLang="en-US" sz="2400" i="1" dirty="0"/>
              <a:t>Qualification</a:t>
            </a:r>
          </a:p>
          <a:p>
            <a:pPr>
              <a:lnSpc>
                <a:spcPct val="180000"/>
              </a:lnSpc>
              <a:buFontTx/>
              <a:buNone/>
            </a:pPr>
            <a:r>
              <a:rPr lang="en-US" altLang="en-US" sz="2400" i="1" dirty="0">
                <a:solidFill>
                  <a:srgbClr val="FF6600"/>
                </a:solidFill>
              </a:rPr>
              <a:t>Task 1</a:t>
            </a:r>
          </a:p>
          <a:p>
            <a:pPr>
              <a:buFontTx/>
              <a:buNone/>
            </a:pPr>
            <a:endParaRPr lang="en-US" altLang="en-US" sz="2400" i="1" dirty="0"/>
          </a:p>
          <a:p>
            <a:pPr>
              <a:lnSpc>
                <a:spcPct val="70000"/>
              </a:lnSpc>
              <a:buFontTx/>
              <a:buNone/>
            </a:pPr>
            <a:r>
              <a:rPr lang="en-US" altLang="en-US" sz="2400" i="1" dirty="0">
                <a:solidFill>
                  <a:srgbClr val="00FF00"/>
                </a:solidFill>
              </a:rPr>
              <a:t>Task 2</a:t>
            </a:r>
          </a:p>
          <a:p>
            <a:pPr>
              <a:buFontTx/>
              <a:buNone/>
            </a:pPr>
            <a:endParaRPr lang="en-US" altLang="en-US" sz="2400" i="1" dirty="0"/>
          </a:p>
          <a:p>
            <a:pPr>
              <a:lnSpc>
                <a:spcPct val="90000"/>
              </a:lnSpc>
              <a:buFontTx/>
              <a:buNone/>
            </a:pPr>
            <a:r>
              <a:rPr lang="en-US" altLang="en-US" sz="2400" i="1" dirty="0">
                <a:solidFill>
                  <a:srgbClr val="0099FF"/>
                </a:solidFill>
              </a:rPr>
              <a:t>Task 3</a:t>
            </a:r>
          </a:p>
        </p:txBody>
      </p:sp>
      <p:sp>
        <p:nvSpPr>
          <p:cNvPr id="1182725" name="Line 5"/>
          <p:cNvSpPr>
            <a:spLocks noChangeShapeType="1"/>
          </p:cNvSpPr>
          <p:nvPr/>
        </p:nvSpPr>
        <p:spPr bwMode="auto">
          <a:xfrm flipH="1">
            <a:off x="5105400" y="2125542"/>
            <a:ext cx="1698424" cy="842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26" name="Line 6"/>
          <p:cNvSpPr>
            <a:spLocks noChangeShapeType="1"/>
          </p:cNvSpPr>
          <p:nvPr/>
        </p:nvSpPr>
        <p:spPr bwMode="auto">
          <a:xfrm flipH="1">
            <a:off x="4267200" y="2477570"/>
            <a:ext cx="2536624" cy="3703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27" name="AutoShape 7"/>
          <p:cNvSpPr>
            <a:spLocks noChangeArrowheads="1"/>
          </p:cNvSpPr>
          <p:nvPr/>
        </p:nvSpPr>
        <p:spPr bwMode="auto">
          <a:xfrm>
            <a:off x="0" y="2720781"/>
            <a:ext cx="8316416" cy="876300"/>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30" name="AutoShape 10"/>
          <p:cNvSpPr>
            <a:spLocks noChangeArrowheads="1"/>
          </p:cNvSpPr>
          <p:nvPr/>
        </p:nvSpPr>
        <p:spPr bwMode="auto">
          <a:xfrm>
            <a:off x="0" y="3657600"/>
            <a:ext cx="8316416" cy="876300"/>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31" name="AutoShape 11"/>
          <p:cNvSpPr>
            <a:spLocks noChangeArrowheads="1"/>
          </p:cNvSpPr>
          <p:nvPr/>
        </p:nvSpPr>
        <p:spPr bwMode="auto">
          <a:xfrm>
            <a:off x="0" y="4610099"/>
            <a:ext cx="8316416" cy="876299"/>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182733" name="Picture 13"/>
          <p:cNvPicPr>
            <a:picLocks noChangeAspect="1" noChangeArrowheads="1"/>
          </p:cNvPicPr>
          <p:nvPr/>
        </p:nvPicPr>
        <p:blipFill>
          <a:blip r:embed="rId3">
            <a:extLst>
              <a:ext uri="{28A0092B-C50C-407E-A947-70E740481C1C}">
                <a14:useLocalDpi xmlns:a14="http://schemas.microsoft.com/office/drawing/2010/main" val="0"/>
              </a:ext>
            </a:extLst>
          </a:blip>
          <a:srcRect l="4082" t="8904" r="69388" b="7077"/>
          <a:stretch>
            <a:fillRect/>
          </a:stretch>
        </p:blipFill>
        <p:spPr bwMode="auto">
          <a:xfrm>
            <a:off x="6338092" y="2762785"/>
            <a:ext cx="430213" cy="685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734" name="Picture 14"/>
          <p:cNvPicPr>
            <a:picLocks noChangeAspect="1" noChangeArrowheads="1"/>
          </p:cNvPicPr>
          <p:nvPr/>
        </p:nvPicPr>
        <p:blipFill>
          <a:blip r:embed="rId3">
            <a:extLst>
              <a:ext uri="{28A0092B-C50C-407E-A947-70E740481C1C}">
                <a14:useLocalDpi xmlns:a14="http://schemas.microsoft.com/office/drawing/2010/main" val="0"/>
              </a:ext>
            </a:extLst>
          </a:blip>
          <a:srcRect l="36734" t="7306" r="36736" b="5023"/>
          <a:stretch>
            <a:fillRect/>
          </a:stretch>
        </p:blipFill>
        <p:spPr bwMode="auto">
          <a:xfrm>
            <a:off x="6408737" y="3925370"/>
            <a:ext cx="288925" cy="533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735" name="Picture 15"/>
          <p:cNvPicPr>
            <a:picLocks noChangeAspect="1" noChangeArrowheads="1"/>
          </p:cNvPicPr>
          <p:nvPr/>
        </p:nvPicPr>
        <p:blipFill>
          <a:blip r:embed="rId3">
            <a:extLst>
              <a:ext uri="{28A0092B-C50C-407E-A947-70E740481C1C}">
                <a14:useLocalDpi xmlns:a14="http://schemas.microsoft.com/office/drawing/2010/main" val="0"/>
              </a:ext>
            </a:extLst>
          </a:blip>
          <a:srcRect l="68199" t="7556" r="1988" b="7111"/>
          <a:stretch>
            <a:fillRect/>
          </a:stretch>
        </p:blipFill>
        <p:spPr bwMode="auto">
          <a:xfrm>
            <a:off x="6285853" y="4679312"/>
            <a:ext cx="428625" cy="685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en-US"/>
              <a:t>Anointed</a:t>
            </a:r>
          </a:p>
        </p:txBody>
      </p:sp>
      <p:sp>
        <p:nvSpPr>
          <p:cNvPr id="1185795" name="Rectangle 3"/>
          <p:cNvSpPr>
            <a:spLocks noGrp="1" noChangeArrowheads="1"/>
          </p:cNvSpPr>
          <p:nvPr>
            <p:ph idx="1"/>
          </p:nvPr>
        </p:nvSpPr>
        <p:spPr/>
        <p:txBody>
          <a:bodyPr/>
          <a:lstStyle/>
          <a:p>
            <a:pPr>
              <a:buFontTx/>
              <a:buNone/>
            </a:pPr>
            <a:r>
              <a:rPr lang="en-US" altLang="en-US" sz="2400" i="1" dirty="0">
                <a:solidFill>
                  <a:srgbClr val="FFFF00"/>
                </a:solidFill>
              </a:rPr>
              <a:t>31. Q. Why is He called Christ, that is, Anointed?</a:t>
            </a:r>
          </a:p>
          <a:p>
            <a:pPr>
              <a:buFontTx/>
              <a:buNone/>
            </a:pPr>
            <a:r>
              <a:rPr lang="en-US" altLang="en-US" sz="2400" i="1" dirty="0">
                <a:solidFill>
                  <a:srgbClr val="FFFF00"/>
                </a:solidFill>
              </a:rPr>
              <a:t>A. Because He has been ordained by God the Father,</a:t>
            </a:r>
          </a:p>
          <a:p>
            <a:pPr>
              <a:buFontTx/>
              <a:buNone/>
            </a:pPr>
            <a:r>
              <a:rPr lang="en-US" altLang="en-US" sz="2400" i="1" dirty="0">
                <a:solidFill>
                  <a:srgbClr val="FFFF00"/>
                </a:solidFill>
              </a:rPr>
              <a:t>	and anointed with the Holy Spirit, to be</a:t>
            </a:r>
          </a:p>
          <a:p>
            <a:pPr>
              <a:buFontTx/>
              <a:buNone/>
            </a:pPr>
            <a:r>
              <a:rPr lang="en-US" altLang="en-US" sz="2400" i="1" dirty="0">
                <a:solidFill>
                  <a:srgbClr val="FFFF00"/>
                </a:solidFill>
              </a:rPr>
              <a:t>our </a:t>
            </a:r>
            <a:r>
              <a:rPr lang="en-US" altLang="en-US" sz="2400" i="1" dirty="0">
                <a:solidFill>
                  <a:srgbClr val="FFFF00"/>
                </a:solidFill>
                <a:highlight>
                  <a:srgbClr val="FF00FF"/>
                </a:highlight>
              </a:rPr>
              <a:t>chief </a:t>
            </a:r>
            <a:r>
              <a:rPr lang="en-US" altLang="en-US" sz="2400" i="1" dirty="0">
                <a:solidFill>
                  <a:srgbClr val="FFFF00"/>
                </a:solidFill>
              </a:rPr>
              <a:t>Prophet and Teacher,</a:t>
            </a:r>
          </a:p>
          <a:p>
            <a:pPr>
              <a:buFontTx/>
              <a:buNone/>
            </a:pPr>
            <a:r>
              <a:rPr lang="en-US" altLang="en-US" sz="2400" i="1" dirty="0">
                <a:solidFill>
                  <a:srgbClr val="FFFF00"/>
                </a:solidFill>
              </a:rPr>
              <a:t>	who has fully revealed to us the secret counsel and will of God concerning our redemption;</a:t>
            </a:r>
          </a:p>
          <a:p>
            <a:pPr>
              <a:buFontTx/>
              <a:buNone/>
            </a:pPr>
            <a:r>
              <a:rPr lang="en-US" altLang="en-US" sz="2400" i="1" dirty="0">
                <a:solidFill>
                  <a:srgbClr val="FFFF00"/>
                </a:solidFill>
              </a:rPr>
              <a:t>our </a:t>
            </a:r>
            <a:r>
              <a:rPr lang="en-US" altLang="en-US" sz="2400" i="1" dirty="0">
                <a:solidFill>
                  <a:srgbClr val="FFFF00"/>
                </a:solidFill>
                <a:highlight>
                  <a:srgbClr val="FF00FF"/>
                </a:highlight>
              </a:rPr>
              <a:t>only</a:t>
            </a:r>
            <a:r>
              <a:rPr lang="en-US" altLang="en-US" sz="2400" i="1" dirty="0">
                <a:solidFill>
                  <a:srgbClr val="FFFF00"/>
                </a:solidFill>
              </a:rPr>
              <a:t> High Priest,</a:t>
            </a:r>
          </a:p>
          <a:p>
            <a:pPr>
              <a:buFontTx/>
              <a:buNone/>
            </a:pPr>
            <a:r>
              <a:rPr lang="en-US" altLang="en-US" sz="2400" i="1" dirty="0">
                <a:solidFill>
                  <a:srgbClr val="FFFF00"/>
                </a:solidFill>
              </a:rPr>
              <a:t>	who by the one sacrifice of His body has redeemed us, and who continually intercedes for us before the Father;</a:t>
            </a:r>
          </a:p>
          <a:p>
            <a:pPr>
              <a:buFontTx/>
              <a:buNone/>
            </a:pPr>
            <a:r>
              <a:rPr lang="en-US" altLang="en-US" sz="2400" i="1" dirty="0">
                <a:solidFill>
                  <a:srgbClr val="FFFF00"/>
                </a:solidFill>
              </a:rPr>
              <a:t>and our </a:t>
            </a:r>
            <a:r>
              <a:rPr lang="en-US" altLang="en-US" sz="2400" i="1" dirty="0">
                <a:solidFill>
                  <a:srgbClr val="FFFF00"/>
                </a:solidFill>
                <a:highlight>
                  <a:srgbClr val="FF00FF"/>
                </a:highlight>
              </a:rPr>
              <a:t>eternal</a:t>
            </a:r>
            <a:r>
              <a:rPr lang="en-US" altLang="en-US" sz="2400" i="1" dirty="0">
                <a:solidFill>
                  <a:srgbClr val="FFFF00"/>
                </a:solidFill>
              </a:rPr>
              <a:t> King,</a:t>
            </a:r>
          </a:p>
          <a:p>
            <a:pPr>
              <a:buFontTx/>
              <a:buNone/>
            </a:pPr>
            <a:r>
              <a:rPr lang="en-US" altLang="en-US" sz="2400" i="1" dirty="0">
                <a:solidFill>
                  <a:srgbClr val="FFFF00"/>
                </a:solidFill>
              </a:rPr>
              <a:t>	who governs us by His Word and Spirit, and who defends and preserves us in the redemption obtained for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989" name="Picture 5"/>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3707904" y="2001468"/>
            <a:ext cx="689781" cy="121914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990" name="Picture 6"/>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4860032" y="1928418"/>
            <a:ext cx="695128" cy="1283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991" name="Picture 7"/>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6326927" y="1908693"/>
            <a:ext cx="721863" cy="121914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3987" name="Rectangle 3"/>
          <p:cNvSpPr>
            <a:spLocks noGrp="1" noChangeArrowheads="1"/>
          </p:cNvSpPr>
          <p:nvPr>
            <p:ph idx="1"/>
          </p:nvPr>
        </p:nvSpPr>
        <p:spPr/>
        <p:txBody>
          <a:bodyPr/>
          <a:lstStyle/>
          <a:p>
            <a:pPr>
              <a:buFontTx/>
              <a:buNone/>
            </a:pPr>
            <a:r>
              <a:rPr lang="en-US" altLang="en-US" dirty="0"/>
              <a:t>Jesus is the</a:t>
            </a:r>
            <a:r>
              <a:rPr lang="en-US" altLang="en-US" dirty="0">
                <a:solidFill>
                  <a:srgbClr val="00FF00"/>
                </a:solidFill>
              </a:rPr>
              <a:t> Messiah, </a:t>
            </a:r>
            <a:r>
              <a:rPr lang="en-US" altLang="en-US" dirty="0"/>
              <a:t>the</a:t>
            </a:r>
            <a:r>
              <a:rPr lang="en-US" altLang="en-US" dirty="0">
                <a:solidFill>
                  <a:srgbClr val="00FF00"/>
                </a:solidFill>
              </a:rPr>
              <a:t> Christ of God.</a:t>
            </a:r>
          </a:p>
          <a:p>
            <a:pPr>
              <a:buFontTx/>
              <a:buNone/>
            </a:pPr>
            <a:endParaRPr lang="en-US" altLang="en-US" dirty="0">
              <a:solidFill>
                <a:srgbClr val="00FF00"/>
              </a:solidFill>
            </a:endParaRPr>
          </a:p>
          <a:p>
            <a:pPr>
              <a:buFontTx/>
              <a:buNone/>
            </a:pPr>
            <a:r>
              <a:rPr lang="en-US" altLang="en-US" dirty="0"/>
              <a:t>He is to God’s people </a:t>
            </a:r>
            <a:r>
              <a:rPr lang="en-US" altLang="en-US" dirty="0">
                <a:solidFill>
                  <a:srgbClr val="00FF00"/>
                </a:solidFill>
              </a:rPr>
              <a:t>a prophet, priest, and king.</a:t>
            </a:r>
          </a:p>
          <a:p>
            <a:pPr>
              <a:buFontTx/>
              <a:buNone/>
            </a:pPr>
            <a:endParaRPr lang="en-US" altLang="en-US" dirty="0">
              <a:solidFill>
                <a:srgbClr val="00FF00"/>
              </a:solidFill>
            </a:endParaRPr>
          </a:p>
          <a:p>
            <a:pPr>
              <a:buFontTx/>
              <a:buNone/>
            </a:pPr>
            <a:r>
              <a:rPr lang="en-US" altLang="en-US" dirty="0"/>
              <a:t>And not just</a:t>
            </a:r>
            <a:r>
              <a:rPr lang="en-US" altLang="en-US" dirty="0">
                <a:solidFill>
                  <a:srgbClr val="00FF00"/>
                </a:solidFill>
              </a:rPr>
              <a:t> one among many. </a:t>
            </a:r>
          </a:p>
          <a:p>
            <a:pPr>
              <a:buFontTx/>
              <a:buNone/>
            </a:pPr>
            <a:r>
              <a:rPr lang="en-US" altLang="en-US" dirty="0"/>
              <a:t>He is the </a:t>
            </a:r>
            <a:r>
              <a:rPr lang="en-US" altLang="en-US" dirty="0">
                <a:solidFill>
                  <a:srgbClr val="00FF00"/>
                </a:solidFill>
              </a:rPr>
              <a:t>CHIEF </a:t>
            </a:r>
            <a:r>
              <a:rPr lang="en-US" altLang="en-US" dirty="0"/>
              <a:t>prophet, the </a:t>
            </a:r>
            <a:r>
              <a:rPr lang="en-US" altLang="en-US" dirty="0">
                <a:solidFill>
                  <a:srgbClr val="00FF00"/>
                </a:solidFill>
              </a:rPr>
              <a:t>ONLY </a:t>
            </a:r>
            <a:r>
              <a:rPr lang="en-US" altLang="en-US" dirty="0"/>
              <a:t>high priest, and the </a:t>
            </a:r>
            <a:r>
              <a:rPr lang="en-US" altLang="en-US" dirty="0">
                <a:solidFill>
                  <a:srgbClr val="00FF00"/>
                </a:solidFill>
              </a:rPr>
              <a:t>ETERNAL </a:t>
            </a:r>
            <a:r>
              <a:rPr lang="en-US" altLang="en-US" dirty="0"/>
              <a:t>king.</a:t>
            </a:r>
          </a:p>
          <a:p>
            <a:pPr algn="r">
              <a:buFontTx/>
              <a:buNone/>
            </a:pPr>
            <a:r>
              <a:rPr lang="en-US" altLang="en-US" i="1" dirty="0"/>
              <a:t>Eternal king = He will never be succeeded by another.</a:t>
            </a:r>
            <a:endParaRPr lang="en-US" altLang="en-US" i="1" dirty="0">
              <a:solidFill>
                <a:srgbClr val="00FF00"/>
              </a:solidFill>
            </a:endParaRPr>
          </a:p>
          <a:p>
            <a:pPr>
              <a:buFontTx/>
              <a:buNone/>
            </a:pPr>
            <a:endParaRPr lang="en-US" altLang="en-US" i="1" dirty="0">
              <a:solidFill>
                <a:srgbClr val="00FF00"/>
              </a:solidFill>
            </a:endParaRPr>
          </a:p>
        </p:txBody>
      </p:sp>
      <p:sp>
        <p:nvSpPr>
          <p:cNvPr id="1193986" name="Rectangle 2"/>
          <p:cNvSpPr>
            <a:spLocks noGrp="1" noChangeArrowheads="1"/>
          </p:cNvSpPr>
          <p:nvPr>
            <p:ph type="title"/>
          </p:nvPr>
        </p:nvSpPr>
        <p:spPr/>
        <p:txBody>
          <a:bodyPr/>
          <a:lstStyle/>
          <a:p>
            <a:r>
              <a:rPr lang="en-US" altLang="en-US"/>
              <a:t>Jesus’ three-fold office</a:t>
            </a:r>
          </a:p>
        </p:txBody>
      </p:sp>
      <p:sp>
        <p:nvSpPr>
          <p:cNvPr id="119398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5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6840" name="Picture 24"/>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2209800" y="1143000"/>
            <a:ext cx="47307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841" name="Picture 25"/>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5562600" y="1143000"/>
            <a:ext cx="45402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842" name="Picture 26"/>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8401050" y="1143000"/>
            <a:ext cx="52387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6818" name="Line 2"/>
          <p:cNvSpPr>
            <a:spLocks noChangeShapeType="1"/>
          </p:cNvSpPr>
          <p:nvPr/>
        </p:nvSpPr>
        <p:spPr bwMode="auto">
          <a:xfrm>
            <a:off x="61722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19" name="Line 3"/>
          <p:cNvSpPr>
            <a:spLocks noChangeShapeType="1"/>
          </p:cNvSpPr>
          <p:nvPr/>
        </p:nvSpPr>
        <p:spPr bwMode="auto">
          <a:xfrm>
            <a:off x="2895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20" name="Rectangle 4"/>
          <p:cNvSpPr>
            <a:spLocks noGrp="1" noChangeArrowheads="1"/>
          </p:cNvSpPr>
          <p:nvPr>
            <p:ph type="title"/>
          </p:nvPr>
        </p:nvSpPr>
        <p:spPr/>
        <p:txBody>
          <a:bodyPr/>
          <a:lstStyle/>
          <a:p>
            <a:r>
              <a:rPr lang="en-US" altLang="en-US"/>
              <a:t>What Jesus does as</a:t>
            </a:r>
          </a:p>
        </p:txBody>
      </p:sp>
      <p:sp>
        <p:nvSpPr>
          <p:cNvPr id="1186821" name="Rectangle 5"/>
          <p:cNvSpPr>
            <a:spLocks noGrp="1" noChangeArrowheads="1"/>
          </p:cNvSpPr>
          <p:nvPr>
            <p:ph idx="1"/>
          </p:nvPr>
        </p:nvSpPr>
        <p:spPr>
          <a:xfrm>
            <a:off x="0" y="1219200"/>
            <a:ext cx="9144000" cy="609600"/>
          </a:xfrm>
        </p:spPr>
        <p:txBody>
          <a:bodyPr/>
          <a:lstStyle/>
          <a:p>
            <a:pPr>
              <a:buFontTx/>
              <a:buNone/>
            </a:pPr>
            <a:r>
              <a:rPr lang="en-US" altLang="en-US"/>
              <a:t>Prophet		    Priest			King</a:t>
            </a:r>
          </a:p>
        </p:txBody>
      </p:sp>
      <p:sp>
        <p:nvSpPr>
          <p:cNvPr id="1186825" name="Rectangle 9"/>
          <p:cNvSpPr>
            <a:spLocks noChangeArrowheads="1"/>
          </p:cNvSpPr>
          <p:nvPr/>
        </p:nvSpPr>
        <p:spPr bwMode="auto">
          <a:xfrm>
            <a:off x="0" y="4495800"/>
            <a:ext cx="274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Sermon on the Mount</a:t>
            </a:r>
          </a:p>
          <a:p>
            <a:pPr>
              <a:buFontTx/>
              <a:buNone/>
            </a:pPr>
            <a:r>
              <a:rPr lang="en-US" altLang="en-US" sz="2400">
                <a:solidFill>
                  <a:srgbClr val="00FF00"/>
                </a:solidFill>
                <a:latin typeface="Calibri" panose="020F0502020204030204" pitchFamily="34" charset="0"/>
                <a:cs typeface="Calibri" panose="020F0502020204030204" pitchFamily="34" charset="0"/>
              </a:rPr>
              <a:t>	- Matthew 5-7</a:t>
            </a:r>
          </a:p>
          <a:p>
            <a:pPr>
              <a:buFontTx/>
              <a:buNone/>
            </a:pPr>
            <a:endParaRPr lang="en-US" altLang="en-US" sz="2400">
              <a:solidFill>
                <a:srgbClr val="00FF00"/>
              </a:solidFill>
              <a:latin typeface="Calibri" panose="020F0502020204030204" pitchFamily="34" charset="0"/>
              <a:cs typeface="Calibri" panose="020F0502020204030204" pitchFamily="34" charset="0"/>
            </a:endParaRPr>
          </a:p>
        </p:txBody>
      </p:sp>
      <p:sp>
        <p:nvSpPr>
          <p:cNvPr id="1186826" name="Rectangle 10"/>
          <p:cNvSpPr>
            <a:spLocks noChangeArrowheads="1"/>
          </p:cNvSpPr>
          <p:nvPr/>
        </p:nvSpPr>
        <p:spPr bwMode="auto">
          <a:xfrm>
            <a:off x="2971800" y="44958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Prayer for His followers</a:t>
            </a:r>
          </a:p>
          <a:p>
            <a:pPr>
              <a:buFontTx/>
              <a:buNone/>
            </a:pPr>
            <a:r>
              <a:rPr lang="en-US" altLang="en-US" sz="2400">
                <a:solidFill>
                  <a:srgbClr val="00FF00"/>
                </a:solidFill>
                <a:latin typeface="Calibri" panose="020F0502020204030204" pitchFamily="34" charset="0"/>
                <a:cs typeface="Calibri" panose="020F0502020204030204" pitchFamily="34" charset="0"/>
              </a:rPr>
              <a:t>	- John 17</a:t>
            </a:r>
          </a:p>
          <a:p>
            <a:pPr>
              <a:buFontTx/>
              <a:buNone/>
            </a:pPr>
            <a:endParaRPr lang="en-US" altLang="en-US">
              <a:solidFill>
                <a:srgbClr val="00FF00"/>
              </a:solidFill>
              <a:latin typeface="Calibri" panose="020F0502020204030204" pitchFamily="34" charset="0"/>
              <a:cs typeface="Calibri" panose="020F0502020204030204" pitchFamily="34" charset="0"/>
            </a:endParaRPr>
          </a:p>
        </p:txBody>
      </p:sp>
      <p:sp>
        <p:nvSpPr>
          <p:cNvPr id="1186827" name="Rectangle 11"/>
          <p:cNvSpPr>
            <a:spLocks noChangeArrowheads="1"/>
          </p:cNvSpPr>
          <p:nvPr/>
        </p:nvSpPr>
        <p:spPr bwMode="auto">
          <a:xfrm>
            <a:off x="617220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Calming the storm.</a:t>
            </a:r>
          </a:p>
          <a:p>
            <a:pPr>
              <a:buFontTx/>
              <a:buNone/>
            </a:pPr>
            <a:r>
              <a:rPr lang="en-US" altLang="en-US" sz="2400">
                <a:solidFill>
                  <a:srgbClr val="00FF00"/>
                </a:solidFill>
                <a:latin typeface="Calibri" panose="020F0502020204030204" pitchFamily="34" charset="0"/>
                <a:cs typeface="Calibri" panose="020F0502020204030204" pitchFamily="34" charset="0"/>
              </a:rPr>
              <a:t>	- Mark 4</a:t>
            </a:r>
            <a:endParaRPr lang="en-US" altLang="en-US">
              <a:solidFill>
                <a:srgbClr val="00FF00"/>
              </a:solidFill>
              <a:latin typeface="Calibri" panose="020F0502020204030204" pitchFamily="34" charset="0"/>
              <a:cs typeface="Calibri" panose="020F0502020204030204" pitchFamily="34" charset="0"/>
            </a:endParaRPr>
          </a:p>
        </p:txBody>
      </p:sp>
      <p:sp>
        <p:nvSpPr>
          <p:cNvPr id="1186828" name="Rectangle 12"/>
          <p:cNvSpPr>
            <a:spLocks noChangeArrowheads="1"/>
          </p:cNvSpPr>
          <p:nvPr/>
        </p:nvSpPr>
        <p:spPr bwMode="auto">
          <a:xfrm>
            <a:off x="0" y="3810000"/>
            <a:ext cx="914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Some examples	</a:t>
            </a:r>
          </a:p>
        </p:txBody>
      </p:sp>
      <p:sp>
        <p:nvSpPr>
          <p:cNvPr id="1186829" name="Line 13"/>
          <p:cNvSpPr>
            <a:spLocks noChangeShapeType="1"/>
          </p:cNvSpPr>
          <p:nvPr/>
        </p:nvSpPr>
        <p:spPr bwMode="auto">
          <a:xfrm>
            <a:off x="8991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0" name="Line 14"/>
          <p:cNvSpPr>
            <a:spLocks noChangeShapeType="1"/>
          </p:cNvSpPr>
          <p:nvPr/>
        </p:nvSpPr>
        <p:spPr bwMode="auto">
          <a:xfrm>
            <a:off x="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1" name="Line 15"/>
          <p:cNvSpPr>
            <a:spLocks noChangeShapeType="1"/>
          </p:cNvSpPr>
          <p:nvPr/>
        </p:nvSpPr>
        <p:spPr bwMode="auto">
          <a:xfrm>
            <a:off x="0" y="12192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2" name="Line 16"/>
          <p:cNvSpPr>
            <a:spLocks noChangeShapeType="1"/>
          </p:cNvSpPr>
          <p:nvPr/>
        </p:nvSpPr>
        <p:spPr bwMode="auto">
          <a:xfrm>
            <a:off x="0" y="3810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3" name="Line 17"/>
          <p:cNvSpPr>
            <a:spLocks noChangeShapeType="1"/>
          </p:cNvSpPr>
          <p:nvPr/>
        </p:nvSpPr>
        <p:spPr bwMode="auto">
          <a:xfrm>
            <a:off x="0" y="44196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4" name="Line 18"/>
          <p:cNvSpPr>
            <a:spLocks noChangeShapeType="1"/>
          </p:cNvSpPr>
          <p:nvPr/>
        </p:nvSpPr>
        <p:spPr bwMode="auto">
          <a:xfrm>
            <a:off x="0" y="66294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5" name="Line 19"/>
          <p:cNvSpPr>
            <a:spLocks noChangeShapeType="1"/>
          </p:cNvSpPr>
          <p:nvPr/>
        </p:nvSpPr>
        <p:spPr bwMode="auto">
          <a:xfrm>
            <a:off x="0" y="1905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6" name="Rectangle 20"/>
          <p:cNvSpPr>
            <a:spLocks noChangeArrowheads="1"/>
          </p:cNvSpPr>
          <p:nvPr/>
        </p:nvSpPr>
        <p:spPr bwMode="auto">
          <a:xfrm>
            <a:off x="0" y="19050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Proclaim God’s word to the people.</a:t>
            </a:r>
          </a:p>
          <a:p>
            <a:pPr>
              <a:buFontTx/>
              <a:buNone/>
            </a:pPr>
            <a:endParaRPr lang="en-US" altLang="en-US" sz="2400" dirty="0">
              <a:solidFill>
                <a:srgbClr val="00FF00"/>
              </a:solidFill>
              <a:latin typeface="Calibri" panose="020F0502020204030204" pitchFamily="34" charset="0"/>
              <a:cs typeface="Calibri" panose="020F0502020204030204" pitchFamily="34" charset="0"/>
            </a:endParaRPr>
          </a:p>
        </p:txBody>
      </p:sp>
      <p:sp>
        <p:nvSpPr>
          <p:cNvPr id="1186837" name="Rectangle 21"/>
          <p:cNvSpPr>
            <a:spLocks noChangeArrowheads="1"/>
          </p:cNvSpPr>
          <p:nvPr/>
        </p:nvSpPr>
        <p:spPr bwMode="auto">
          <a:xfrm>
            <a:off x="2971800" y="19050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Bring God and His people closer to each other through sacrifice and prayer.</a:t>
            </a:r>
          </a:p>
        </p:txBody>
      </p:sp>
      <p:sp>
        <p:nvSpPr>
          <p:cNvPr id="1186838" name="Rectangle 22"/>
          <p:cNvSpPr>
            <a:spLocks noChangeArrowheads="1"/>
          </p:cNvSpPr>
          <p:nvPr/>
        </p:nvSpPr>
        <p:spPr bwMode="auto">
          <a:xfrm>
            <a:off x="6172200" y="19050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To protect and rule over God’s people.</a:t>
            </a:r>
            <a:endParaRPr lang="en-US" altLang="en-US" dirty="0">
              <a:latin typeface="Calibri" panose="020F0502020204030204" pitchFamily="34" charset="0"/>
              <a:cs typeface="Calibri" panose="020F0502020204030204" pitchFamily="34" charset="0"/>
            </a:endParaRPr>
          </a:p>
        </p:txBody>
      </p:sp>
      <p:sp>
        <p:nvSpPr>
          <p:cNvPr id="1186839" name="Text Box 23"/>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6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68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6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5" grpId="0" autoUpdateAnimBg="0"/>
      <p:bldP spid="1186826" grpId="0" autoUpdateAnimBg="0"/>
      <p:bldP spid="11868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ltLang="en-US" dirty="0"/>
              <a:t>As what did Jesus do/say it?</a:t>
            </a:r>
          </a:p>
        </p:txBody>
      </p:sp>
      <p:sp>
        <p:nvSpPr>
          <p:cNvPr id="1189891" name="Rectangle 3"/>
          <p:cNvSpPr>
            <a:spLocks noGrp="1" noChangeArrowheads="1"/>
          </p:cNvSpPr>
          <p:nvPr>
            <p:ph idx="1"/>
          </p:nvPr>
        </p:nvSpPr>
        <p:spPr/>
        <p:txBody>
          <a:bodyPr/>
          <a:lstStyle/>
          <a:p>
            <a:pPr algn="r">
              <a:buFontTx/>
              <a:buNone/>
            </a:pPr>
            <a:r>
              <a:rPr lang="en-US" altLang="en-US" dirty="0"/>
              <a:t>Prophet     Priest    King</a:t>
            </a:r>
          </a:p>
          <a:p>
            <a:pPr>
              <a:buFontTx/>
              <a:buNone/>
            </a:pPr>
            <a:r>
              <a:rPr lang="en-US" altLang="en-US" dirty="0"/>
              <a:t>1. Die on the cross.</a:t>
            </a:r>
          </a:p>
          <a:p>
            <a:pPr>
              <a:buFontTx/>
              <a:buNone/>
            </a:pPr>
            <a:r>
              <a:rPr lang="en-US" altLang="en-US" dirty="0"/>
              <a:t>2. Jesus said to Peter: “I have</a:t>
            </a:r>
            <a:br>
              <a:rPr lang="en-US" altLang="en-US" dirty="0"/>
            </a:br>
            <a:r>
              <a:rPr lang="en-US" altLang="en-US" dirty="0"/>
              <a:t>prayed for you.”</a:t>
            </a:r>
          </a:p>
          <a:p>
            <a:pPr>
              <a:buFontTx/>
              <a:buNone/>
            </a:pPr>
            <a:r>
              <a:rPr lang="en-US" altLang="en-US" dirty="0"/>
              <a:t>3. Jesus said: “What I teach I</a:t>
            </a:r>
            <a:br>
              <a:rPr lang="en-US" altLang="en-US" dirty="0"/>
            </a:br>
            <a:r>
              <a:rPr lang="en-US" altLang="en-US" dirty="0"/>
              <a:t>have received from Him who</a:t>
            </a:r>
            <a:br>
              <a:rPr lang="en-US" altLang="en-US" dirty="0"/>
            </a:br>
            <a:r>
              <a:rPr lang="en-US" altLang="en-US" dirty="0"/>
              <a:t>sent Me.”</a:t>
            </a:r>
          </a:p>
          <a:p>
            <a:pPr>
              <a:buFontTx/>
              <a:buNone/>
            </a:pPr>
            <a:r>
              <a:rPr lang="en-US" altLang="en-US" dirty="0"/>
              <a:t>4. Jesus is with us until the end</a:t>
            </a:r>
            <a:br>
              <a:rPr lang="en-US" altLang="en-US" dirty="0"/>
            </a:br>
            <a:r>
              <a:rPr lang="en-US" altLang="en-US" dirty="0"/>
              <a:t>of the world</a:t>
            </a:r>
          </a:p>
          <a:p>
            <a:pPr>
              <a:buFontTx/>
              <a:buNone/>
            </a:pPr>
            <a:r>
              <a:rPr lang="en-US" altLang="en-US" dirty="0"/>
              <a:t>5. Jesus</a:t>
            </a:r>
            <a:r>
              <a:rPr lang="nl-NL" altLang="en-US" dirty="0"/>
              <a:t> is the </a:t>
            </a:r>
            <a:r>
              <a:rPr lang="nl-NL" altLang="en-US" dirty="0" err="1"/>
              <a:t>Good</a:t>
            </a:r>
            <a:r>
              <a:rPr lang="nl-NL" altLang="en-US" dirty="0"/>
              <a:t> </a:t>
            </a:r>
            <a:r>
              <a:rPr lang="nl-NL" altLang="en-US" dirty="0" err="1"/>
              <a:t>Shepherd</a:t>
            </a:r>
            <a:br>
              <a:rPr lang="nl-NL" altLang="en-US" dirty="0"/>
            </a:br>
            <a:r>
              <a:rPr lang="nl-NL" altLang="en-US" dirty="0" err="1"/>
              <a:t>who</a:t>
            </a:r>
            <a:r>
              <a:rPr lang="nl-NL" altLang="en-US" dirty="0"/>
              <a:t> </a:t>
            </a:r>
            <a:r>
              <a:rPr lang="nl-NL" altLang="en-US" dirty="0" err="1"/>
              <a:t>lays</a:t>
            </a:r>
            <a:r>
              <a:rPr lang="nl-NL" altLang="en-US" dirty="0"/>
              <a:t> down His life for the</a:t>
            </a:r>
            <a:br>
              <a:rPr lang="nl-NL" altLang="en-US" dirty="0"/>
            </a:br>
            <a:r>
              <a:rPr lang="nl-NL" altLang="en-US" dirty="0" err="1"/>
              <a:t>sheep</a:t>
            </a:r>
            <a:r>
              <a:rPr lang="nl-NL" altLang="en-US" dirty="0"/>
              <a:t>.</a:t>
            </a:r>
            <a:endParaRPr lang="en-US" altLang="en-US" dirty="0"/>
          </a:p>
        </p:txBody>
      </p:sp>
      <p:sp>
        <p:nvSpPr>
          <p:cNvPr id="1189892" name="Line 4"/>
          <p:cNvSpPr>
            <a:spLocks noChangeShapeType="1"/>
          </p:cNvSpPr>
          <p:nvPr/>
        </p:nvSpPr>
        <p:spPr bwMode="auto">
          <a:xfrm>
            <a:off x="0" y="6842125"/>
            <a:ext cx="9144000" cy="15875"/>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3" name="Line 5"/>
          <p:cNvSpPr>
            <a:spLocks noChangeShapeType="1"/>
          </p:cNvSpPr>
          <p:nvPr/>
        </p:nvSpPr>
        <p:spPr bwMode="auto">
          <a:xfrm>
            <a:off x="0" y="114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5" name="Line 7"/>
          <p:cNvSpPr>
            <a:spLocks noChangeShapeType="1"/>
          </p:cNvSpPr>
          <p:nvPr/>
        </p:nvSpPr>
        <p:spPr bwMode="auto">
          <a:xfrm>
            <a:off x="0" y="1752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6" name="Line 8"/>
          <p:cNvSpPr>
            <a:spLocks noChangeShapeType="1"/>
          </p:cNvSpPr>
          <p:nvPr/>
        </p:nvSpPr>
        <p:spPr bwMode="auto">
          <a:xfrm>
            <a:off x="0" y="2286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7" name="Line 9"/>
          <p:cNvSpPr>
            <a:spLocks noChangeShapeType="1"/>
          </p:cNvSpPr>
          <p:nvPr/>
        </p:nvSpPr>
        <p:spPr bwMode="auto">
          <a:xfrm>
            <a:off x="0" y="32004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8" name="Line 10"/>
          <p:cNvSpPr>
            <a:spLocks noChangeShapeType="1"/>
          </p:cNvSpPr>
          <p:nvPr/>
        </p:nvSpPr>
        <p:spPr bwMode="auto">
          <a:xfrm>
            <a:off x="0" y="4495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9" name="Line 11"/>
          <p:cNvSpPr>
            <a:spLocks noChangeShapeType="1"/>
          </p:cNvSpPr>
          <p:nvPr/>
        </p:nvSpPr>
        <p:spPr bwMode="auto">
          <a:xfrm>
            <a:off x="0" y="54102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0" name="Line 12"/>
          <p:cNvSpPr>
            <a:spLocks noChangeShapeType="1"/>
          </p:cNvSpPr>
          <p:nvPr/>
        </p:nvSpPr>
        <p:spPr bwMode="auto">
          <a:xfrm>
            <a:off x="9144000"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1" name="Line 13"/>
          <p:cNvSpPr>
            <a:spLocks noChangeShapeType="1"/>
          </p:cNvSpPr>
          <p:nvPr/>
        </p:nvSpPr>
        <p:spPr bwMode="auto">
          <a:xfrm>
            <a:off x="4763"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2" name="Line 14"/>
          <p:cNvSpPr>
            <a:spLocks noChangeShapeType="1"/>
          </p:cNvSpPr>
          <p:nvPr/>
        </p:nvSpPr>
        <p:spPr bwMode="auto">
          <a:xfrm>
            <a:off x="5562600"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3" name="Line 15"/>
          <p:cNvSpPr>
            <a:spLocks noChangeShapeType="1"/>
          </p:cNvSpPr>
          <p:nvPr/>
        </p:nvSpPr>
        <p:spPr bwMode="auto">
          <a:xfrm>
            <a:off x="7010400" y="1143000"/>
            <a:ext cx="0" cy="57150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4" name="Line 16"/>
          <p:cNvSpPr>
            <a:spLocks noChangeShapeType="1"/>
          </p:cNvSpPr>
          <p:nvPr/>
        </p:nvSpPr>
        <p:spPr bwMode="auto">
          <a:xfrm>
            <a:off x="8229600" y="1143000"/>
            <a:ext cx="0" cy="57150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5" name="Text Box 17"/>
          <p:cNvSpPr txBox="1">
            <a:spLocks noChangeArrowheads="1"/>
          </p:cNvSpPr>
          <p:nvPr/>
        </p:nvSpPr>
        <p:spPr bwMode="auto">
          <a:xfrm>
            <a:off x="7409022" y="1750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6" name="Text Box 18"/>
          <p:cNvSpPr txBox="1">
            <a:spLocks noChangeArrowheads="1"/>
          </p:cNvSpPr>
          <p:nvPr/>
        </p:nvSpPr>
        <p:spPr bwMode="auto">
          <a:xfrm>
            <a:off x="7485221" y="2512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7" name="Text Box 19"/>
          <p:cNvSpPr txBox="1">
            <a:spLocks noChangeArrowheads="1"/>
          </p:cNvSpPr>
          <p:nvPr/>
        </p:nvSpPr>
        <p:spPr bwMode="auto">
          <a:xfrm>
            <a:off x="5961221" y="3655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8" name="Text Box 20"/>
          <p:cNvSpPr txBox="1">
            <a:spLocks noChangeArrowheads="1"/>
          </p:cNvSpPr>
          <p:nvPr/>
        </p:nvSpPr>
        <p:spPr bwMode="auto">
          <a:xfrm>
            <a:off x="8475821" y="47221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9" name="Text Box 21"/>
          <p:cNvSpPr txBox="1">
            <a:spLocks noChangeArrowheads="1"/>
          </p:cNvSpPr>
          <p:nvPr/>
        </p:nvSpPr>
        <p:spPr bwMode="auto">
          <a:xfrm>
            <a:off x="7409021" y="57889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99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99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99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899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89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05" grpId="0" autoUpdateAnimBg="0"/>
      <p:bldP spid="1189906" grpId="0" autoUpdateAnimBg="0"/>
      <p:bldP spid="1189907" grpId="0" autoUpdateAnimBg="0"/>
      <p:bldP spid="1189908" grpId="0" autoUpdateAnimBg="0"/>
      <p:bldP spid="118990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en-US"/>
              <a:t>As what did Jesus do/say it?</a:t>
            </a:r>
          </a:p>
        </p:txBody>
      </p:sp>
      <p:sp>
        <p:nvSpPr>
          <p:cNvPr id="1190915" name="Rectangle 3"/>
          <p:cNvSpPr>
            <a:spLocks noGrp="1" noChangeArrowheads="1"/>
          </p:cNvSpPr>
          <p:nvPr>
            <p:ph idx="1"/>
          </p:nvPr>
        </p:nvSpPr>
        <p:spPr/>
        <p:txBody>
          <a:bodyPr/>
          <a:lstStyle/>
          <a:p>
            <a:pPr algn="r">
              <a:buFontTx/>
              <a:buNone/>
            </a:pPr>
            <a:r>
              <a:rPr lang="en-US" altLang="en-US" dirty="0"/>
              <a:t>Prophet    Priest    King</a:t>
            </a:r>
          </a:p>
          <a:p>
            <a:pPr>
              <a:buFontTx/>
              <a:buNone/>
            </a:pPr>
            <a:r>
              <a:rPr lang="en-US" altLang="en-US" dirty="0"/>
              <a:t>6. The Lord Jesus instructs the</a:t>
            </a:r>
            <a:br>
              <a:rPr lang="en-US" altLang="en-US" dirty="0"/>
            </a:br>
            <a:r>
              <a:rPr lang="en-US" altLang="en-US" dirty="0"/>
              <a:t>people travelling to Emmaus.</a:t>
            </a:r>
          </a:p>
          <a:p>
            <a:pPr>
              <a:buFontTx/>
              <a:buNone/>
            </a:pPr>
            <a:r>
              <a:rPr lang="en-US" altLang="en-US" dirty="0"/>
              <a:t>7. Jesus said </a:t>
            </a:r>
            <a:r>
              <a:rPr lang="nl-NL" altLang="en-US" dirty="0"/>
              <a:t>“I </a:t>
            </a:r>
            <a:r>
              <a:rPr lang="nl-NL" altLang="en-US" dirty="0" err="1"/>
              <a:t>tell</a:t>
            </a:r>
            <a:r>
              <a:rPr lang="nl-NL" altLang="en-US" dirty="0"/>
              <a:t> </a:t>
            </a:r>
            <a:r>
              <a:rPr lang="nl-NL" altLang="en-US" dirty="0" err="1"/>
              <a:t>you</a:t>
            </a:r>
            <a:r>
              <a:rPr lang="nl-NL" altLang="en-US" dirty="0"/>
              <a:t>, </a:t>
            </a:r>
            <a:r>
              <a:rPr lang="nl-NL" altLang="en-US" dirty="0" err="1"/>
              <a:t>if</a:t>
            </a:r>
            <a:r>
              <a:rPr lang="nl-NL" altLang="en-US" dirty="0"/>
              <a:t> </a:t>
            </a:r>
            <a:r>
              <a:rPr lang="nl-NL" altLang="en-US" dirty="0" err="1"/>
              <a:t>you</a:t>
            </a:r>
            <a:br>
              <a:rPr lang="nl-NL" altLang="en-US" dirty="0"/>
            </a:br>
            <a:r>
              <a:rPr lang="nl-NL" altLang="en-US" dirty="0"/>
              <a:t>call </a:t>
            </a:r>
            <a:r>
              <a:rPr lang="nl-NL" altLang="en-US" dirty="0" err="1"/>
              <a:t>your</a:t>
            </a:r>
            <a:r>
              <a:rPr lang="nl-NL" altLang="en-US" dirty="0"/>
              <a:t> </a:t>
            </a:r>
            <a:r>
              <a:rPr lang="nl-NL" altLang="en-US" dirty="0" err="1"/>
              <a:t>brother</a:t>
            </a:r>
            <a:r>
              <a:rPr lang="nl-NL" altLang="en-US" dirty="0"/>
              <a:t> a fool, </a:t>
            </a:r>
            <a:r>
              <a:rPr lang="nl-NL" altLang="en-US" dirty="0" err="1"/>
              <a:t>you</a:t>
            </a:r>
            <a:br>
              <a:rPr lang="nl-NL" altLang="en-US" dirty="0"/>
            </a:br>
            <a:r>
              <a:rPr lang="nl-NL" altLang="en-US" dirty="0" err="1"/>
              <a:t>deserve</a:t>
            </a:r>
            <a:r>
              <a:rPr lang="nl-NL" altLang="en-US" dirty="0"/>
              <a:t> to go to </a:t>
            </a:r>
            <a:r>
              <a:rPr lang="nl-NL" altLang="en-US" dirty="0" err="1"/>
              <a:t>hell</a:t>
            </a:r>
            <a:r>
              <a:rPr lang="nl-NL" altLang="en-US" dirty="0"/>
              <a:t>.”</a:t>
            </a:r>
          </a:p>
          <a:p>
            <a:pPr>
              <a:buFontTx/>
              <a:buNone/>
            </a:pPr>
            <a:r>
              <a:rPr lang="nl-NL" altLang="en-US" dirty="0"/>
              <a:t>8. </a:t>
            </a:r>
            <a:r>
              <a:rPr lang="nl-NL" altLang="en-US" dirty="0" err="1"/>
              <a:t>Jesus</a:t>
            </a:r>
            <a:r>
              <a:rPr lang="nl-NL" altLang="en-US" dirty="0"/>
              <a:t> </a:t>
            </a:r>
            <a:r>
              <a:rPr lang="nl-NL" altLang="en-US" dirty="0" err="1"/>
              <a:t>praying</a:t>
            </a:r>
            <a:r>
              <a:rPr lang="nl-NL" altLang="en-US" dirty="0"/>
              <a:t> for the </a:t>
            </a:r>
            <a:r>
              <a:rPr lang="nl-NL" altLang="en-US" dirty="0" err="1"/>
              <a:t>unity</a:t>
            </a:r>
            <a:br>
              <a:rPr lang="nl-NL" altLang="en-US" dirty="0"/>
            </a:br>
            <a:r>
              <a:rPr lang="nl-NL" altLang="en-US" dirty="0"/>
              <a:t>of the church.</a:t>
            </a:r>
          </a:p>
          <a:p>
            <a:pPr>
              <a:buFontTx/>
              <a:buNone/>
            </a:pPr>
            <a:r>
              <a:rPr lang="nl-NL" altLang="en-US" dirty="0"/>
              <a:t>9. All </a:t>
            </a:r>
            <a:r>
              <a:rPr lang="nl-NL" altLang="en-US" dirty="0" err="1"/>
              <a:t>authority</a:t>
            </a:r>
            <a:r>
              <a:rPr lang="nl-NL" altLang="en-US" dirty="0"/>
              <a:t> in </a:t>
            </a:r>
            <a:r>
              <a:rPr lang="nl-NL" altLang="en-US" dirty="0" err="1"/>
              <a:t>heaven</a:t>
            </a:r>
            <a:r>
              <a:rPr lang="nl-NL" altLang="en-US" dirty="0"/>
              <a:t> and</a:t>
            </a:r>
            <a:br>
              <a:rPr lang="nl-NL" altLang="en-US" dirty="0"/>
            </a:br>
            <a:r>
              <a:rPr lang="nl-NL" altLang="en-US" dirty="0"/>
              <a:t>on </a:t>
            </a:r>
            <a:r>
              <a:rPr lang="nl-NL" altLang="en-US" dirty="0" err="1"/>
              <a:t>earth</a:t>
            </a:r>
            <a:r>
              <a:rPr lang="nl-NL" altLang="en-US" dirty="0"/>
              <a:t> </a:t>
            </a:r>
            <a:r>
              <a:rPr lang="nl-NL" altLang="en-US" dirty="0" err="1"/>
              <a:t>belongs</a:t>
            </a:r>
            <a:r>
              <a:rPr lang="nl-NL" altLang="en-US" dirty="0"/>
              <a:t> to </a:t>
            </a:r>
            <a:r>
              <a:rPr lang="nl-NL" altLang="en-US" dirty="0" err="1"/>
              <a:t>Jesus</a:t>
            </a:r>
            <a:r>
              <a:rPr lang="nl-NL" altLang="en-US" dirty="0"/>
              <a:t>.</a:t>
            </a:r>
            <a:endParaRPr lang="en-US" altLang="en-US" dirty="0"/>
          </a:p>
        </p:txBody>
      </p:sp>
      <p:sp>
        <p:nvSpPr>
          <p:cNvPr id="1190916" name="Line 4"/>
          <p:cNvSpPr>
            <a:spLocks noChangeShapeType="1"/>
          </p:cNvSpPr>
          <p:nvPr/>
        </p:nvSpPr>
        <p:spPr bwMode="auto">
          <a:xfrm>
            <a:off x="0" y="6019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7" name="Line 5"/>
          <p:cNvSpPr>
            <a:spLocks noChangeShapeType="1"/>
          </p:cNvSpPr>
          <p:nvPr/>
        </p:nvSpPr>
        <p:spPr bwMode="auto">
          <a:xfrm>
            <a:off x="0" y="114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8" name="Line 6"/>
          <p:cNvSpPr>
            <a:spLocks noChangeShapeType="1"/>
          </p:cNvSpPr>
          <p:nvPr/>
        </p:nvSpPr>
        <p:spPr bwMode="auto">
          <a:xfrm>
            <a:off x="0" y="1752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9" name="Line 7"/>
          <p:cNvSpPr>
            <a:spLocks noChangeShapeType="1"/>
          </p:cNvSpPr>
          <p:nvPr/>
        </p:nvSpPr>
        <p:spPr bwMode="auto">
          <a:xfrm>
            <a:off x="0" y="2667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0" name="Line 8"/>
          <p:cNvSpPr>
            <a:spLocks noChangeShapeType="1"/>
          </p:cNvSpPr>
          <p:nvPr/>
        </p:nvSpPr>
        <p:spPr bwMode="auto">
          <a:xfrm>
            <a:off x="0" y="4038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1" name="Line 9"/>
          <p:cNvSpPr>
            <a:spLocks noChangeShapeType="1"/>
          </p:cNvSpPr>
          <p:nvPr/>
        </p:nvSpPr>
        <p:spPr bwMode="auto">
          <a:xfrm>
            <a:off x="0" y="495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3" name="Line 11"/>
          <p:cNvSpPr>
            <a:spLocks noChangeShapeType="1"/>
          </p:cNvSpPr>
          <p:nvPr/>
        </p:nvSpPr>
        <p:spPr bwMode="auto">
          <a:xfrm>
            <a:off x="9144000" y="1143000"/>
            <a:ext cx="0"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4" name="Line 12"/>
          <p:cNvSpPr>
            <a:spLocks noChangeShapeType="1"/>
          </p:cNvSpPr>
          <p:nvPr/>
        </p:nvSpPr>
        <p:spPr bwMode="auto">
          <a:xfrm flipH="1">
            <a:off x="0" y="1143000"/>
            <a:ext cx="4763"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5" name="Line 13"/>
          <p:cNvSpPr>
            <a:spLocks noChangeShapeType="1"/>
          </p:cNvSpPr>
          <p:nvPr/>
        </p:nvSpPr>
        <p:spPr bwMode="auto">
          <a:xfrm>
            <a:off x="5562600" y="1143000"/>
            <a:ext cx="0"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6" name="Line 14"/>
          <p:cNvSpPr>
            <a:spLocks noChangeShapeType="1"/>
          </p:cNvSpPr>
          <p:nvPr/>
        </p:nvSpPr>
        <p:spPr bwMode="auto">
          <a:xfrm>
            <a:off x="7010400" y="1143000"/>
            <a:ext cx="0" cy="48768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7" name="Line 15"/>
          <p:cNvSpPr>
            <a:spLocks noChangeShapeType="1"/>
          </p:cNvSpPr>
          <p:nvPr/>
        </p:nvSpPr>
        <p:spPr bwMode="auto">
          <a:xfrm>
            <a:off x="8229600" y="1143000"/>
            <a:ext cx="0" cy="48768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8" name="Text Box 16"/>
          <p:cNvSpPr txBox="1">
            <a:spLocks noChangeArrowheads="1"/>
          </p:cNvSpPr>
          <p:nvPr/>
        </p:nvSpPr>
        <p:spPr bwMode="auto">
          <a:xfrm>
            <a:off x="6037421" y="19027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29" name="Text Box 17"/>
          <p:cNvSpPr txBox="1">
            <a:spLocks noChangeArrowheads="1"/>
          </p:cNvSpPr>
          <p:nvPr/>
        </p:nvSpPr>
        <p:spPr bwMode="auto">
          <a:xfrm>
            <a:off x="6037421" y="30457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30" name="Text Box 18"/>
          <p:cNvSpPr txBox="1">
            <a:spLocks noChangeArrowheads="1"/>
          </p:cNvSpPr>
          <p:nvPr/>
        </p:nvSpPr>
        <p:spPr bwMode="auto">
          <a:xfrm>
            <a:off x="7409021" y="42649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31" name="Text Box 19"/>
          <p:cNvSpPr txBox="1">
            <a:spLocks noChangeArrowheads="1"/>
          </p:cNvSpPr>
          <p:nvPr/>
        </p:nvSpPr>
        <p:spPr bwMode="auto">
          <a:xfrm>
            <a:off x="8552021" y="5179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909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90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909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90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28" grpId="0" autoUpdateAnimBg="0"/>
      <p:bldP spid="1190929" grpId="0" autoUpdateAnimBg="0"/>
      <p:bldP spid="1190930" grpId="0" autoUpdateAnimBg="0"/>
      <p:bldP spid="11909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en-US"/>
              <a:t>What Jesus does for you</a:t>
            </a:r>
          </a:p>
        </p:txBody>
      </p:sp>
      <p:sp>
        <p:nvSpPr>
          <p:cNvPr id="1191939" name="Rectangle 3"/>
          <p:cNvSpPr>
            <a:spLocks noGrp="1" noChangeArrowheads="1"/>
          </p:cNvSpPr>
          <p:nvPr>
            <p:ph idx="1"/>
          </p:nvPr>
        </p:nvSpPr>
        <p:spPr>
          <a:xfrm>
            <a:off x="609600" y="1219200"/>
            <a:ext cx="8534400" cy="5638800"/>
          </a:xfrm>
        </p:spPr>
        <p:txBody>
          <a:bodyPr/>
          <a:lstStyle/>
          <a:p>
            <a:pPr>
              <a:buFontTx/>
              <a:buNone/>
            </a:pPr>
            <a:r>
              <a:rPr lang="en-US" altLang="en-US" dirty="0">
                <a:solidFill>
                  <a:srgbClr val="0099FF"/>
                </a:solidFill>
              </a:rPr>
              <a:t>As prophet</a:t>
            </a:r>
          </a:p>
          <a:p>
            <a:pPr>
              <a:buFontTx/>
              <a:buNone/>
            </a:pPr>
            <a:r>
              <a:rPr lang="en-US" altLang="en-US" dirty="0"/>
              <a:t>	He gives you the </a:t>
            </a:r>
            <a:r>
              <a:rPr lang="en-US" altLang="en-US" dirty="0">
                <a:solidFill>
                  <a:srgbClr val="00FF00"/>
                </a:solidFill>
              </a:rPr>
              <a:t>Word of God </a:t>
            </a:r>
            <a:r>
              <a:rPr lang="en-US" altLang="en-US" dirty="0"/>
              <a:t>in the form of the </a:t>
            </a:r>
            <a:r>
              <a:rPr lang="en-US" altLang="en-US" dirty="0">
                <a:solidFill>
                  <a:srgbClr val="00FF00"/>
                </a:solidFill>
              </a:rPr>
              <a:t>Scriptures, </a:t>
            </a:r>
            <a:r>
              <a:rPr lang="en-US" altLang="en-US" dirty="0"/>
              <a:t>and sends </a:t>
            </a:r>
            <a:r>
              <a:rPr lang="en-US" altLang="en-US" dirty="0">
                <a:solidFill>
                  <a:srgbClr val="00FF00"/>
                </a:solidFill>
              </a:rPr>
              <a:t>the Holy Spirit </a:t>
            </a:r>
            <a:r>
              <a:rPr lang="en-US" altLang="en-US" dirty="0"/>
              <a:t>into your heart to make you understand</a:t>
            </a:r>
            <a:r>
              <a:rPr lang="en-US" altLang="en-US" dirty="0">
                <a:solidFill>
                  <a:srgbClr val="00FF00"/>
                </a:solidFill>
              </a:rPr>
              <a:t> the Bible</a:t>
            </a:r>
            <a:endParaRPr lang="en-US" altLang="en-US" dirty="0"/>
          </a:p>
          <a:p>
            <a:pPr>
              <a:buFontTx/>
              <a:buNone/>
            </a:pPr>
            <a:r>
              <a:rPr lang="en-US" altLang="en-US" dirty="0">
                <a:solidFill>
                  <a:srgbClr val="0099FF"/>
                </a:solidFill>
              </a:rPr>
              <a:t>As priest</a:t>
            </a:r>
          </a:p>
          <a:p>
            <a:pPr>
              <a:buFontTx/>
              <a:buNone/>
            </a:pPr>
            <a:r>
              <a:rPr lang="en-US" altLang="en-US" dirty="0"/>
              <a:t>	He has paid </a:t>
            </a:r>
            <a:r>
              <a:rPr lang="en-US" altLang="en-US" dirty="0">
                <a:solidFill>
                  <a:srgbClr val="00FF00"/>
                </a:solidFill>
              </a:rPr>
              <a:t>the penalty </a:t>
            </a:r>
            <a:r>
              <a:rPr lang="en-US" altLang="en-US" dirty="0"/>
              <a:t>for your </a:t>
            </a:r>
            <a:r>
              <a:rPr lang="en-US" altLang="en-US" dirty="0">
                <a:solidFill>
                  <a:srgbClr val="00FF00"/>
                </a:solidFill>
              </a:rPr>
              <a:t>sins </a:t>
            </a:r>
            <a:r>
              <a:rPr lang="en-US" altLang="en-US" dirty="0"/>
              <a:t>and </a:t>
            </a:r>
            <a:r>
              <a:rPr lang="en-US" altLang="en-US" dirty="0">
                <a:solidFill>
                  <a:srgbClr val="00FF00"/>
                </a:solidFill>
              </a:rPr>
              <a:t>prays </a:t>
            </a:r>
            <a:r>
              <a:rPr lang="en-US" altLang="en-US" dirty="0"/>
              <a:t>for you to the Father to accept you </a:t>
            </a:r>
            <a:r>
              <a:rPr lang="en-US" altLang="en-US" dirty="0">
                <a:solidFill>
                  <a:srgbClr val="00FF00"/>
                </a:solidFill>
              </a:rPr>
              <a:t>into God’s Kingdom</a:t>
            </a:r>
          </a:p>
          <a:p>
            <a:pPr>
              <a:buFontTx/>
              <a:buNone/>
            </a:pPr>
            <a:r>
              <a:rPr lang="en-US" altLang="en-US" dirty="0">
                <a:solidFill>
                  <a:srgbClr val="0099FF"/>
                </a:solidFill>
              </a:rPr>
              <a:t>As king</a:t>
            </a:r>
          </a:p>
          <a:p>
            <a:pPr>
              <a:buFontTx/>
              <a:buNone/>
            </a:pPr>
            <a:r>
              <a:rPr lang="en-US" altLang="en-US" dirty="0"/>
              <a:t>	He</a:t>
            </a:r>
            <a:r>
              <a:rPr lang="en-US" altLang="en-US" dirty="0">
                <a:solidFill>
                  <a:srgbClr val="00FF00"/>
                </a:solidFill>
              </a:rPr>
              <a:t> governs </a:t>
            </a:r>
            <a:r>
              <a:rPr lang="en-US" altLang="en-US" dirty="0"/>
              <a:t>your life, placing you i</a:t>
            </a:r>
            <a:r>
              <a:rPr lang="en-US" altLang="en-US" dirty="0">
                <a:solidFill>
                  <a:srgbClr val="00FF00"/>
                </a:solidFill>
              </a:rPr>
              <a:t>n a church community </a:t>
            </a:r>
            <a:r>
              <a:rPr lang="en-US" altLang="en-US" dirty="0"/>
              <a:t>where you will be protected and taken care of.</a:t>
            </a:r>
          </a:p>
        </p:txBody>
      </p:sp>
      <p:sp>
        <p:nvSpPr>
          <p:cNvPr id="1191940"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191941" name="Picture 5"/>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0" y="1828800"/>
            <a:ext cx="688975"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2" name="Picture 6"/>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6351" y="3501008"/>
            <a:ext cx="701675" cy="1295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3" name="Picture 7"/>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8138" y="5182348"/>
            <a:ext cx="762000"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191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191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11919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919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91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91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39"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57:1</a:t>
            </a:r>
          </a:p>
        </p:txBody>
      </p:sp>
      <p:sp>
        <p:nvSpPr>
          <p:cNvPr id="3" name="Content Placeholder 2"/>
          <p:cNvSpPr>
            <a:spLocks noGrp="1"/>
          </p:cNvSpPr>
          <p:nvPr>
            <p:ph idx="1"/>
          </p:nvPr>
        </p:nvSpPr>
        <p:spPr>
          <a:xfrm>
            <a:off x="1331640" y="1219200"/>
            <a:ext cx="7812360" cy="5638800"/>
          </a:xfrm>
        </p:spPr>
        <p:txBody>
          <a:bodyPr/>
          <a:lstStyle/>
          <a:p>
            <a:pPr marL="0" indent="0">
              <a:buNone/>
            </a:pPr>
            <a:r>
              <a:rPr lang="en-US" dirty="0"/>
              <a:t>We praise you, Lord, for Jesus Christ, </a:t>
            </a:r>
            <a:endParaRPr lang="en-CA" dirty="0"/>
          </a:p>
          <a:p>
            <a:pPr marL="0" indent="0">
              <a:buNone/>
            </a:pPr>
            <a:r>
              <a:rPr lang="en-US" dirty="0"/>
              <a:t>who died and rose again;</a:t>
            </a:r>
            <a:endParaRPr lang="en-CA" dirty="0"/>
          </a:p>
          <a:p>
            <a:pPr marL="0" indent="0">
              <a:buNone/>
            </a:pPr>
            <a:r>
              <a:rPr lang="en-US" dirty="0"/>
              <a:t>he lives, he broke the power of sin</a:t>
            </a:r>
            <a:endParaRPr lang="en-CA" dirty="0"/>
          </a:p>
          <a:p>
            <a:pPr marL="0" indent="0">
              <a:buNone/>
            </a:pPr>
            <a:r>
              <a:rPr lang="en-US" dirty="0"/>
              <a:t>and over death now reigns.</a:t>
            </a:r>
            <a:endParaRPr lang="en-CA" dirty="0"/>
          </a:p>
          <a:p>
            <a:pPr marL="0" indent="0">
              <a:buNone/>
            </a:pPr>
            <a:endParaRPr lang="en-CA" dirty="0"/>
          </a:p>
        </p:txBody>
      </p:sp>
    </p:spTree>
    <p:extLst>
      <p:ext uri="{BB962C8B-B14F-4D97-AF65-F5344CB8AC3E}">
        <p14:creationId xmlns:p14="http://schemas.microsoft.com/office/powerpoint/2010/main" val="84269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11833" y="1079494"/>
            <a:ext cx="3928070" cy="2888927"/>
          </a:xfrm>
          <a:prstGeom prst="rect">
            <a:avLst/>
          </a:prstGeom>
        </p:spPr>
      </p:pic>
      <p:sp>
        <p:nvSpPr>
          <p:cNvPr id="3074" name="Rectangle 2"/>
          <p:cNvSpPr>
            <a:spLocks noGrp="1" noChangeArrowheads="1"/>
          </p:cNvSpPr>
          <p:nvPr>
            <p:ph type="title"/>
          </p:nvPr>
        </p:nvSpPr>
        <p:spPr/>
        <p:txBody>
          <a:bodyPr/>
          <a:lstStyle/>
          <a:p>
            <a:r>
              <a:rPr lang="en-US"/>
              <a:t>A symbol and three words</a:t>
            </a:r>
          </a:p>
        </p:txBody>
      </p:sp>
      <p:sp>
        <p:nvSpPr>
          <p:cNvPr id="3075" name="AutoShape 3"/>
          <p:cNvSpPr>
            <a:spLocks noGrp="1" noChangeAspect="1" noChangeArrowheads="1"/>
          </p:cNvSpPr>
          <p:nvPr>
            <p:ph idx="1"/>
          </p:nvPr>
        </p:nvSpPr>
        <p:spPr/>
        <p:txBody>
          <a:bodyPr/>
          <a:lstStyle/>
          <a:p>
            <a:pPr>
              <a:buFontTx/>
              <a:buNone/>
            </a:pPr>
            <a:r>
              <a:rPr lang="en-US" dirty="0"/>
              <a:t>This is the Chi-Rho symbol.</a:t>
            </a:r>
            <a:br>
              <a:rPr lang="en-US" dirty="0"/>
            </a:br>
            <a:r>
              <a:rPr lang="en-US" dirty="0"/>
              <a:t>It combines the first two</a:t>
            </a:r>
            <a:br>
              <a:rPr lang="en-US" dirty="0"/>
            </a:br>
            <a:r>
              <a:rPr lang="en-US" dirty="0"/>
              <a:t>letters of the Greek word</a:t>
            </a:r>
            <a:br>
              <a:rPr lang="en-US" dirty="0">
                <a:solidFill>
                  <a:srgbClr val="00FF00"/>
                </a:solidFill>
              </a:rPr>
            </a:br>
            <a:r>
              <a:rPr lang="en-US" i="1" dirty="0">
                <a:solidFill>
                  <a:srgbClr val="00FF00"/>
                </a:solidFill>
              </a:rPr>
              <a:t>Christos</a:t>
            </a:r>
            <a:r>
              <a:rPr lang="en-US" dirty="0">
                <a:solidFill>
                  <a:srgbClr val="00FF00"/>
                </a:solidFill>
              </a:rPr>
              <a:t>.</a:t>
            </a:r>
            <a:endParaRPr lang="en-US" dirty="0"/>
          </a:p>
          <a:p>
            <a:pPr>
              <a:buFontTx/>
              <a:buNone/>
            </a:pPr>
            <a:endParaRPr lang="en-US" dirty="0"/>
          </a:p>
          <a:p>
            <a:pPr>
              <a:buFontTx/>
              <a:buNone/>
            </a:pPr>
            <a:r>
              <a:rPr lang="en-US" dirty="0"/>
              <a:t>Hebrew: </a:t>
            </a:r>
            <a:r>
              <a:rPr lang="en-US" dirty="0">
                <a:solidFill>
                  <a:srgbClr val="00FF00"/>
                </a:solidFill>
              </a:rPr>
              <a:t>Messiah</a:t>
            </a:r>
          </a:p>
          <a:p>
            <a:pPr>
              <a:buFontTx/>
              <a:buNone/>
            </a:pPr>
            <a:r>
              <a:rPr lang="en-US" dirty="0"/>
              <a:t>Greek: </a:t>
            </a:r>
            <a:r>
              <a:rPr lang="en-US" dirty="0">
                <a:solidFill>
                  <a:srgbClr val="00FF00"/>
                </a:solidFill>
              </a:rPr>
              <a:t>Christ</a:t>
            </a:r>
          </a:p>
          <a:p>
            <a:pPr>
              <a:buFontTx/>
              <a:buNone/>
            </a:pPr>
            <a:r>
              <a:rPr lang="en-US" dirty="0"/>
              <a:t>English: </a:t>
            </a:r>
            <a:r>
              <a:rPr lang="en-US" dirty="0">
                <a:solidFill>
                  <a:srgbClr val="00FF00"/>
                </a:solidFill>
              </a:rPr>
              <a:t>Anointed</a:t>
            </a:r>
            <a:endParaRPr lang="en-US" dirty="0"/>
          </a:p>
        </p:txBody>
      </p:sp>
      <p:sp>
        <p:nvSpPr>
          <p:cNvPr id="3077" name="Oval 5"/>
          <p:cNvSpPr>
            <a:spLocks noChangeArrowheads="1"/>
          </p:cNvSpPr>
          <p:nvPr/>
        </p:nvSpPr>
        <p:spPr bwMode="auto">
          <a:xfrm>
            <a:off x="6372200" y="1700808"/>
            <a:ext cx="792088" cy="1296144"/>
          </a:xfrm>
          <a:prstGeom prst="ellipse">
            <a:avLst/>
          </a:prstGeom>
          <a:noFill/>
          <a:ln w="38100">
            <a:solidFill>
              <a:srgbClr val="C0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t="12402" b="24934"/>
          <a:stretch>
            <a:fillRect/>
          </a:stretch>
        </p:blipFill>
        <p:spPr bwMode="auto">
          <a:xfrm>
            <a:off x="5057775" y="4419600"/>
            <a:ext cx="4086225" cy="2286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12672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3077"/>
                                        </p:tgtEl>
                                        <p:attrNameLst>
                                          <p:attrName>style.visibility</p:attrName>
                                        </p:attrNameLst>
                                      </p:cBhvr>
                                      <p:to>
                                        <p:strVal val="visible"/>
                                      </p:to>
                                    </p:set>
                                    <p:animEffect transition="in" filter="wheel(1)">
                                      <p:cBhvr>
                                        <p:cTn id="7" dur="3000"/>
                                        <p:tgtEl>
                                          <p:spTgt spid="3077"/>
                                        </p:tgtEl>
                                      </p:cBhvr>
                                    </p:animEffect>
                                  </p:childTnLst>
                                </p:cTn>
                              </p:par>
                            </p:childTnLst>
                          </p:cTn>
                        </p:par>
                        <p:par>
                          <p:cTn id="8" fill="hold">
                            <p:stCondLst>
                              <p:cond delay="3500"/>
                            </p:stCondLst>
                            <p:childTnLst>
                              <p:par>
                                <p:cTn id="9" presetID="1"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3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r>
              <a:rPr lang="en-US" altLang="en-US"/>
              <a:t>Anointed</a:t>
            </a:r>
          </a:p>
        </p:txBody>
      </p:sp>
      <p:sp>
        <p:nvSpPr>
          <p:cNvPr id="1177603" name="Rectangle 3"/>
          <p:cNvSpPr>
            <a:spLocks noGrp="1" noChangeArrowheads="1"/>
          </p:cNvSpPr>
          <p:nvPr>
            <p:ph idx="1"/>
          </p:nvPr>
        </p:nvSpPr>
        <p:spPr>
          <a:xfrm>
            <a:off x="0" y="1219200"/>
            <a:ext cx="9144000" cy="1066800"/>
          </a:xfrm>
        </p:spPr>
        <p:txBody>
          <a:bodyPr/>
          <a:lstStyle/>
          <a:p>
            <a:pPr>
              <a:buFontTx/>
              <a:buNone/>
            </a:pPr>
            <a:r>
              <a:rPr lang="en-US" altLang="en-US" dirty="0"/>
              <a:t>In the Old Testament, people were anointed to three types of position.</a:t>
            </a:r>
          </a:p>
          <a:p>
            <a:pPr>
              <a:buFontTx/>
              <a:buNone/>
            </a:pPr>
            <a:endParaRPr lang="en-US" altLang="en-US" dirty="0"/>
          </a:p>
        </p:txBody>
      </p:sp>
      <p:sp>
        <p:nvSpPr>
          <p:cNvPr id="1177604" name="Rectangle 4"/>
          <p:cNvSpPr>
            <a:spLocks noChangeArrowheads="1"/>
          </p:cNvSpPr>
          <p:nvPr/>
        </p:nvSpPr>
        <p:spPr bwMode="auto">
          <a:xfrm>
            <a:off x="0" y="2590800"/>
            <a:ext cx="9144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Text			Anointer	     </a:t>
            </a:r>
            <a:r>
              <a:rPr lang="en-US" altLang="en-US" dirty="0" err="1">
                <a:latin typeface="Calibri" panose="020F0502020204030204" pitchFamily="34" charset="0"/>
                <a:cs typeface="Calibri" panose="020F0502020204030204" pitchFamily="34" charset="0"/>
              </a:rPr>
              <a:t>Anointee</a:t>
            </a:r>
            <a:r>
              <a:rPr lang="en-US" altLang="en-US" dirty="0">
                <a:latin typeface="Calibri" panose="020F0502020204030204" pitchFamily="34" charset="0"/>
                <a:cs typeface="Calibri" panose="020F0502020204030204" pitchFamily="34" charset="0"/>
              </a:rPr>
              <a:t>(s)	  Position</a:t>
            </a:r>
          </a:p>
          <a:p>
            <a:pPr>
              <a:buFontTx/>
              <a:buNone/>
            </a:pPr>
            <a:endParaRPr lang="en-US" altLang="en-US" dirty="0">
              <a:latin typeface="Calibri" panose="020F0502020204030204" pitchFamily="34" charset="0"/>
              <a:cs typeface="Calibri" panose="020F0502020204030204" pitchFamily="34" charset="0"/>
            </a:endParaRPr>
          </a:p>
          <a:p>
            <a:pPr>
              <a:buFontTx/>
              <a:buNone/>
            </a:pPr>
            <a:r>
              <a:rPr lang="en-US" altLang="en-US" dirty="0">
                <a:latin typeface="Calibri" panose="020F0502020204030204" pitchFamily="34" charset="0"/>
                <a:cs typeface="Calibri" panose="020F0502020204030204" pitchFamily="34" charset="0"/>
              </a:rPr>
              <a:t>1 Kings 19:16b</a:t>
            </a:r>
          </a:p>
          <a:p>
            <a:pPr>
              <a:buFontTx/>
              <a:buNone/>
            </a:pPr>
            <a:endParaRPr lang="en-US" altLang="en-US" dirty="0">
              <a:latin typeface="Calibri" panose="020F0502020204030204" pitchFamily="34" charset="0"/>
              <a:cs typeface="Calibri" panose="020F0502020204030204" pitchFamily="34" charset="0"/>
            </a:endParaRPr>
          </a:p>
          <a:p>
            <a:pPr>
              <a:buFontTx/>
              <a:buNone/>
            </a:pPr>
            <a:r>
              <a:rPr lang="en-US" altLang="en-US" dirty="0">
                <a:latin typeface="Calibri" panose="020F0502020204030204" pitchFamily="34" charset="0"/>
                <a:cs typeface="Calibri" panose="020F0502020204030204" pitchFamily="34" charset="0"/>
              </a:rPr>
              <a:t>Exodus 30:30</a:t>
            </a:r>
          </a:p>
          <a:p>
            <a:pPr>
              <a:buFontTx/>
              <a:buNone/>
            </a:pPr>
            <a:endParaRPr lang="en-US" altLang="en-US" dirty="0">
              <a:latin typeface="Calibri" panose="020F0502020204030204" pitchFamily="34" charset="0"/>
              <a:cs typeface="Calibri" panose="020F0502020204030204" pitchFamily="34" charset="0"/>
            </a:endParaRPr>
          </a:p>
          <a:p>
            <a:pPr>
              <a:buFontTx/>
              <a:buNone/>
            </a:pPr>
            <a:r>
              <a:rPr lang="en-US" altLang="en-US" dirty="0">
                <a:latin typeface="Calibri" panose="020F0502020204030204" pitchFamily="34" charset="0"/>
                <a:cs typeface="Calibri" panose="020F0502020204030204" pitchFamily="34" charset="0"/>
              </a:rPr>
              <a:t>1 Samuel 10:1</a:t>
            </a:r>
          </a:p>
        </p:txBody>
      </p:sp>
      <p:sp>
        <p:nvSpPr>
          <p:cNvPr id="1177605" name="Rectangle 5"/>
          <p:cNvSpPr>
            <a:spLocks noChangeArrowheads="1"/>
          </p:cNvSpPr>
          <p:nvPr/>
        </p:nvSpPr>
        <p:spPr bwMode="auto">
          <a:xfrm>
            <a:off x="2667000" y="3581400"/>
            <a:ext cx="6477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solidFill>
                  <a:srgbClr val="00FF00"/>
                </a:solidFill>
                <a:latin typeface="Calibri" panose="020F0502020204030204" pitchFamily="34" charset="0"/>
                <a:cs typeface="Calibri" panose="020F0502020204030204" pitchFamily="34" charset="0"/>
              </a:rPr>
              <a:t>Elijah			Elisha		  Prophet</a:t>
            </a:r>
          </a:p>
          <a:p>
            <a:pPr>
              <a:buFontTx/>
              <a:buNone/>
            </a:pPr>
            <a:endParaRPr lang="en-US" altLang="en-US" dirty="0">
              <a:solidFill>
                <a:srgbClr val="00FF00"/>
              </a:solidFill>
              <a:latin typeface="Calibri" panose="020F0502020204030204" pitchFamily="34" charset="0"/>
              <a:cs typeface="Calibri" panose="020F0502020204030204" pitchFamily="34" charset="0"/>
            </a:endParaRPr>
          </a:p>
          <a:p>
            <a:pPr>
              <a:buFontTx/>
              <a:buNone/>
            </a:pPr>
            <a:r>
              <a:rPr lang="en-US" altLang="en-US" dirty="0">
                <a:solidFill>
                  <a:srgbClr val="00FF00"/>
                </a:solidFill>
                <a:latin typeface="Calibri" panose="020F0502020204030204" pitchFamily="34" charset="0"/>
                <a:cs typeface="Calibri" panose="020F0502020204030204" pitchFamily="34" charset="0"/>
              </a:rPr>
              <a:t>Moses	     Aaron </a:t>
            </a:r>
            <a:r>
              <a:rPr lang="nl-NL" altLang="en-US" dirty="0">
                <a:solidFill>
                  <a:srgbClr val="00FF00"/>
                </a:solidFill>
                <a:latin typeface="Calibri" panose="020F0502020204030204" pitchFamily="34" charset="0"/>
                <a:cs typeface="Calibri" panose="020F0502020204030204" pitchFamily="34" charset="0"/>
              </a:rPr>
              <a:t>&amp;</a:t>
            </a:r>
            <a:r>
              <a:rPr lang="en-US" altLang="en-US" dirty="0">
                <a:solidFill>
                  <a:srgbClr val="00FF00"/>
                </a:solidFill>
                <a:latin typeface="Calibri" panose="020F0502020204030204" pitchFamily="34" charset="0"/>
                <a:cs typeface="Calibri" panose="020F0502020204030204" pitchFamily="34" charset="0"/>
              </a:rPr>
              <a:t> sons	  Priest</a:t>
            </a:r>
          </a:p>
          <a:p>
            <a:pPr>
              <a:buFontTx/>
              <a:buNone/>
            </a:pPr>
            <a:endParaRPr lang="en-US" altLang="en-US" dirty="0">
              <a:solidFill>
                <a:srgbClr val="00FF00"/>
              </a:solidFill>
              <a:latin typeface="Calibri" panose="020F0502020204030204" pitchFamily="34" charset="0"/>
              <a:cs typeface="Calibri" panose="020F0502020204030204" pitchFamily="34" charset="0"/>
            </a:endParaRPr>
          </a:p>
          <a:p>
            <a:pPr>
              <a:buFontTx/>
              <a:buNone/>
            </a:pPr>
            <a:r>
              <a:rPr lang="en-US" altLang="en-US" dirty="0">
                <a:solidFill>
                  <a:srgbClr val="00FF00"/>
                </a:solidFill>
                <a:latin typeface="Calibri" panose="020F0502020204030204" pitchFamily="34" charset="0"/>
                <a:cs typeface="Calibri" panose="020F0502020204030204" pitchFamily="34" charset="0"/>
              </a:rPr>
              <a:t>Samuel		Saul		  King</a:t>
            </a:r>
          </a:p>
          <a:p>
            <a:pPr>
              <a:buFontTx/>
              <a:buNone/>
            </a:pPr>
            <a:endParaRPr lang="en-US" altLang="en-US" dirty="0">
              <a:solidFill>
                <a:srgbClr val="00FF00"/>
              </a:solidFill>
              <a:latin typeface="Calibri" panose="020F0502020204030204" pitchFamily="34" charset="0"/>
              <a:cs typeface="Calibri" panose="020F0502020204030204" pitchFamily="34" charset="0"/>
            </a:endParaRPr>
          </a:p>
        </p:txBody>
      </p:sp>
      <p:sp>
        <p:nvSpPr>
          <p:cNvPr id="1177606" name="Line 6"/>
          <p:cNvSpPr>
            <a:spLocks noChangeShapeType="1"/>
          </p:cNvSpPr>
          <p:nvPr/>
        </p:nvSpPr>
        <p:spPr bwMode="auto">
          <a:xfrm>
            <a:off x="2438400" y="2514600"/>
            <a:ext cx="0" cy="3886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07" name="Line 7"/>
          <p:cNvSpPr>
            <a:spLocks noChangeShapeType="1"/>
          </p:cNvSpPr>
          <p:nvPr/>
        </p:nvSpPr>
        <p:spPr bwMode="auto">
          <a:xfrm>
            <a:off x="4800600" y="2514600"/>
            <a:ext cx="0" cy="3886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08" name="Line 8"/>
          <p:cNvSpPr>
            <a:spLocks noChangeShapeType="1"/>
          </p:cNvSpPr>
          <p:nvPr/>
        </p:nvSpPr>
        <p:spPr bwMode="auto">
          <a:xfrm>
            <a:off x="7315200" y="2514600"/>
            <a:ext cx="0" cy="3886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09" name="Line 9"/>
          <p:cNvSpPr>
            <a:spLocks noChangeShapeType="1"/>
          </p:cNvSpPr>
          <p:nvPr/>
        </p:nvSpPr>
        <p:spPr bwMode="auto">
          <a:xfrm>
            <a:off x="0" y="2514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0" name="Line 10"/>
          <p:cNvSpPr>
            <a:spLocks noChangeShapeType="1"/>
          </p:cNvSpPr>
          <p:nvPr/>
        </p:nvSpPr>
        <p:spPr bwMode="auto">
          <a:xfrm>
            <a:off x="0" y="3352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1" name="Line 11"/>
          <p:cNvSpPr>
            <a:spLocks noChangeShapeType="1"/>
          </p:cNvSpPr>
          <p:nvPr/>
        </p:nvSpPr>
        <p:spPr bwMode="auto">
          <a:xfrm>
            <a:off x="0" y="5334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2" name="Line 12"/>
          <p:cNvSpPr>
            <a:spLocks noChangeShapeType="1"/>
          </p:cNvSpPr>
          <p:nvPr/>
        </p:nvSpPr>
        <p:spPr bwMode="auto">
          <a:xfrm>
            <a:off x="0" y="6400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3" name="Line 13"/>
          <p:cNvSpPr>
            <a:spLocks noChangeShapeType="1"/>
          </p:cNvSpPr>
          <p:nvPr/>
        </p:nvSpPr>
        <p:spPr bwMode="auto">
          <a:xfrm>
            <a:off x="0" y="42672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4" name="Line 14"/>
          <p:cNvSpPr>
            <a:spLocks noChangeShapeType="1"/>
          </p:cNvSpPr>
          <p:nvPr/>
        </p:nvSpPr>
        <p:spPr bwMode="auto">
          <a:xfrm>
            <a:off x="9144000" y="2514600"/>
            <a:ext cx="0" cy="3886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5" name="Line 15"/>
          <p:cNvSpPr>
            <a:spLocks noChangeShapeType="1"/>
          </p:cNvSpPr>
          <p:nvPr/>
        </p:nvSpPr>
        <p:spPr bwMode="auto">
          <a:xfrm>
            <a:off x="0" y="2514600"/>
            <a:ext cx="0" cy="3886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77616" name="Text Box 1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77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776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776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en-US" altLang="en-US"/>
              <a:t>Anointing - why?</a:t>
            </a:r>
          </a:p>
        </p:txBody>
      </p:sp>
      <p:sp>
        <p:nvSpPr>
          <p:cNvPr id="1178627" name="Rectangle 3"/>
          <p:cNvSpPr>
            <a:spLocks noGrp="1" noChangeArrowheads="1"/>
          </p:cNvSpPr>
          <p:nvPr>
            <p:ph idx="1"/>
          </p:nvPr>
        </p:nvSpPr>
        <p:spPr/>
        <p:txBody>
          <a:bodyPr/>
          <a:lstStyle/>
          <a:p>
            <a:pPr>
              <a:buFontTx/>
              <a:buNone/>
            </a:pPr>
            <a:r>
              <a:rPr lang="en-US" altLang="en-US" dirty="0"/>
              <a:t>Being anointed was a sign of two things:</a:t>
            </a:r>
          </a:p>
          <a:p>
            <a:pPr algn="ctr">
              <a:buFontTx/>
              <a:buNone/>
            </a:pPr>
            <a:r>
              <a:rPr lang="en-US" altLang="en-US" dirty="0">
                <a:solidFill>
                  <a:srgbClr val="FFC000"/>
                </a:solidFill>
              </a:rPr>
              <a:t>authorization</a:t>
            </a:r>
          </a:p>
          <a:p>
            <a:pPr algn="ctr">
              <a:buFontTx/>
              <a:buNone/>
            </a:pPr>
            <a:r>
              <a:rPr lang="en-US" altLang="en-US" dirty="0">
                <a:solidFill>
                  <a:srgbClr val="FFC000"/>
                </a:solidFill>
              </a:rPr>
              <a:t>qualification</a:t>
            </a:r>
          </a:p>
          <a:p>
            <a:pPr algn="ctr">
              <a:buFontTx/>
              <a:buNone/>
            </a:pPr>
            <a:endParaRPr lang="en-US" altLang="en-US" dirty="0"/>
          </a:p>
          <a:p>
            <a:pPr>
              <a:buFontTx/>
              <a:buNone/>
            </a:pPr>
            <a:r>
              <a:rPr lang="en-US" altLang="en-US" dirty="0"/>
              <a:t>A modern equivalent would be a driver’s license.</a:t>
            </a:r>
          </a:p>
          <a:p>
            <a:pPr>
              <a:buFontTx/>
              <a:buNone/>
            </a:pPr>
            <a:r>
              <a:rPr lang="en-US" altLang="en-US" dirty="0"/>
              <a:t>	- it authorizes you to drive on public roads</a:t>
            </a:r>
          </a:p>
          <a:p>
            <a:pPr>
              <a:buFontTx/>
              <a:buNone/>
            </a:pPr>
            <a:r>
              <a:rPr lang="en-US" altLang="en-US" dirty="0"/>
              <a:t>	- it is proof that you have passed a test to prove you are qualified (able) to drive.</a:t>
            </a:r>
          </a:p>
          <a:p>
            <a:pPr>
              <a:buFontTx/>
              <a:buNone/>
            </a:pPr>
            <a:endParaRPr lang="en-US" altLang="en-US" dirty="0"/>
          </a:p>
        </p:txBody>
      </p:sp>
      <p:pic>
        <p:nvPicPr>
          <p:cNvPr id="1178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49825"/>
            <a:ext cx="2990850" cy="1908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ltLang="en-US"/>
              <a:t>The anointing of David</a:t>
            </a:r>
          </a:p>
        </p:txBody>
      </p:sp>
      <p:sp>
        <p:nvSpPr>
          <p:cNvPr id="1179651" name="Rectangle 3"/>
          <p:cNvSpPr>
            <a:spLocks noGrp="1" noChangeArrowheads="1"/>
          </p:cNvSpPr>
          <p:nvPr>
            <p:ph idx="1"/>
          </p:nvPr>
        </p:nvSpPr>
        <p:spPr>
          <a:xfrm>
            <a:off x="0" y="1066800"/>
            <a:ext cx="9144000" cy="5791200"/>
          </a:xfrm>
        </p:spPr>
        <p:txBody>
          <a:bodyPr/>
          <a:lstStyle/>
          <a:p>
            <a:pPr>
              <a:buFontTx/>
              <a:buNone/>
            </a:pPr>
            <a:r>
              <a:rPr lang="en-US" altLang="en-US" dirty="0"/>
              <a:t>In this text we see a reference to:</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	  authorization				being made capable</a:t>
            </a:r>
          </a:p>
        </p:txBody>
      </p:sp>
      <p:sp>
        <p:nvSpPr>
          <p:cNvPr id="1179652" name="AutoShape 4"/>
          <p:cNvSpPr>
            <a:spLocks noChangeArrowheads="1"/>
          </p:cNvSpPr>
          <p:nvPr/>
        </p:nvSpPr>
        <p:spPr bwMode="auto">
          <a:xfrm>
            <a:off x="685800" y="1871265"/>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And the Lord said, “Arise, anoint him, for this is he.” Then Samuel took the horn of oil and anointed him in the midst of his brothers. And the Spirit of the Lord rushed upon David from that day forward.</a:t>
            </a:r>
          </a:p>
          <a:p>
            <a:pPr algn="r"/>
            <a:r>
              <a:rPr lang="en-US" altLang="en-US" sz="1800" dirty="0"/>
              <a:t>1 Samuel 16:12b-13a</a:t>
            </a:r>
          </a:p>
        </p:txBody>
      </p:sp>
      <p:grpSp>
        <p:nvGrpSpPr>
          <p:cNvPr id="1179661" name="Group 13"/>
          <p:cNvGrpSpPr>
            <a:grpSpLocks/>
          </p:cNvGrpSpPr>
          <p:nvPr/>
        </p:nvGrpSpPr>
        <p:grpSpPr bwMode="auto">
          <a:xfrm>
            <a:off x="546245" y="2421405"/>
            <a:ext cx="6689725" cy="2724150"/>
            <a:chOff x="192" y="1548"/>
            <a:chExt cx="4214" cy="1716"/>
          </a:xfrm>
        </p:grpSpPr>
        <p:sp>
          <p:nvSpPr>
            <p:cNvPr id="1179653" name="AutoShape 5"/>
            <p:cNvSpPr>
              <a:spLocks noChangeArrowheads="1"/>
            </p:cNvSpPr>
            <p:nvPr/>
          </p:nvSpPr>
          <p:spPr bwMode="auto">
            <a:xfrm>
              <a:off x="192" y="2928"/>
              <a:ext cx="1320" cy="336"/>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5" name="Line 7"/>
            <p:cNvSpPr>
              <a:spLocks noChangeShapeType="1"/>
            </p:cNvSpPr>
            <p:nvPr/>
          </p:nvSpPr>
          <p:spPr bwMode="auto">
            <a:xfrm flipV="1">
              <a:off x="1512" y="1548"/>
              <a:ext cx="648" cy="140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6" name="Line 8"/>
            <p:cNvSpPr>
              <a:spLocks noChangeShapeType="1"/>
            </p:cNvSpPr>
            <p:nvPr/>
          </p:nvSpPr>
          <p:spPr bwMode="auto">
            <a:xfrm flipV="1">
              <a:off x="2002" y="1548"/>
              <a:ext cx="2404"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179662" name="Group 14"/>
          <p:cNvGrpSpPr>
            <a:grpSpLocks/>
          </p:cNvGrpSpPr>
          <p:nvPr/>
        </p:nvGrpSpPr>
        <p:grpSpPr bwMode="auto">
          <a:xfrm>
            <a:off x="924070" y="3124200"/>
            <a:ext cx="7924800" cy="2057400"/>
            <a:chOff x="576" y="1968"/>
            <a:chExt cx="4992" cy="1296"/>
          </a:xfrm>
        </p:grpSpPr>
        <p:sp>
          <p:nvSpPr>
            <p:cNvPr id="1179654" name="AutoShape 6"/>
            <p:cNvSpPr>
              <a:spLocks noChangeArrowheads="1"/>
            </p:cNvSpPr>
            <p:nvPr/>
          </p:nvSpPr>
          <p:spPr bwMode="auto">
            <a:xfrm>
              <a:off x="3408" y="2928"/>
              <a:ext cx="2160" cy="336"/>
            </a:xfrm>
            <a:prstGeom prst="roundRect">
              <a:avLst>
                <a:gd name="adj" fmla="val 16667"/>
              </a:avLst>
            </a:prstGeom>
            <a:noFill/>
            <a:ln w="3810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8" name="Line 10"/>
            <p:cNvSpPr>
              <a:spLocks noChangeShapeType="1"/>
            </p:cNvSpPr>
            <p:nvPr/>
          </p:nvSpPr>
          <p:spPr bwMode="auto">
            <a:xfrm flipV="1">
              <a:off x="2239" y="1968"/>
              <a:ext cx="2657"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9" name="Line 11"/>
            <p:cNvSpPr>
              <a:spLocks noChangeShapeType="1"/>
            </p:cNvSpPr>
            <p:nvPr/>
          </p:nvSpPr>
          <p:spPr bwMode="auto">
            <a:xfrm flipV="1">
              <a:off x="576" y="2208"/>
              <a:ext cx="2622"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60" name="Line 12"/>
            <p:cNvSpPr>
              <a:spLocks noChangeShapeType="1"/>
            </p:cNvSpPr>
            <p:nvPr/>
          </p:nvSpPr>
          <p:spPr bwMode="auto">
            <a:xfrm flipV="1">
              <a:off x="4704" y="1968"/>
              <a:ext cx="0" cy="96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79652"/>
                                        </p:tgtEl>
                                        <p:attrNameLst>
                                          <p:attrName>style.visibility</p:attrName>
                                        </p:attrNameLst>
                                      </p:cBhvr>
                                      <p:to>
                                        <p:strVal val="visible"/>
                                      </p:to>
                                    </p:set>
                                    <p:anim calcmode="lin" valueType="num">
                                      <p:cBhvr>
                                        <p:cTn id="7" dur="500" fill="hold"/>
                                        <p:tgtEl>
                                          <p:spTgt spid="1179652"/>
                                        </p:tgtEl>
                                        <p:attrNameLst>
                                          <p:attrName>ppt_x</p:attrName>
                                        </p:attrNameLst>
                                      </p:cBhvr>
                                      <p:tavLst>
                                        <p:tav tm="0">
                                          <p:val>
                                            <p:strVal val="#ppt_x-#ppt_w/2"/>
                                          </p:val>
                                        </p:tav>
                                        <p:tav tm="100000">
                                          <p:val>
                                            <p:strVal val="#ppt_x"/>
                                          </p:val>
                                        </p:tav>
                                      </p:tavLst>
                                    </p:anim>
                                    <p:anim calcmode="lin" valueType="num">
                                      <p:cBhvr>
                                        <p:cTn id="8" dur="500" fill="hold"/>
                                        <p:tgtEl>
                                          <p:spTgt spid="1179652"/>
                                        </p:tgtEl>
                                        <p:attrNameLst>
                                          <p:attrName>ppt_y</p:attrName>
                                        </p:attrNameLst>
                                      </p:cBhvr>
                                      <p:tavLst>
                                        <p:tav tm="0">
                                          <p:val>
                                            <p:strVal val="#ppt_y"/>
                                          </p:val>
                                        </p:tav>
                                        <p:tav tm="100000">
                                          <p:val>
                                            <p:strVal val="#ppt_y"/>
                                          </p:val>
                                        </p:tav>
                                      </p:tavLst>
                                    </p:anim>
                                    <p:anim calcmode="lin" valueType="num">
                                      <p:cBhvr>
                                        <p:cTn id="9" dur="500" fill="hold"/>
                                        <p:tgtEl>
                                          <p:spTgt spid="1179652"/>
                                        </p:tgtEl>
                                        <p:attrNameLst>
                                          <p:attrName>ppt_w</p:attrName>
                                        </p:attrNameLst>
                                      </p:cBhvr>
                                      <p:tavLst>
                                        <p:tav tm="0">
                                          <p:val>
                                            <p:fltVal val="0"/>
                                          </p:val>
                                        </p:tav>
                                        <p:tav tm="100000">
                                          <p:val>
                                            <p:strVal val="#ppt_w"/>
                                          </p:val>
                                        </p:tav>
                                      </p:tavLst>
                                    </p:anim>
                                    <p:anim calcmode="lin" valueType="num">
                                      <p:cBhvr>
                                        <p:cTn id="10" dur="500" fill="hold"/>
                                        <p:tgtEl>
                                          <p:spTgt spid="117965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79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79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reasons for anointing</a:t>
            </a:r>
          </a:p>
        </p:txBody>
      </p:sp>
      <p:sp>
        <p:nvSpPr>
          <p:cNvPr id="7171" name="Rectangle 3"/>
          <p:cNvSpPr>
            <a:spLocks noGrp="1" noChangeArrowheads="1"/>
          </p:cNvSpPr>
          <p:nvPr>
            <p:ph idx="1"/>
          </p:nvPr>
        </p:nvSpPr>
        <p:spPr/>
        <p:txBody>
          <a:bodyPr/>
          <a:lstStyle/>
          <a:p>
            <a:pPr>
              <a:buFontTx/>
              <a:buNone/>
            </a:pPr>
            <a:r>
              <a:rPr lang="en-US" dirty="0"/>
              <a:t>A person was anointed for two reasons.</a:t>
            </a:r>
          </a:p>
          <a:p>
            <a:pPr>
              <a:buFontTx/>
              <a:buNone/>
            </a:pPr>
            <a:r>
              <a:rPr lang="en-US" dirty="0">
                <a:solidFill>
                  <a:srgbClr val="00FF00"/>
                </a:solidFill>
              </a:rPr>
              <a:t>1. Authorization.</a:t>
            </a:r>
          </a:p>
          <a:p>
            <a:pPr>
              <a:buFontTx/>
              <a:buNone/>
            </a:pPr>
            <a:r>
              <a:rPr lang="en-US" dirty="0">
                <a:solidFill>
                  <a:srgbClr val="00FF00"/>
                </a:solidFill>
              </a:rPr>
              <a:t>	</a:t>
            </a:r>
            <a:r>
              <a:rPr lang="en-US" dirty="0"/>
              <a:t>The anointing made clear that this person </a:t>
            </a:r>
            <a:r>
              <a:rPr lang="en-US" dirty="0">
                <a:solidFill>
                  <a:srgbClr val="00FF00"/>
                </a:solidFill>
              </a:rPr>
              <a:t>was chosen to the task of prophet, priest, or king, by God Himself.</a:t>
            </a:r>
          </a:p>
          <a:p>
            <a:pPr>
              <a:buFontTx/>
              <a:buNone/>
            </a:pPr>
            <a:r>
              <a:rPr lang="en-US" dirty="0">
                <a:solidFill>
                  <a:srgbClr val="00FF00"/>
                </a:solidFill>
              </a:rPr>
              <a:t>2. Qualification.</a:t>
            </a:r>
          </a:p>
          <a:p>
            <a:pPr>
              <a:buFontTx/>
              <a:buNone/>
            </a:pPr>
            <a:r>
              <a:rPr lang="en-US" dirty="0">
                <a:solidFill>
                  <a:srgbClr val="00FF00"/>
                </a:solidFill>
              </a:rPr>
              <a:t>	</a:t>
            </a:r>
            <a:r>
              <a:rPr lang="en-US" dirty="0"/>
              <a:t>The anointing made clear that this person </a:t>
            </a:r>
            <a:r>
              <a:rPr lang="en-US" dirty="0">
                <a:solidFill>
                  <a:srgbClr val="00FF00"/>
                </a:solidFill>
              </a:rPr>
              <a:t>received the Spirit of God to be capable of fulfilling the task.</a:t>
            </a:r>
          </a:p>
        </p:txBody>
      </p:sp>
      <p:sp>
        <p:nvSpPr>
          <p:cNvPr id="7172"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67767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9" name="Line 13"/>
          <p:cNvSpPr>
            <a:spLocks noChangeShapeType="1"/>
          </p:cNvSpPr>
          <p:nvPr/>
        </p:nvSpPr>
        <p:spPr bwMode="auto">
          <a:xfrm>
            <a:off x="61722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08" name="Line 12"/>
          <p:cNvSpPr>
            <a:spLocks noChangeShapeType="1"/>
          </p:cNvSpPr>
          <p:nvPr/>
        </p:nvSpPr>
        <p:spPr bwMode="auto">
          <a:xfrm>
            <a:off x="2895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698" name="Rectangle 2"/>
          <p:cNvSpPr>
            <a:spLocks noGrp="1" noChangeArrowheads="1"/>
          </p:cNvSpPr>
          <p:nvPr>
            <p:ph type="title"/>
          </p:nvPr>
        </p:nvSpPr>
        <p:spPr/>
        <p:txBody>
          <a:bodyPr/>
          <a:lstStyle/>
          <a:p>
            <a:r>
              <a:rPr lang="en-US" altLang="en-US"/>
              <a:t>What were their tasks?</a:t>
            </a:r>
          </a:p>
        </p:txBody>
      </p:sp>
      <p:sp>
        <p:nvSpPr>
          <p:cNvPr id="1181699" name="Rectangle 3"/>
          <p:cNvSpPr>
            <a:spLocks noGrp="1" noChangeArrowheads="1"/>
          </p:cNvSpPr>
          <p:nvPr>
            <p:ph idx="1"/>
          </p:nvPr>
        </p:nvSpPr>
        <p:spPr>
          <a:xfrm>
            <a:off x="0" y="1219200"/>
            <a:ext cx="9144000" cy="609600"/>
          </a:xfrm>
        </p:spPr>
        <p:txBody>
          <a:bodyPr/>
          <a:lstStyle/>
          <a:p>
            <a:pPr>
              <a:buFontTx/>
              <a:buNone/>
            </a:pPr>
            <a:r>
              <a:rPr lang="en-US" altLang="en-US"/>
              <a:t>Prophet		    Priest			King</a:t>
            </a:r>
          </a:p>
        </p:txBody>
      </p:sp>
      <p:sp>
        <p:nvSpPr>
          <p:cNvPr id="1181700" name="Rectangle 4"/>
          <p:cNvSpPr>
            <a:spLocks noChangeArrowheads="1"/>
          </p:cNvSpPr>
          <p:nvPr/>
        </p:nvSpPr>
        <p:spPr bwMode="auto">
          <a:xfrm>
            <a:off x="0" y="20574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Nathan</a:t>
            </a:r>
          </a:p>
          <a:p>
            <a:pPr>
              <a:buFontTx/>
              <a:buNone/>
            </a:pPr>
            <a:r>
              <a:rPr lang="en-US" altLang="en-US">
                <a:latin typeface="Calibri" panose="020F0502020204030204" pitchFamily="34" charset="0"/>
                <a:cs typeface="Calibri" panose="020F0502020204030204" pitchFamily="34" charset="0"/>
              </a:rPr>
              <a:t>Isaiah</a:t>
            </a:r>
          </a:p>
          <a:p>
            <a:pPr>
              <a:buFontTx/>
              <a:buNone/>
            </a:pPr>
            <a:r>
              <a:rPr lang="en-US" altLang="en-US">
                <a:latin typeface="Calibri" panose="020F0502020204030204" pitchFamily="34" charset="0"/>
                <a:cs typeface="Calibri" panose="020F0502020204030204" pitchFamily="34" charset="0"/>
              </a:rPr>
              <a:t>Daniel</a:t>
            </a:r>
          </a:p>
        </p:txBody>
      </p:sp>
      <p:sp>
        <p:nvSpPr>
          <p:cNvPr id="1181701" name="Rectangle 5"/>
          <p:cNvSpPr>
            <a:spLocks noChangeArrowheads="1"/>
          </p:cNvSpPr>
          <p:nvPr/>
        </p:nvSpPr>
        <p:spPr bwMode="auto">
          <a:xfrm>
            <a:off x="2971800" y="20574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Zadok</a:t>
            </a:r>
          </a:p>
          <a:p>
            <a:pPr>
              <a:buFontTx/>
              <a:buNone/>
            </a:pPr>
            <a:r>
              <a:rPr lang="en-US" altLang="en-US">
                <a:latin typeface="Calibri" panose="020F0502020204030204" pitchFamily="34" charset="0"/>
                <a:cs typeface="Calibri" panose="020F0502020204030204" pitchFamily="34" charset="0"/>
              </a:rPr>
              <a:t>Abiathar</a:t>
            </a:r>
          </a:p>
          <a:p>
            <a:pPr>
              <a:buFontTx/>
              <a:buNone/>
            </a:pPr>
            <a:r>
              <a:rPr lang="en-US" altLang="en-US">
                <a:latin typeface="Calibri" panose="020F0502020204030204" pitchFamily="34" charset="0"/>
                <a:cs typeface="Calibri" panose="020F0502020204030204" pitchFamily="34" charset="0"/>
              </a:rPr>
              <a:t>Joshua</a:t>
            </a:r>
          </a:p>
        </p:txBody>
      </p:sp>
      <p:sp>
        <p:nvSpPr>
          <p:cNvPr id="1181702" name="Rectangle 6"/>
          <p:cNvSpPr>
            <a:spLocks noChangeArrowheads="1"/>
          </p:cNvSpPr>
          <p:nvPr/>
        </p:nvSpPr>
        <p:spPr bwMode="auto">
          <a:xfrm>
            <a:off x="6248400" y="19812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Solomon</a:t>
            </a:r>
          </a:p>
          <a:p>
            <a:pPr>
              <a:buFontTx/>
              <a:buNone/>
            </a:pPr>
            <a:r>
              <a:rPr lang="en-US" altLang="en-US">
                <a:latin typeface="Calibri" panose="020F0502020204030204" pitchFamily="34" charset="0"/>
                <a:cs typeface="Calibri" panose="020F0502020204030204" pitchFamily="34" charset="0"/>
              </a:rPr>
              <a:t>Jehu</a:t>
            </a:r>
          </a:p>
          <a:p>
            <a:pPr>
              <a:buFontTx/>
              <a:buNone/>
            </a:pPr>
            <a:r>
              <a:rPr lang="en-US" altLang="en-US">
                <a:latin typeface="Calibri" panose="020F0502020204030204" pitchFamily="34" charset="0"/>
                <a:cs typeface="Calibri" panose="020F0502020204030204" pitchFamily="34" charset="0"/>
              </a:rPr>
              <a:t>Hezekiah</a:t>
            </a:r>
          </a:p>
        </p:txBody>
      </p:sp>
      <p:sp>
        <p:nvSpPr>
          <p:cNvPr id="1181703" name="Rectangle 7"/>
          <p:cNvSpPr>
            <a:spLocks noChangeArrowheads="1"/>
          </p:cNvSpPr>
          <p:nvPr/>
        </p:nvSpPr>
        <p:spPr bwMode="auto">
          <a:xfrm>
            <a:off x="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solidFill>
                  <a:srgbClr val="00FF00"/>
                </a:solidFill>
                <a:latin typeface="Calibri" panose="020F0502020204030204" pitchFamily="34" charset="0"/>
                <a:cs typeface="Calibri" panose="020F0502020204030204" pitchFamily="34" charset="0"/>
              </a:rPr>
              <a:t>To proclaim God’s word to the people.</a:t>
            </a:r>
          </a:p>
          <a:p>
            <a:pPr>
              <a:buFontTx/>
              <a:buNone/>
            </a:pPr>
            <a:endParaRPr lang="en-US" altLang="en-US" sz="2400" dirty="0">
              <a:solidFill>
                <a:srgbClr val="00FF00"/>
              </a:solidFill>
              <a:latin typeface="Calibri" panose="020F0502020204030204" pitchFamily="34" charset="0"/>
              <a:cs typeface="Calibri" panose="020F0502020204030204" pitchFamily="34" charset="0"/>
            </a:endParaRPr>
          </a:p>
        </p:txBody>
      </p:sp>
      <p:sp>
        <p:nvSpPr>
          <p:cNvPr id="1181704" name="Rectangle 8"/>
          <p:cNvSpPr>
            <a:spLocks noChangeArrowheads="1"/>
          </p:cNvSpPr>
          <p:nvPr/>
        </p:nvSpPr>
        <p:spPr bwMode="auto">
          <a:xfrm>
            <a:off x="2971800" y="44958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solidFill>
                  <a:srgbClr val="00FF00"/>
                </a:solidFill>
                <a:latin typeface="Calibri" panose="020F0502020204030204" pitchFamily="34" charset="0"/>
                <a:cs typeface="Calibri" panose="020F0502020204030204" pitchFamily="34" charset="0"/>
              </a:rPr>
              <a:t>To bring God and His people closer to each other through sacrifice and prayer.</a:t>
            </a:r>
            <a:endParaRPr lang="en-US" altLang="en-US" dirty="0">
              <a:solidFill>
                <a:srgbClr val="00FF00"/>
              </a:solidFill>
              <a:latin typeface="Calibri" panose="020F0502020204030204" pitchFamily="34" charset="0"/>
              <a:cs typeface="Calibri" panose="020F0502020204030204" pitchFamily="34" charset="0"/>
            </a:endParaRPr>
          </a:p>
        </p:txBody>
      </p:sp>
      <p:sp>
        <p:nvSpPr>
          <p:cNvPr id="1181705" name="Rectangle 9"/>
          <p:cNvSpPr>
            <a:spLocks noChangeArrowheads="1"/>
          </p:cNvSpPr>
          <p:nvPr/>
        </p:nvSpPr>
        <p:spPr bwMode="auto">
          <a:xfrm>
            <a:off x="617220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To protect and rule over God’s people.</a:t>
            </a:r>
            <a:endParaRPr lang="en-US" altLang="en-US">
              <a:solidFill>
                <a:srgbClr val="00FF00"/>
              </a:solidFill>
              <a:latin typeface="Calibri" panose="020F0502020204030204" pitchFamily="34" charset="0"/>
              <a:cs typeface="Calibri" panose="020F0502020204030204" pitchFamily="34" charset="0"/>
            </a:endParaRPr>
          </a:p>
        </p:txBody>
      </p:sp>
      <p:sp>
        <p:nvSpPr>
          <p:cNvPr id="1181707" name="Rectangle 11"/>
          <p:cNvSpPr>
            <a:spLocks noChangeArrowheads="1"/>
          </p:cNvSpPr>
          <p:nvPr/>
        </p:nvSpPr>
        <p:spPr bwMode="auto">
          <a:xfrm>
            <a:off x="0" y="3810000"/>
            <a:ext cx="914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Their tasks were:	</a:t>
            </a:r>
          </a:p>
        </p:txBody>
      </p:sp>
      <p:sp>
        <p:nvSpPr>
          <p:cNvPr id="1181710" name="Line 14"/>
          <p:cNvSpPr>
            <a:spLocks noChangeShapeType="1"/>
          </p:cNvSpPr>
          <p:nvPr/>
        </p:nvSpPr>
        <p:spPr bwMode="auto">
          <a:xfrm>
            <a:off x="8991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1" name="Line 15"/>
          <p:cNvSpPr>
            <a:spLocks noChangeShapeType="1"/>
          </p:cNvSpPr>
          <p:nvPr/>
        </p:nvSpPr>
        <p:spPr bwMode="auto">
          <a:xfrm>
            <a:off x="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2" name="Line 16"/>
          <p:cNvSpPr>
            <a:spLocks noChangeShapeType="1"/>
          </p:cNvSpPr>
          <p:nvPr/>
        </p:nvSpPr>
        <p:spPr bwMode="auto">
          <a:xfrm>
            <a:off x="0" y="12192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6" name="Line 20"/>
          <p:cNvSpPr>
            <a:spLocks noChangeShapeType="1"/>
          </p:cNvSpPr>
          <p:nvPr/>
        </p:nvSpPr>
        <p:spPr bwMode="auto">
          <a:xfrm>
            <a:off x="0" y="3810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7" name="Line 21"/>
          <p:cNvSpPr>
            <a:spLocks noChangeShapeType="1"/>
          </p:cNvSpPr>
          <p:nvPr/>
        </p:nvSpPr>
        <p:spPr bwMode="auto">
          <a:xfrm>
            <a:off x="0" y="44196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8" name="Line 22"/>
          <p:cNvSpPr>
            <a:spLocks noChangeShapeType="1"/>
          </p:cNvSpPr>
          <p:nvPr/>
        </p:nvSpPr>
        <p:spPr bwMode="auto">
          <a:xfrm>
            <a:off x="0" y="66294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9" name="Line 23"/>
          <p:cNvSpPr>
            <a:spLocks noChangeShapeType="1"/>
          </p:cNvSpPr>
          <p:nvPr/>
        </p:nvSpPr>
        <p:spPr bwMode="auto">
          <a:xfrm>
            <a:off x="0" y="1905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pic>
        <p:nvPicPr>
          <p:cNvPr id="1181720" name="Picture 24"/>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1752600" y="1981200"/>
            <a:ext cx="990600" cy="175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721" name="Picture 25"/>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5029200" y="1981200"/>
            <a:ext cx="990600" cy="175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722" name="Picture 26"/>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7915275" y="1981200"/>
            <a:ext cx="1000125" cy="1676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1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1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1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81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817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81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00" grpId="0" autoUpdateAnimBg="0"/>
      <p:bldP spid="1181701" grpId="0" autoUpdateAnimBg="0"/>
      <p:bldP spid="1181702" grpId="0" autoUpdateAnimBg="0"/>
      <p:bldP spid="1181703" grpId="0" autoUpdateAnimBg="0"/>
      <p:bldP spid="1181704" grpId="0" autoUpdateAnimBg="0"/>
      <p:bldP spid="11817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0"/>
            <a:ext cx="9144000" cy="1295400"/>
          </a:xfrm>
        </p:spPr>
        <p:txBody>
          <a:bodyPr/>
          <a:lstStyle/>
          <a:p>
            <a:pPr algn="l"/>
            <a:r>
              <a:rPr lang="en-GB" altLang="en-US"/>
              <a:t>Bible Study: Matthew 3:16-17</a:t>
            </a:r>
          </a:p>
        </p:txBody>
      </p:sp>
      <p:pic>
        <p:nvPicPr>
          <p:cNvPr id="11499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499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38263"/>
            <a:ext cx="5638800" cy="52720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16304</TotalTime>
  <Words>1091</Words>
  <Application>Microsoft Office PowerPoint</Application>
  <PresentationFormat>On-screen Show (4:3)</PresentationFormat>
  <Paragraphs>165</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Times New Roman</vt:lpstr>
      <vt:lpstr>Wingdings</vt:lpstr>
      <vt:lpstr>1_Office Theme</vt:lpstr>
      <vt:lpstr>Catechism  The Substance of Faith</vt:lpstr>
      <vt:lpstr>Hymn 57:1</vt:lpstr>
      <vt:lpstr>A symbol and three words</vt:lpstr>
      <vt:lpstr>Anointed</vt:lpstr>
      <vt:lpstr>Anointing - why?</vt:lpstr>
      <vt:lpstr>The anointing of David</vt:lpstr>
      <vt:lpstr>The reasons for anointing</vt:lpstr>
      <vt:lpstr>What were their tasks?</vt:lpstr>
      <vt:lpstr>Bible Study: Matthew 3:16-17</vt:lpstr>
      <vt:lpstr>Bible Study: Matthew 3:16,17</vt:lpstr>
      <vt:lpstr>Anointed</vt:lpstr>
      <vt:lpstr>Anointed</vt:lpstr>
      <vt:lpstr>Anointed</vt:lpstr>
      <vt:lpstr>Jesus’ three-fold office</vt:lpstr>
      <vt:lpstr>PowerPoint Presentation</vt:lpstr>
      <vt:lpstr>What Jesus does as</vt:lpstr>
      <vt:lpstr>As what did Jesus do/say it?</vt:lpstr>
      <vt:lpstr>As what did Jesus do/say it?</vt:lpstr>
      <vt:lpstr>What Jesus does for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320</cp:revision>
  <cp:lastPrinted>2010-02-18T18:14:08Z</cp:lastPrinted>
  <dcterms:created xsi:type="dcterms:W3CDTF">2008-08-14T09:20:46Z</dcterms:created>
  <dcterms:modified xsi:type="dcterms:W3CDTF">2024-02-20T02:53:02Z</dcterms:modified>
</cp:coreProperties>
</file>