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1332" r:id="rId2"/>
    <p:sldId id="1333" r:id="rId3"/>
    <p:sldId id="1334" r:id="rId4"/>
    <p:sldId id="1318" r:id="rId5"/>
    <p:sldId id="1319" r:id="rId6"/>
    <p:sldId id="1322" r:id="rId7"/>
    <p:sldId id="1323" r:id="rId8"/>
    <p:sldId id="1324" r:id="rId9"/>
    <p:sldId id="1325" r:id="rId10"/>
    <p:sldId id="1338" r:id="rId11"/>
    <p:sldId id="1326" r:id="rId12"/>
    <p:sldId id="1335" r:id="rId13"/>
    <p:sldId id="1328" r:id="rId14"/>
    <p:sldId id="1330" r:id="rId15"/>
    <p:sldId id="566" r:id="rId16"/>
    <p:sldId id="1336" r:id="rId17"/>
    <p:sldId id="1342" r:id="rId18"/>
    <p:sldId id="1337" r:id="rId19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990000"/>
    <a:srgbClr val="FFFF99"/>
    <a:srgbClr val="FF0000"/>
    <a:srgbClr val="FFFF66"/>
    <a:srgbClr val="FF66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C612B4-35CE-4C71-8B9F-FA2A2965C8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070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9657E4-6670-4BED-B1DB-AF398F375D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206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fld id="{69DC325F-3523-4E43-AF73-DBAAC12363AF}" type="slidenum">
              <a:rPr lang="en-GB" sz="1200">
                <a:solidFill>
                  <a:schemeClr val="tx1"/>
                </a:solidFill>
              </a:rPr>
              <a:pPr/>
              <a:t>1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47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040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605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07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620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From “Two Ways To Live” (part of the Catechism course in Year 6). 3:17. (Only do if it’s before 7:47pm)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7B01B-791F-45B8-A40E-EAB9F6A66C34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801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852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8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242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448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05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970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fld id="{DAF14E58-F2B5-422D-8B97-5716B59D65FE}" type="slidenum">
              <a:rPr lang="en-GB" sz="1200">
                <a:solidFill>
                  <a:schemeClr val="tx1"/>
                </a:solidFill>
              </a:rPr>
              <a:pPr/>
              <a:t>6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77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72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620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70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095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5203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098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62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01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781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0797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474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40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32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47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2258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 </a:t>
            </a:r>
            <a:br>
              <a:rPr lang="en-GB" dirty="0"/>
            </a:br>
            <a:r>
              <a:rPr lang="en-GB" dirty="0"/>
              <a:t>The Substance of Faith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r>
              <a:rPr lang="en-GB" dirty="0"/>
              <a:t>Lesson 19 – LD 13</a:t>
            </a:r>
          </a:p>
          <a:p>
            <a:r>
              <a:rPr lang="en-GB" dirty="0"/>
              <a:t>God’s Son and Our Lord</a:t>
            </a:r>
          </a:p>
        </p:txBody>
      </p:sp>
    </p:spTree>
    <p:extLst>
      <p:ext uri="{BB962C8B-B14F-4D97-AF65-F5344CB8AC3E}">
        <p14:creationId xmlns:p14="http://schemas.microsoft.com/office/powerpoint/2010/main" val="119367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pPr marL="0" indent="0" algn="ctr">
              <a:buNone/>
            </a:pPr>
            <a:r>
              <a:rPr lang="en-CA" dirty="0"/>
              <a:t>Is having a lord a good thing or a bad thing?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74280"/>
            <a:ext cx="3148750" cy="2379056"/>
          </a:xfrm>
          <a:prstGeom prst="rect">
            <a:avLst/>
          </a:prstGeom>
        </p:spPr>
      </p:pic>
      <p:pic>
        <p:nvPicPr>
          <p:cNvPr id="1026" name="Picture 2" descr="Image result for lord shepherd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2160240" cy="2199443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42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lords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6804248" cy="5594176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Basically this world knows two lords: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(1) God and His Christ  &amp; (2) Satan</a:t>
            </a:r>
          </a:p>
          <a:p>
            <a:pPr marL="0" indent="0">
              <a:buNone/>
            </a:pPr>
            <a:endParaRPr lang="en-CA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Satan </a:t>
            </a:r>
            <a:r>
              <a:rPr lang="en-CA" dirty="0"/>
              <a:t>is an </a:t>
            </a:r>
            <a:r>
              <a:rPr lang="en-CA" dirty="0">
                <a:solidFill>
                  <a:srgbClr val="00FF00"/>
                </a:solidFill>
              </a:rPr>
              <a:t>evil lord, demanding the lives of people for his own ends, not caring what happens to them.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Christ </a:t>
            </a:r>
            <a:r>
              <a:rPr lang="en-CA" dirty="0"/>
              <a:t>is a </a:t>
            </a:r>
            <a:r>
              <a:rPr lang="en-CA" dirty="0">
                <a:solidFill>
                  <a:srgbClr val="00FF00"/>
                </a:solidFill>
              </a:rPr>
              <a:t>good lord, even giving His life for God’s people while they were God’s enemies.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17" y="613112"/>
            <a:ext cx="2333699" cy="29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1" t="5881" r="2382" b="4378"/>
          <a:stretch>
            <a:fillRect/>
          </a:stretch>
        </p:blipFill>
        <p:spPr bwMode="auto">
          <a:xfrm>
            <a:off x="6592216" y="3789040"/>
            <a:ext cx="2333700" cy="277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8410" y="414883"/>
            <a:ext cx="8574636" cy="2047647"/>
            <a:chOff x="0" y="353562"/>
            <a:chExt cx="8574636" cy="2047647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90" b="38904"/>
            <a:stretch/>
          </p:blipFill>
          <p:spPr bwMode="auto">
            <a:xfrm>
              <a:off x="0" y="353562"/>
              <a:ext cx="6120680" cy="2047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9"/>
            <p:cNvSpPr/>
            <p:nvPr/>
          </p:nvSpPr>
          <p:spPr bwMode="auto">
            <a:xfrm>
              <a:off x="6113231" y="1071166"/>
              <a:ext cx="2461405" cy="51077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Before the Plunge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2446081"/>
            <a:ext cx="8782802" cy="2069903"/>
            <a:chOff x="0" y="2391440"/>
            <a:chExt cx="8782802" cy="2069903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96" b="38713"/>
            <a:stretch/>
          </p:blipFill>
          <p:spPr bwMode="auto">
            <a:xfrm>
              <a:off x="0" y="2391440"/>
              <a:ext cx="6120680" cy="2069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 bwMode="auto">
            <a:xfrm>
              <a:off x="6120680" y="2912712"/>
              <a:ext cx="2662122" cy="919401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Right after the Plunge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1069" y="4581128"/>
            <a:ext cx="8837390" cy="1906208"/>
            <a:chOff x="241069" y="4581128"/>
            <a:chExt cx="8837390" cy="1906208"/>
          </a:xfrm>
        </p:grpSpPr>
        <p:pic>
          <p:nvPicPr>
            <p:cNvPr id="1434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" t="22014" b="38993"/>
            <a:stretch/>
          </p:blipFill>
          <p:spPr bwMode="auto">
            <a:xfrm>
              <a:off x="241069" y="4581128"/>
              <a:ext cx="6131132" cy="1906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ounded Rectangle 14"/>
            <p:cNvSpPr/>
            <p:nvPr/>
          </p:nvSpPr>
          <p:spPr bwMode="auto">
            <a:xfrm>
              <a:off x="6084168" y="5168905"/>
              <a:ext cx="2994291" cy="919401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After the promise and the Cross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39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From one lord to the 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To go from being </a:t>
            </a:r>
            <a:r>
              <a:rPr lang="en-CA" dirty="0">
                <a:solidFill>
                  <a:srgbClr val="00FF00"/>
                </a:solidFill>
              </a:rPr>
              <a:t>slave </a:t>
            </a:r>
            <a:r>
              <a:rPr lang="en-CA" dirty="0"/>
              <a:t>to being </a:t>
            </a:r>
            <a:r>
              <a:rPr lang="en-CA" dirty="0">
                <a:solidFill>
                  <a:srgbClr val="00FF00"/>
                </a:solidFill>
              </a:rPr>
              <a:t>free, a price has to be paid.</a:t>
            </a:r>
          </a:p>
          <a:p>
            <a:pPr marL="0" indent="0">
              <a:buNone/>
            </a:pPr>
            <a:r>
              <a:rPr lang="en-CA" dirty="0"/>
              <a:t>Slaves could earn their freedom.</a:t>
            </a:r>
          </a:p>
          <a:p>
            <a:pPr marL="0" indent="0">
              <a:buNone/>
            </a:pPr>
            <a:r>
              <a:rPr lang="en-CA" dirty="0"/>
              <a:t>We </a:t>
            </a:r>
            <a:r>
              <a:rPr lang="en-CA" dirty="0">
                <a:solidFill>
                  <a:srgbClr val="00FF00"/>
                </a:solidFill>
              </a:rPr>
              <a:t>cannot pay the price for freedom: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- we sin daily, increasing our debt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- the price is eternal death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Christ paid with His blood on a day </a:t>
            </a:r>
            <a:br>
              <a:rPr lang="en-CA" dirty="0">
                <a:solidFill>
                  <a:srgbClr val="00FF00"/>
                </a:solidFill>
              </a:rPr>
            </a:br>
            <a:r>
              <a:rPr lang="en-CA" dirty="0">
                <a:solidFill>
                  <a:srgbClr val="00FF00"/>
                </a:solidFill>
              </a:rPr>
              <a:t>we now call Good Friday.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1" t="5881" r="2382" b="4378"/>
          <a:stretch>
            <a:fillRect/>
          </a:stretch>
        </p:blipFill>
        <p:spPr bwMode="auto">
          <a:xfrm>
            <a:off x="6084168" y="3212976"/>
            <a:ext cx="290490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Catechism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08504" cy="5638800"/>
          </a:xfrm>
        </p:spPr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34. Q. Why do you call Him </a:t>
            </a:r>
            <a:r>
              <a:rPr lang="en-CA" i="1" u="sng" dirty="0">
                <a:solidFill>
                  <a:srgbClr val="FFFF00"/>
                </a:solidFill>
              </a:rPr>
              <a:t>our Lord</a:t>
            </a:r>
            <a:r>
              <a:rPr lang="en-CA" i="1" dirty="0">
                <a:solidFill>
                  <a:srgbClr val="FFFF00"/>
                </a:solidFill>
              </a:rPr>
              <a:t>?</a:t>
            </a:r>
          </a:p>
          <a:p>
            <a:pPr marL="0" indent="0">
              <a:buNone/>
            </a:pPr>
            <a:endParaRPr lang="en-CA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A. Because He has ransomed us, 	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	body and soul,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	from all our sins,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not with silver or gold 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	but with His precious blood,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    and has freed us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from all the power of the devil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	to make us His own possession.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660232" y="2420888"/>
            <a:ext cx="2483768" cy="2376264"/>
            <a:chOff x="6660232" y="2420888"/>
            <a:chExt cx="2483768" cy="2376264"/>
          </a:xfrm>
        </p:grpSpPr>
        <p:sp>
          <p:nvSpPr>
            <p:cNvPr id="4" name="Right Brace 3"/>
            <p:cNvSpPr/>
            <p:nvPr/>
          </p:nvSpPr>
          <p:spPr bwMode="auto">
            <a:xfrm>
              <a:off x="6660232" y="2420888"/>
              <a:ext cx="792088" cy="2376264"/>
            </a:xfrm>
            <a:prstGeom prst="rightBrace">
              <a:avLst>
                <a:gd name="adj1" fmla="val 18545"/>
                <a:gd name="adj2" fmla="val 50000"/>
              </a:avLst>
            </a:pr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415808" y="3008855"/>
              <a:ext cx="17281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i="1" dirty="0">
                  <a:solidFill>
                    <a:schemeClr val="tx1"/>
                  </a:solidFill>
                </a:rPr>
                <a:t>Our debt has been paid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66139" y="4941168"/>
            <a:ext cx="2477861" cy="1512168"/>
            <a:chOff x="6666139" y="4941168"/>
            <a:chExt cx="2477861" cy="1512168"/>
          </a:xfrm>
        </p:grpSpPr>
        <p:sp>
          <p:nvSpPr>
            <p:cNvPr id="6" name="Right Brace 5"/>
            <p:cNvSpPr/>
            <p:nvPr/>
          </p:nvSpPr>
          <p:spPr bwMode="auto">
            <a:xfrm>
              <a:off x="6666139" y="4941168"/>
              <a:ext cx="792088" cy="1512168"/>
            </a:xfrm>
            <a:prstGeom prst="rightBrace">
              <a:avLst>
                <a:gd name="adj1" fmla="val 18545"/>
                <a:gd name="adj2" fmla="val 50000"/>
              </a:avLst>
            </a:pr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15808" y="5097086"/>
              <a:ext cx="17281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i="1" dirty="0">
                  <a:solidFill>
                    <a:schemeClr val="tx1"/>
                  </a:solidFill>
                </a:rPr>
                <a:t>We have a new lord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01d - The Rote - resen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Belonging is doing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Belonging to a lord means </a:t>
            </a:r>
            <a:r>
              <a:rPr lang="en-CA" dirty="0">
                <a:solidFill>
                  <a:srgbClr val="00FF00"/>
                </a:solidFill>
              </a:rPr>
              <a:t>wanting to do what he wants.</a:t>
            </a:r>
          </a:p>
          <a:p>
            <a:pPr marL="0" indent="0">
              <a:buNone/>
            </a:pPr>
            <a:r>
              <a:rPr lang="en-CA" dirty="0"/>
              <a:t>To belong to Satan means: wanting to be self-centred, to sin.</a:t>
            </a:r>
          </a:p>
          <a:p>
            <a:pPr marL="0" indent="0">
              <a:buNone/>
            </a:pPr>
            <a:r>
              <a:rPr lang="en-CA" dirty="0"/>
              <a:t>To belong to Christ means: wanting to be other-centred, to be loving and loyal.</a:t>
            </a:r>
          </a:p>
          <a:p>
            <a:pPr marL="0" indent="0">
              <a:buNone/>
            </a:pPr>
            <a:r>
              <a:rPr lang="en-CA" dirty="0"/>
              <a:t>To have Jesus as Lord is </a:t>
            </a:r>
            <a:r>
              <a:rPr lang="en-CA" dirty="0">
                <a:solidFill>
                  <a:srgbClr val="00FF00"/>
                </a:solidFill>
              </a:rPr>
              <a:t>to obey God’s will.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660755" y="4850908"/>
            <a:ext cx="7418388" cy="172021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i="1" dirty="0"/>
              <a:t>Not everyone who says to me, ‘Lord, Lord,’ will enter the kingdom of heaven, but the one who </a:t>
            </a:r>
            <a:r>
              <a:rPr lang="en-CA" b="1" i="1" u="sng" dirty="0"/>
              <a:t>does</a:t>
            </a:r>
            <a:r>
              <a:rPr lang="en-CA" i="1" dirty="0"/>
              <a:t> the will of my Father who is in heaven.</a:t>
            </a:r>
            <a:endParaRPr lang="en-CA" sz="1800" i="1" dirty="0"/>
          </a:p>
          <a:p>
            <a:pPr algn="r"/>
            <a:r>
              <a:rPr lang="en-US" sz="1800" dirty="0"/>
              <a:t>Matthew 7:21</a:t>
            </a:r>
          </a:p>
        </p:txBody>
      </p:sp>
    </p:spTree>
    <p:extLst>
      <p:ext uri="{BB962C8B-B14F-4D97-AF65-F5344CB8AC3E}">
        <p14:creationId xmlns:p14="http://schemas.microsoft.com/office/powerpoint/2010/main" val="203860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3D29E6-3A5F-4027-B948-ACFAE1015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2" y="116632"/>
            <a:ext cx="8889815" cy="578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16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Belonging is doing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CA" u="sng" dirty="0"/>
              <a:t>Satan as lord</a:t>
            </a:r>
          </a:p>
          <a:p>
            <a:pPr marL="0" indent="0">
              <a:buNone/>
            </a:pPr>
            <a:r>
              <a:rPr lang="en-CA" dirty="0"/>
              <a:t>People live </a:t>
            </a:r>
            <a:r>
              <a:rPr lang="en-CA" dirty="0">
                <a:solidFill>
                  <a:srgbClr val="00FF00"/>
                </a:solidFill>
              </a:rPr>
              <a:t>self-centred </a:t>
            </a:r>
            <a:r>
              <a:rPr lang="en-CA" dirty="0"/>
              <a:t>lives. </a:t>
            </a:r>
          </a:p>
          <a:p>
            <a:pPr marL="0" indent="0">
              <a:buNone/>
            </a:pPr>
            <a:r>
              <a:rPr lang="en-CA" dirty="0"/>
              <a:t>They</a:t>
            </a:r>
            <a:r>
              <a:rPr lang="en-CA" dirty="0">
                <a:solidFill>
                  <a:srgbClr val="00FF00"/>
                </a:solidFill>
              </a:rPr>
              <a:t> continually sin.</a:t>
            </a:r>
          </a:p>
          <a:p>
            <a:pPr marL="0" indent="0">
              <a:buNone/>
            </a:pPr>
            <a:endParaRPr lang="en-CA" dirty="0">
              <a:solidFill>
                <a:srgbClr val="00FF00"/>
              </a:solidFill>
            </a:endParaRPr>
          </a:p>
          <a:p>
            <a:pPr marL="0" indent="0">
              <a:buNone/>
            </a:pPr>
            <a:endParaRPr lang="en-CA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People owe God their lives and will be punished for their rebellion: eternal death is their lot.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CA" u="sng" dirty="0"/>
              <a:t>Christ as lord</a:t>
            </a:r>
          </a:p>
          <a:p>
            <a:pPr marL="0" indent="0">
              <a:buNone/>
            </a:pPr>
            <a:r>
              <a:rPr lang="en-CA" dirty="0"/>
              <a:t>People live </a:t>
            </a:r>
            <a:r>
              <a:rPr lang="en-CA" dirty="0">
                <a:solidFill>
                  <a:srgbClr val="00FF00"/>
                </a:solidFill>
              </a:rPr>
              <a:t>other-centred </a:t>
            </a:r>
            <a:r>
              <a:rPr lang="en-CA" dirty="0"/>
              <a:t>lives. </a:t>
            </a:r>
          </a:p>
          <a:p>
            <a:pPr marL="0" indent="0">
              <a:buNone/>
            </a:pPr>
            <a:r>
              <a:rPr lang="en-CA" dirty="0"/>
              <a:t>They</a:t>
            </a:r>
            <a:r>
              <a:rPr lang="en-CA" dirty="0">
                <a:solidFill>
                  <a:srgbClr val="00FF00"/>
                </a:solidFill>
              </a:rPr>
              <a:t> avoid sin.</a:t>
            </a:r>
          </a:p>
          <a:p>
            <a:pPr marL="0" indent="0">
              <a:spcBef>
                <a:spcPts val="1200"/>
              </a:spcBef>
              <a:buNone/>
            </a:pPr>
            <a:endParaRPr lang="en-CA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We no longer owe God our lives, as Christ has paid the debt for us: eternal life is our lot.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3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3:</a:t>
            </a:r>
            <a:r>
              <a:rPr lang="en-CA" u="sng" dirty="0"/>
              <a:t>3</a:t>
            </a:r>
            <a:r>
              <a:rPr lang="en-CA" dirty="0"/>
              <a:t>,4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O Christ, our glorious King, the victory you have won.</a:t>
            </a:r>
          </a:p>
          <a:p>
            <a:pPr marL="0" indent="0">
              <a:buNone/>
            </a:pPr>
            <a:r>
              <a:rPr lang="en-CA" dirty="0"/>
              <a:t>You, Lord, are God the Father’s everlasting Son.</a:t>
            </a:r>
          </a:p>
          <a:p>
            <a:pPr marL="0" indent="0">
              <a:buNone/>
            </a:pPr>
            <a:r>
              <a:rPr lang="en-CA" dirty="0"/>
              <a:t>Yet you did not despise the Virgin’s womb, O Saviour,</a:t>
            </a:r>
          </a:p>
          <a:p>
            <a:pPr marL="0" indent="0">
              <a:buNone/>
            </a:pPr>
            <a:r>
              <a:rPr lang="en-CA" dirty="0"/>
              <a:t>when you came from on high to free mankind forever.</a:t>
            </a:r>
          </a:p>
          <a:p>
            <a:pPr marL="0" indent="0">
              <a:buNone/>
            </a:pPr>
            <a:r>
              <a:rPr lang="en-CA" dirty="0"/>
              <a:t>You then defeated death and Satan’s power infernal;</a:t>
            </a:r>
          </a:p>
          <a:p>
            <a:pPr marL="0" indent="0">
              <a:buNone/>
            </a:pPr>
            <a:r>
              <a:rPr lang="en-CA" dirty="0"/>
              <a:t>you opened up the way that leads to life eternal.</a:t>
            </a:r>
          </a:p>
        </p:txBody>
      </p:sp>
    </p:spTree>
    <p:extLst>
      <p:ext uri="{BB962C8B-B14F-4D97-AF65-F5344CB8AC3E}">
        <p14:creationId xmlns:p14="http://schemas.microsoft.com/office/powerpoint/2010/main" val="2704262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3:3,</a:t>
            </a:r>
            <a:r>
              <a:rPr lang="en-CA" u="sng" dirty="0"/>
              <a:t>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You are enthroned in glory at God’s own right hand,</a:t>
            </a:r>
          </a:p>
          <a:p>
            <a:pPr marL="0" indent="0">
              <a:buNone/>
            </a:pPr>
            <a:r>
              <a:rPr lang="en-CA" dirty="0"/>
              <a:t>till you from there as judge will on the clouds descend.</a:t>
            </a:r>
          </a:p>
          <a:p>
            <a:pPr marL="0" indent="0">
              <a:buNone/>
            </a:pPr>
            <a:r>
              <a:rPr lang="en-CA" dirty="0"/>
              <a:t>O Lord, we therefore pray, grant help and vindication</a:t>
            </a:r>
          </a:p>
          <a:p>
            <a:pPr marL="0" indent="0">
              <a:buNone/>
            </a:pPr>
            <a:r>
              <a:rPr lang="en-CA" dirty="0"/>
              <a:t>to those who thru your  precious blood have gained salvation. </a:t>
            </a:r>
          </a:p>
          <a:p>
            <a:pPr marL="0" indent="0">
              <a:buNone/>
            </a:pPr>
            <a:r>
              <a:rPr lang="en-CA" dirty="0"/>
              <a:t>In everlasting glory add them to the number</a:t>
            </a:r>
          </a:p>
          <a:p>
            <a:pPr marL="0" indent="0">
              <a:buNone/>
            </a:pPr>
            <a:r>
              <a:rPr lang="en-CA" dirty="0"/>
              <a:t>of all your saints, O Lord. Your heritage remember!</a:t>
            </a:r>
          </a:p>
        </p:txBody>
      </p:sp>
    </p:spTree>
    <p:extLst>
      <p:ext uri="{BB962C8B-B14F-4D97-AF65-F5344CB8AC3E}">
        <p14:creationId xmlns:p14="http://schemas.microsoft.com/office/powerpoint/2010/main" val="276901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Trinity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Our Triune God is one in essence, consisting in three Persons. This is something we cannot comprehend.</a:t>
            </a:r>
          </a:p>
          <a:p>
            <a:pPr marL="0" indent="0">
              <a:buNone/>
            </a:pPr>
            <a:r>
              <a:rPr lang="en-CA" dirty="0"/>
              <a:t>With respect to the Trinity there are two aspects:</a:t>
            </a:r>
          </a:p>
          <a:p>
            <a:pPr marL="0" indent="0">
              <a:buNone/>
            </a:pPr>
            <a:r>
              <a:rPr lang="en-CA" dirty="0"/>
              <a:t>	- Being, essence. All three Persons are equal.</a:t>
            </a:r>
          </a:p>
          <a:p>
            <a:pPr marL="0" indent="0">
              <a:buNone/>
            </a:pPr>
            <a:r>
              <a:rPr lang="en-CA" dirty="0"/>
              <a:t>	- Work, activity. There is an order.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8460432" cy="243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592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God’s only-begotten 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3" y="3573016"/>
            <a:ext cx="9144000" cy="1008112"/>
          </a:xfrm>
        </p:spPr>
        <p:txBody>
          <a:bodyPr/>
          <a:lstStyle/>
          <a:p>
            <a:pPr marL="0" indent="0">
              <a:buNone/>
            </a:pPr>
            <a:r>
              <a:rPr lang="en-CA" i="1" dirty="0"/>
              <a:t>Only-begotten</a:t>
            </a:r>
            <a:r>
              <a:rPr lang="en-CA" dirty="0">
                <a:solidFill>
                  <a:srgbClr val="00FF00"/>
                </a:solidFill>
              </a:rPr>
              <a:t>: Jesus is the only one to share in the being of the Father. 		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660755" y="1322517"/>
            <a:ext cx="7418388" cy="204275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i="1" dirty="0"/>
              <a:t>For God so loved the world that He gave His only Son,[a] that whoever believes in Him shall not perish but have eternal life.</a:t>
            </a:r>
          </a:p>
          <a:p>
            <a:pPr algn="l"/>
            <a:r>
              <a:rPr lang="en-CA" sz="1800" i="1" dirty="0"/>
              <a:t>[a] </a:t>
            </a:r>
            <a:r>
              <a:rPr lang="en-CA" sz="1800" dirty="0">
                <a:effectLst/>
              </a:rPr>
              <a:t>Or </a:t>
            </a:r>
            <a:r>
              <a:rPr lang="en-CA" sz="1800" i="1" dirty="0">
                <a:effectLst/>
              </a:rPr>
              <a:t>his only begotten Son</a:t>
            </a:r>
            <a:endParaRPr lang="en-CA" sz="1800" i="1" dirty="0"/>
          </a:p>
          <a:p>
            <a:pPr algn="r"/>
            <a:r>
              <a:rPr lang="en-US" sz="1800" dirty="0"/>
              <a:t>John 3:16</a:t>
            </a:r>
          </a:p>
        </p:txBody>
      </p:sp>
      <p:pic>
        <p:nvPicPr>
          <p:cNvPr id="39938" name="Picture 2" descr="http://msnbcmedia1.msn.com/j/msnbc/Components/Photos/070215/070215_puppylove_hmed_8a.h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4741139"/>
            <a:ext cx="2699792" cy="160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917581" y="5085184"/>
            <a:ext cx="648072" cy="648072"/>
          </a:xfrm>
          <a:prstGeom prst="ellipse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&quot;No&quot; Symbol 5"/>
          <p:cNvSpPr/>
          <p:nvPr/>
        </p:nvSpPr>
        <p:spPr bwMode="auto">
          <a:xfrm>
            <a:off x="575556" y="4729418"/>
            <a:ext cx="1656184" cy="1608387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9940" name="Picture 4" descr="http://www.sss-mag.com/fernhill/images/nursing0827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54375"/>
            <a:ext cx="2376264" cy="158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436096" y="4563640"/>
            <a:ext cx="3707904" cy="19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Cats have kittens</a:t>
            </a:r>
          </a:p>
          <a:p>
            <a:pPr marL="0" indent="0">
              <a:buFontTx/>
              <a:buNone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Dogs have puppies.</a:t>
            </a:r>
          </a:p>
          <a:p>
            <a:pPr marL="0" indent="0">
              <a:buFontTx/>
              <a:buNone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Jesus alone is God’s natural son.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dirty="0"/>
              <a:t>Bible Study: John 1:1-3, 14</a:t>
            </a:r>
          </a:p>
        </p:txBody>
      </p:sp>
      <p:sp>
        <p:nvSpPr>
          <p:cNvPr id="1203204" name="Rectangle 4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The Word was in the beginning</a:t>
            </a:r>
          </a:p>
          <a:p>
            <a:pPr marL="0" indent="0">
              <a:buNone/>
            </a:pPr>
            <a:r>
              <a:rPr lang="en-US" dirty="0"/>
              <a:t>2. The Word was with God: </a:t>
            </a:r>
          </a:p>
          <a:p>
            <a:pPr marL="0" indent="0">
              <a:buNone/>
            </a:pPr>
            <a:r>
              <a:rPr lang="en-US" dirty="0"/>
              <a:t>	separate from God</a:t>
            </a:r>
          </a:p>
          <a:p>
            <a:pPr marL="0" indent="0">
              <a:buNone/>
            </a:pPr>
            <a:r>
              <a:rPr lang="en-US" dirty="0"/>
              <a:t>3. The Word was God: </a:t>
            </a:r>
          </a:p>
          <a:p>
            <a:pPr marL="0" indent="0">
              <a:buNone/>
            </a:pPr>
            <a:r>
              <a:rPr lang="en-US" dirty="0"/>
              <a:t>	same as God.</a:t>
            </a:r>
          </a:p>
          <a:p>
            <a:pPr marL="0" indent="0">
              <a:buNone/>
            </a:pPr>
            <a:r>
              <a:rPr lang="en-US" dirty="0"/>
              <a:t>4. The Father and the Son</a:t>
            </a:r>
          </a:p>
          <a:p>
            <a:pPr marL="0" indent="0">
              <a:buNone/>
            </a:pPr>
            <a:r>
              <a:rPr lang="en-US" dirty="0"/>
              <a:t>5. All things were made through Him</a:t>
            </a:r>
          </a:p>
          <a:p>
            <a:pPr marL="0" indent="0">
              <a:buNone/>
            </a:pPr>
            <a:r>
              <a:rPr lang="en-US" dirty="0"/>
              <a:t>6. He Himself has not been made</a:t>
            </a:r>
          </a:p>
          <a:p>
            <a:pPr marL="0" indent="0">
              <a:buNone/>
            </a:pPr>
            <a:r>
              <a:rPr lang="en-US" dirty="0"/>
              <a:t>7. He became flesh</a:t>
            </a:r>
          </a:p>
          <a:p>
            <a:pPr marL="0" indent="0">
              <a:buNone/>
            </a:pPr>
            <a:r>
              <a:rPr lang="en-US" dirty="0"/>
              <a:t>8. He existed already before He became flesh.</a:t>
            </a:r>
          </a:p>
          <a:p>
            <a:pPr marL="514350" indent="-514350">
              <a:buFontTx/>
              <a:buAutoNum type="arabicPeriod"/>
            </a:pPr>
            <a:endParaRPr lang="en-US" dirty="0"/>
          </a:p>
        </p:txBody>
      </p:sp>
      <p:pic>
        <p:nvPicPr>
          <p:cNvPr id="10243" name="Picture 3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42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04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God’s children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Jesus is </a:t>
            </a:r>
            <a:r>
              <a:rPr lang="en-CA" dirty="0">
                <a:solidFill>
                  <a:srgbClr val="00FF00"/>
                </a:solidFill>
              </a:rPr>
              <a:t>the natural Son of God: 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</a:t>
            </a:r>
            <a:r>
              <a:rPr lang="en-CA" dirty="0"/>
              <a:t>He is </a:t>
            </a:r>
            <a:r>
              <a:rPr lang="en-CA" dirty="0">
                <a:solidFill>
                  <a:srgbClr val="00FF00"/>
                </a:solidFill>
              </a:rPr>
              <a:t>divine like the Father, He is God.</a:t>
            </a:r>
          </a:p>
          <a:p>
            <a:pPr marL="0" indent="0">
              <a:buNone/>
            </a:pPr>
            <a:r>
              <a:rPr lang="en-CA" dirty="0"/>
              <a:t>We are </a:t>
            </a:r>
            <a:r>
              <a:rPr lang="en-CA" dirty="0">
                <a:solidFill>
                  <a:srgbClr val="00FF00"/>
                </a:solidFill>
              </a:rPr>
              <a:t>children of God by adoption: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</a:t>
            </a:r>
            <a:r>
              <a:rPr lang="en-CA" dirty="0"/>
              <a:t>we are </a:t>
            </a:r>
            <a:r>
              <a:rPr lang="en-CA" dirty="0">
                <a:solidFill>
                  <a:srgbClr val="00FF00"/>
                </a:solidFill>
              </a:rPr>
              <a:t>not divine, but are called to be like God</a:t>
            </a:r>
          </a:p>
        </p:txBody>
      </p:sp>
      <p:pic>
        <p:nvPicPr>
          <p:cNvPr id="13314" name="Picture 2" descr="http://www.adoptionoptions.mb.ca/slides/slide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8"/>
          <a:stretch/>
        </p:blipFill>
        <p:spPr bwMode="auto">
          <a:xfrm>
            <a:off x="4407803" y="3645023"/>
            <a:ext cx="3894045" cy="23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adventure-south.com/father-son-redfish-l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4" y="3645023"/>
            <a:ext cx="1920180" cy="22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58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Catechism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33. Q. Why is He called God’s only-begotten Son, since we also are children of God?</a:t>
            </a:r>
          </a:p>
          <a:p>
            <a:pPr marL="0" indent="0">
              <a:buNone/>
            </a:pPr>
            <a:endParaRPr lang="en-CA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A. Because Christ alone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is the eternal, natural Son of God.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We, however, are children of God by adoption,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through grace, for Christ’s sake.</a:t>
            </a:r>
          </a:p>
        </p:txBody>
      </p:sp>
    </p:spTree>
    <p:extLst>
      <p:ext uri="{BB962C8B-B14F-4D97-AF65-F5344CB8AC3E}">
        <p14:creationId xmlns:p14="http://schemas.microsoft.com/office/powerpoint/2010/main" val="356236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The word </a:t>
            </a:r>
            <a:r>
              <a:rPr lang="en-CA" dirty="0">
                <a:solidFill>
                  <a:srgbClr val="00FF00"/>
                </a:solidFill>
              </a:rPr>
              <a:t>‘lord’ describes anyone who has </a:t>
            </a:r>
            <a:r>
              <a:rPr lang="en-CA" u="sng" dirty="0">
                <a:solidFill>
                  <a:srgbClr val="00FF00"/>
                </a:solidFill>
              </a:rPr>
              <a:t>authority</a:t>
            </a:r>
            <a:r>
              <a:rPr lang="en-CA" dirty="0">
                <a:solidFill>
                  <a:srgbClr val="00FF00"/>
                </a:solidFill>
              </a:rPr>
              <a:t> over another person.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In the Bible, lords were:</a:t>
            </a:r>
          </a:p>
          <a:p>
            <a:pPr marL="0" indent="0">
              <a:buNone/>
            </a:pPr>
            <a:r>
              <a:rPr lang="en-CA" dirty="0"/>
              <a:t>	- people who owned slaves</a:t>
            </a:r>
          </a:p>
          <a:p>
            <a:pPr marL="0" indent="0">
              <a:buNone/>
            </a:pPr>
            <a:r>
              <a:rPr lang="en-CA" dirty="0"/>
              <a:t>	- kings who ruled peoples</a:t>
            </a:r>
          </a:p>
          <a:p>
            <a:pPr marL="0" indent="0">
              <a:buNone/>
            </a:pPr>
            <a:r>
              <a:rPr lang="en-CA" dirty="0"/>
              <a:t>	- parents in relation to their children</a:t>
            </a:r>
          </a:p>
          <a:p>
            <a:pPr marL="0" indent="0">
              <a:buNone/>
            </a:pPr>
            <a:r>
              <a:rPr lang="en-CA" dirty="0"/>
              <a:t>	- husbands in relation to their wives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Lords</a:t>
            </a:r>
            <a:r>
              <a:rPr lang="en-CA" dirty="0">
                <a:solidFill>
                  <a:srgbClr val="00FF00"/>
                </a:solidFill>
              </a:rPr>
              <a:t> could abuse their power or be of good will.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482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17017</TotalTime>
  <Words>964</Words>
  <Application>Microsoft Office PowerPoint</Application>
  <PresentationFormat>On-screen Show (4:3)</PresentationFormat>
  <Paragraphs>140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Wingdings</vt:lpstr>
      <vt:lpstr>1_Office Theme</vt:lpstr>
      <vt:lpstr>Catechism  The Substance of Faith</vt:lpstr>
      <vt:lpstr>Hymn 3:3,4</vt:lpstr>
      <vt:lpstr>Hymn 3:3,4</vt:lpstr>
      <vt:lpstr>The Trinity</vt:lpstr>
      <vt:lpstr>God’s only-begotten Son</vt:lpstr>
      <vt:lpstr>Bible Study: John 1:1-3, 14</vt:lpstr>
      <vt:lpstr>God’s children</vt:lpstr>
      <vt:lpstr>Catechism</vt:lpstr>
      <vt:lpstr>Lord</vt:lpstr>
      <vt:lpstr>Discussion</vt:lpstr>
      <vt:lpstr>Two lords</vt:lpstr>
      <vt:lpstr>PowerPoint Presentation</vt:lpstr>
      <vt:lpstr>From one lord to the other</vt:lpstr>
      <vt:lpstr>Catechism</vt:lpstr>
      <vt:lpstr>PowerPoint Presentation</vt:lpstr>
      <vt:lpstr>Belonging is doing</vt:lpstr>
      <vt:lpstr>PowerPoint Presentation</vt:lpstr>
      <vt:lpstr>Belonging is doing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339</cp:revision>
  <cp:lastPrinted>2010-02-18T18:14:08Z</cp:lastPrinted>
  <dcterms:created xsi:type="dcterms:W3CDTF">2008-08-14T09:20:46Z</dcterms:created>
  <dcterms:modified xsi:type="dcterms:W3CDTF">2024-02-27T19:18:59Z</dcterms:modified>
</cp:coreProperties>
</file>