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371" r:id="rId2"/>
    <p:sldId id="1005" r:id="rId3"/>
    <p:sldId id="998" r:id="rId4"/>
    <p:sldId id="1002" r:id="rId5"/>
    <p:sldId id="1014" r:id="rId6"/>
    <p:sldId id="999" r:id="rId7"/>
    <p:sldId id="1008" r:id="rId8"/>
    <p:sldId id="1010" r:id="rId9"/>
    <p:sldId id="1015" r:id="rId10"/>
    <p:sldId id="1016" r:id="rId11"/>
    <p:sldId id="1017" r:id="rId12"/>
    <p:sldId id="1011" r:id="rId13"/>
    <p:sldId id="1018" r:id="rId14"/>
    <p:sldId id="1019" r:id="rId15"/>
    <p:sldId id="1012" r:id="rId16"/>
    <p:sldId id="1013" r:id="rId17"/>
    <p:sldId id="1000" r:id="rId18"/>
  </p:sldIdLst>
  <p:sldSz cx="9144000" cy="6858000" type="screen4x3"/>
  <p:notesSz cx="9167813" cy="6950075"/>
  <p:defaultTextStyle>
    <a:defPPr>
      <a:defRPr lang="en-GB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89">
          <p15:clr>
            <a:srgbClr val="A4A3A4"/>
          </p15:clr>
        </p15:guide>
        <p15:guide id="2" pos="288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00FF00"/>
    <a:srgbClr val="6600FF"/>
    <a:srgbClr val="99CCFF"/>
    <a:srgbClr val="993300"/>
    <a:srgbClr val="FF0000"/>
    <a:srgbClr val="FFFF00"/>
    <a:srgbClr val="29292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650" y="-84"/>
      </p:cViewPr>
      <p:guideLst>
        <p:guide orient="horz" pos="2189"/>
        <p:guide pos="288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08438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37163" y="0"/>
            <a:ext cx="3905250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11938"/>
            <a:ext cx="4008438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37163" y="6611938"/>
            <a:ext cx="390525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EE73B97-7294-44CC-AD25-26099D3DFAE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10325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08438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37163" y="0"/>
            <a:ext cx="3905250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30513" y="533400"/>
            <a:ext cx="3484562" cy="2613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7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33488" y="3305175"/>
            <a:ext cx="6675437" cy="314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57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11938"/>
            <a:ext cx="4008438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7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37163" y="6611938"/>
            <a:ext cx="390525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BD4FBBA-B48C-4B8B-8518-71BBC2B5FBA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76820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9pPr>
          </a:lstStyle>
          <a:p>
            <a:fld id="{2F420270-541F-43FE-B84D-8BEFB746AD0C}" type="slidenum">
              <a:rPr lang="en-GB" sz="1200">
                <a:solidFill>
                  <a:schemeClr val="tx1"/>
                </a:solidFill>
              </a:rPr>
              <a:pPr/>
              <a:t>1</a:t>
            </a:fld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9pPr>
          </a:lstStyle>
          <a:p>
            <a:fld id="{82F58641-9E96-45E7-8DEC-5ECCEF37589A}" type="slidenum">
              <a:rPr lang="en-GB" sz="1200">
                <a:solidFill>
                  <a:schemeClr val="tx1"/>
                </a:solidFill>
              </a:rPr>
              <a:pPr/>
              <a:t>10</a:t>
            </a:fld>
            <a:endParaRPr lang="en-GB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6169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9pPr>
          </a:lstStyle>
          <a:p>
            <a:fld id="{82F58641-9E96-45E7-8DEC-5ECCEF37589A}" type="slidenum">
              <a:rPr lang="en-GB" sz="1200">
                <a:solidFill>
                  <a:schemeClr val="tx1"/>
                </a:solidFill>
              </a:rPr>
              <a:pPr/>
              <a:t>11</a:t>
            </a:fld>
            <a:endParaRPr lang="en-GB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8347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9pPr>
          </a:lstStyle>
          <a:p>
            <a:fld id="{99CD4C64-A18D-450A-B89C-F7015CBF0F94}" type="slidenum">
              <a:rPr lang="en-GB" sz="1200">
                <a:solidFill>
                  <a:schemeClr val="tx1"/>
                </a:solidFill>
              </a:rPr>
              <a:pPr/>
              <a:t>12</a:t>
            </a:fld>
            <a:endParaRPr lang="en-GB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4004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9pPr>
          </a:lstStyle>
          <a:p>
            <a:fld id="{99CD4C64-A18D-450A-B89C-F7015CBF0F94}" type="slidenum">
              <a:rPr lang="en-GB" sz="1200">
                <a:solidFill>
                  <a:schemeClr val="tx1"/>
                </a:solidFill>
              </a:rPr>
              <a:pPr/>
              <a:t>13</a:t>
            </a:fld>
            <a:endParaRPr lang="en-GB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7494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9pPr>
          </a:lstStyle>
          <a:p>
            <a:fld id="{99CD4C64-A18D-450A-B89C-F7015CBF0F94}" type="slidenum">
              <a:rPr lang="en-GB" sz="1200">
                <a:solidFill>
                  <a:schemeClr val="tx1"/>
                </a:solidFill>
              </a:rPr>
              <a:pPr/>
              <a:t>14</a:t>
            </a:fld>
            <a:endParaRPr lang="en-GB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0206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9pPr>
          </a:lstStyle>
          <a:p>
            <a:fld id="{99CD4C64-A18D-450A-B89C-F7015CBF0F94}" type="slidenum">
              <a:rPr lang="en-GB" sz="1200">
                <a:solidFill>
                  <a:schemeClr val="tx1"/>
                </a:solidFill>
              </a:rPr>
              <a:pPr/>
              <a:t>15</a:t>
            </a:fld>
            <a:endParaRPr lang="en-GB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4949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9pPr>
          </a:lstStyle>
          <a:p>
            <a:fld id="{99CD4C64-A18D-450A-B89C-F7015CBF0F94}" type="slidenum">
              <a:rPr lang="en-GB" sz="1200">
                <a:solidFill>
                  <a:schemeClr val="tx1"/>
                </a:solidFill>
              </a:rPr>
              <a:pPr/>
              <a:t>16</a:t>
            </a:fld>
            <a:endParaRPr lang="en-GB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3873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9pPr>
          </a:lstStyle>
          <a:p>
            <a:fld id="{B1BCF06D-E570-4319-84E6-292DABAC8F5B}" type="slidenum">
              <a:rPr lang="en-GB" sz="1200">
                <a:solidFill>
                  <a:schemeClr val="tx1"/>
                </a:solidFill>
              </a:rPr>
              <a:pPr/>
              <a:t>17</a:t>
            </a:fld>
            <a:endParaRPr lang="en-GB" sz="120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D4FBBA-B48C-4B8B-8518-71BBC2B5FBAC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421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9pPr>
          </a:lstStyle>
          <a:p>
            <a:fld id="{D3EDDED8-EA4B-4CA4-9740-E558491BF742}" type="slidenum">
              <a:rPr lang="en-GB" sz="1200">
                <a:solidFill>
                  <a:schemeClr val="tx1"/>
                </a:solidFill>
              </a:rPr>
              <a:pPr/>
              <a:t>3</a:t>
            </a:fld>
            <a:endParaRPr lang="en-GB" sz="120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9pPr>
          </a:lstStyle>
          <a:p>
            <a:fld id="{9B1EBB7F-7AD5-4A20-A682-B8917D07C335}" type="slidenum">
              <a:rPr lang="en-GB" sz="1200">
                <a:solidFill>
                  <a:schemeClr val="tx1"/>
                </a:solidFill>
              </a:rPr>
              <a:pPr/>
              <a:t>4</a:t>
            </a:fld>
            <a:endParaRPr lang="en-GB" sz="120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5:40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D4FBBA-B48C-4B8B-8518-71BBC2B5FBAC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022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9pPr>
          </a:lstStyle>
          <a:p>
            <a:fld id="{B95D1C13-133C-4E89-8A76-F238193DFE8A}" type="slidenum">
              <a:rPr lang="en-GB" sz="1200">
                <a:solidFill>
                  <a:schemeClr val="tx1"/>
                </a:solidFill>
              </a:rPr>
              <a:pPr/>
              <a:t>6</a:t>
            </a:fld>
            <a:endParaRPr lang="en-GB" sz="120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9pPr>
          </a:lstStyle>
          <a:p>
            <a:fld id="{B95D1C13-133C-4E89-8A76-F238193DFE8A}" type="slidenum">
              <a:rPr lang="en-GB" sz="1200">
                <a:solidFill>
                  <a:schemeClr val="tx1"/>
                </a:solidFill>
              </a:rPr>
              <a:pPr/>
              <a:t>7</a:t>
            </a:fld>
            <a:endParaRPr lang="en-GB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074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9pPr>
          </a:lstStyle>
          <a:p>
            <a:fld id="{82F58641-9E96-45E7-8DEC-5ECCEF37589A}" type="slidenum">
              <a:rPr lang="en-GB" sz="1200">
                <a:solidFill>
                  <a:schemeClr val="tx1"/>
                </a:solidFill>
              </a:rPr>
              <a:pPr/>
              <a:t>8</a:t>
            </a:fld>
            <a:endParaRPr lang="en-GB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292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9pPr>
          </a:lstStyle>
          <a:p>
            <a:fld id="{82F58641-9E96-45E7-8DEC-5ECCEF37589A}" type="slidenum">
              <a:rPr lang="en-GB" sz="1200">
                <a:solidFill>
                  <a:schemeClr val="tx1"/>
                </a:solidFill>
              </a:rPr>
              <a:pPr/>
              <a:t>9</a:t>
            </a:fld>
            <a:endParaRPr lang="en-GB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285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674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3282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566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3478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314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6470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7903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74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4833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5944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8303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  <a:p>
            <a:pPr lvl="4"/>
            <a:r>
              <a:rPr lang="en-GB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712492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1.xml"/><Relationship Id="rId4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447800"/>
          </a:xfrm>
        </p:spPr>
        <p:txBody>
          <a:bodyPr/>
          <a:lstStyle/>
          <a:p>
            <a:r>
              <a:rPr lang="en-GB"/>
              <a:t>Catechism</a:t>
            </a:r>
            <a:br>
              <a:rPr lang="en-GB"/>
            </a:br>
            <a:r>
              <a:rPr lang="en-GB"/>
              <a:t>Essentials of Faith </a:t>
            </a:r>
            <a:br>
              <a:rPr lang="en-GB"/>
            </a:br>
            <a:endParaRPr lang="en-GB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/>
              <a:t>Lesson 6</a:t>
            </a:r>
            <a:endParaRPr lang="en-GB" dirty="0"/>
          </a:p>
          <a:p>
            <a:r>
              <a:rPr lang="en-GB" dirty="0"/>
              <a:t>The Trinity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Scripture proofs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The following passages refer to the Father, Son, and Spirit as </a:t>
            </a:r>
            <a:r>
              <a:rPr lang="en-GB" i="1" dirty="0">
                <a:solidFill>
                  <a:srgbClr val="00FF00"/>
                </a:solidFill>
              </a:rPr>
              <a:t>distinct individuals</a:t>
            </a:r>
            <a:r>
              <a:rPr lang="en-GB" dirty="0">
                <a:solidFill>
                  <a:srgbClr val="00FF00"/>
                </a:solidFill>
              </a:rPr>
              <a:t>.</a:t>
            </a:r>
          </a:p>
          <a:p>
            <a:pPr>
              <a:buFontTx/>
              <a:buNone/>
            </a:pPr>
            <a:endParaRPr lang="en-GB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Matthew 3:16-17: </a:t>
            </a:r>
            <a:r>
              <a:rPr lang="en-GB" dirty="0"/>
              <a:t>following the baptism of Jesus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Matthew 28:19b: </a:t>
            </a:r>
            <a:r>
              <a:rPr lang="en-GB" dirty="0"/>
              <a:t>the baptism formula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2 Corinthians 13:14: </a:t>
            </a:r>
            <a:r>
              <a:rPr lang="en-GB" dirty="0"/>
              <a:t>the blessing formula</a:t>
            </a:r>
          </a:p>
        </p:txBody>
      </p:sp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C98FBFE1-4DD9-4732-B0CD-FE13B99F5A69}"/>
              </a:ext>
            </a:extLst>
          </p:cNvPr>
          <p:cNvSpPr/>
          <p:nvPr/>
        </p:nvSpPr>
        <p:spPr bwMode="auto">
          <a:xfrm>
            <a:off x="1187624" y="3645024"/>
            <a:ext cx="7272808" cy="1008112"/>
          </a:xfrm>
          <a:prstGeom prst="rect">
            <a:avLst/>
          </a:prstGeom>
          <a:solidFill>
            <a:srgbClr val="FFCC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kumimoji="0" lang="en-CA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baptizing them in the name of the Father and of the Son and of the Holy Spirit,</a:t>
            </a:r>
          </a:p>
        </p:txBody>
      </p:sp>
    </p:spTree>
    <p:extLst>
      <p:ext uri="{BB962C8B-B14F-4D97-AF65-F5344CB8AC3E}">
        <p14:creationId xmlns:p14="http://schemas.microsoft.com/office/powerpoint/2010/main" val="1009508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Scripture proofs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The following passages refer to the Father, Son, and Spirit as </a:t>
            </a:r>
            <a:r>
              <a:rPr lang="en-GB" i="1" dirty="0">
                <a:solidFill>
                  <a:srgbClr val="00FF00"/>
                </a:solidFill>
              </a:rPr>
              <a:t>distinct individuals</a:t>
            </a:r>
            <a:r>
              <a:rPr lang="en-GB" dirty="0">
                <a:solidFill>
                  <a:srgbClr val="00FF00"/>
                </a:solidFill>
              </a:rPr>
              <a:t>.</a:t>
            </a:r>
          </a:p>
          <a:p>
            <a:pPr>
              <a:buFontTx/>
              <a:buNone/>
            </a:pPr>
            <a:endParaRPr lang="en-GB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Matthew 3:16-17: </a:t>
            </a:r>
            <a:r>
              <a:rPr lang="en-GB" dirty="0"/>
              <a:t>following the baptism of Jesus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Matthew 28:19b: </a:t>
            </a:r>
            <a:r>
              <a:rPr lang="en-GB" dirty="0"/>
              <a:t>the baptism formula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2 Corinthians 13:14: </a:t>
            </a:r>
            <a:r>
              <a:rPr lang="en-GB" dirty="0"/>
              <a:t>the blessing formula</a:t>
            </a:r>
          </a:p>
        </p:txBody>
      </p:sp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12559351-0501-438E-84C5-1EA1C4C9F7FA}"/>
              </a:ext>
            </a:extLst>
          </p:cNvPr>
          <p:cNvSpPr/>
          <p:nvPr/>
        </p:nvSpPr>
        <p:spPr bwMode="auto">
          <a:xfrm>
            <a:off x="935596" y="4149080"/>
            <a:ext cx="7272808" cy="1008112"/>
          </a:xfrm>
          <a:prstGeom prst="rect">
            <a:avLst/>
          </a:prstGeom>
          <a:solidFill>
            <a:srgbClr val="FFCC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CA" b="0" i="0" dirty="0">
                <a:solidFill>
                  <a:srgbClr val="000000"/>
                </a:solidFill>
                <a:effectLst/>
                <a:latin typeface="system-ui"/>
              </a:rPr>
              <a:t>The grace of the Lord Jesus Christ and the love of God and the fellowship of the Holy Spirit be with you all.</a:t>
            </a:r>
            <a:endParaRPr kumimoji="0" lang="en-CA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640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Scripture Proofs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The following passages indicate there is </a:t>
            </a:r>
            <a:r>
              <a:rPr lang="en-GB" dirty="0">
                <a:solidFill>
                  <a:srgbClr val="00FF00"/>
                </a:solidFill>
              </a:rPr>
              <a:t>but one essence that is God.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1 Corinthians 8:4: </a:t>
            </a:r>
            <a:r>
              <a:rPr lang="en-GB" dirty="0"/>
              <a:t>No God but one</a:t>
            </a:r>
            <a:endParaRPr lang="en-GB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1 Timothy 2:5: </a:t>
            </a:r>
            <a:r>
              <a:rPr lang="en-GB" dirty="0"/>
              <a:t>There is one God</a:t>
            </a:r>
            <a:endParaRPr lang="en-GB" dirty="0">
              <a:solidFill>
                <a:srgbClr val="00FF00"/>
              </a:solidFill>
            </a:endParaRPr>
          </a:p>
          <a:p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5AE6E413-18DF-4D0A-9347-3CAB2808593A}"/>
              </a:ext>
            </a:extLst>
          </p:cNvPr>
          <p:cNvSpPr/>
          <p:nvPr/>
        </p:nvSpPr>
        <p:spPr bwMode="auto">
          <a:xfrm>
            <a:off x="323528" y="2204864"/>
            <a:ext cx="2592288" cy="413552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B09D9E68-B431-41DA-ACAC-9BF2EF15BA33}"/>
              </a:ext>
            </a:extLst>
          </p:cNvPr>
          <p:cNvSpPr/>
          <p:nvPr/>
        </p:nvSpPr>
        <p:spPr bwMode="auto">
          <a:xfrm>
            <a:off x="395536" y="2694616"/>
            <a:ext cx="2160240" cy="413552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65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Scripture Proofs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The following passages indicate there is </a:t>
            </a:r>
            <a:r>
              <a:rPr lang="en-GB" dirty="0">
                <a:solidFill>
                  <a:srgbClr val="00FF00"/>
                </a:solidFill>
              </a:rPr>
              <a:t>but one essence that is God.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1 Corinthians 8:4: </a:t>
            </a:r>
            <a:r>
              <a:rPr lang="en-GB" dirty="0"/>
              <a:t>No God but one</a:t>
            </a:r>
            <a:endParaRPr lang="en-GB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1 Timothy 2:5: </a:t>
            </a:r>
            <a:r>
              <a:rPr lang="en-GB" dirty="0"/>
              <a:t>There is one God</a:t>
            </a:r>
            <a:endParaRPr lang="en-GB" dirty="0">
              <a:solidFill>
                <a:srgbClr val="00FF00"/>
              </a:solidFill>
            </a:endParaRPr>
          </a:p>
          <a:p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77979296-040C-448C-A065-2F97CE361BCA}"/>
              </a:ext>
            </a:extLst>
          </p:cNvPr>
          <p:cNvSpPr/>
          <p:nvPr/>
        </p:nvSpPr>
        <p:spPr bwMode="auto">
          <a:xfrm>
            <a:off x="1331640" y="2708920"/>
            <a:ext cx="7272808" cy="1368152"/>
          </a:xfrm>
          <a:prstGeom prst="rect">
            <a:avLst/>
          </a:prstGeom>
          <a:solidFill>
            <a:srgbClr val="FFCC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CA" b="0" i="0" dirty="0">
                <a:solidFill>
                  <a:srgbClr val="000000"/>
                </a:solidFill>
                <a:effectLst/>
                <a:latin typeface="system-ui"/>
              </a:rPr>
              <a:t>Therefore, as to the eating of food offered to idols, we know that “an idol has no real existence,” and that “there is no God but one.”</a:t>
            </a:r>
            <a:endParaRPr kumimoji="0" lang="en-CA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08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Scripture Proofs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The following passages indicate there is </a:t>
            </a:r>
            <a:r>
              <a:rPr lang="en-GB" dirty="0">
                <a:solidFill>
                  <a:srgbClr val="00FF00"/>
                </a:solidFill>
              </a:rPr>
              <a:t>but one essence that is God.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1 Corinthians 8:4: </a:t>
            </a:r>
            <a:r>
              <a:rPr lang="en-GB" dirty="0"/>
              <a:t>No God but one</a:t>
            </a:r>
            <a:endParaRPr lang="en-GB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1 Timothy 2:5: </a:t>
            </a:r>
            <a:r>
              <a:rPr lang="en-GB" dirty="0"/>
              <a:t>There is one God</a:t>
            </a:r>
            <a:endParaRPr lang="en-GB" dirty="0">
              <a:solidFill>
                <a:srgbClr val="00FF00"/>
              </a:solidFill>
            </a:endParaRPr>
          </a:p>
          <a:p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8" name="Rectangle 7">
            <a:hlinkClick r:id="rId3" action="ppaction://hlinksldjump"/>
            <a:extLst>
              <a:ext uri="{FF2B5EF4-FFF2-40B4-BE49-F238E27FC236}">
                <a16:creationId xmlns:a16="http://schemas.microsoft.com/office/drawing/2014/main" id="{4773E5DC-57C1-47D6-BC9A-FD04430C422F}"/>
              </a:ext>
            </a:extLst>
          </p:cNvPr>
          <p:cNvSpPr/>
          <p:nvPr/>
        </p:nvSpPr>
        <p:spPr bwMode="auto">
          <a:xfrm>
            <a:off x="1259632" y="3212976"/>
            <a:ext cx="7272808" cy="1368152"/>
          </a:xfrm>
          <a:prstGeom prst="rect">
            <a:avLst/>
          </a:prstGeom>
          <a:solidFill>
            <a:srgbClr val="FFCC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CA" b="0" i="0" dirty="0">
                <a:solidFill>
                  <a:srgbClr val="000000"/>
                </a:solidFill>
                <a:effectLst/>
                <a:latin typeface="system-ui"/>
              </a:rPr>
              <a:t>For there is one God, and there is one mediator between God and men, the man Christ Jesus,</a:t>
            </a:r>
            <a:endParaRPr kumimoji="0" lang="en-CA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60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Scripture Proofs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The following passages indicate each Person </a:t>
            </a:r>
            <a:r>
              <a:rPr lang="en-GB" dirty="0">
                <a:solidFill>
                  <a:srgbClr val="00FF00"/>
                </a:solidFill>
              </a:rPr>
              <a:t>is God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</a:t>
            </a:r>
            <a:r>
              <a:rPr lang="en-GB" dirty="0"/>
              <a:t>The Father is God: </a:t>
            </a:r>
            <a:r>
              <a:rPr lang="en-GB" dirty="0">
                <a:solidFill>
                  <a:srgbClr val="00FF00"/>
                </a:solidFill>
              </a:rPr>
              <a:t>Ephesians 1:2</a:t>
            </a:r>
          </a:p>
          <a:p>
            <a:pPr lvl="1">
              <a:buFontTx/>
              <a:buNone/>
            </a:pPr>
            <a:r>
              <a:rPr lang="en-GB" i="1" dirty="0"/>
              <a:t>God our Father</a:t>
            </a:r>
            <a:endParaRPr lang="en-GB" i="1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</a:t>
            </a:r>
            <a:r>
              <a:rPr lang="en-GB" dirty="0"/>
              <a:t>The Son is God: </a:t>
            </a:r>
            <a:r>
              <a:rPr lang="en-GB" dirty="0">
                <a:solidFill>
                  <a:srgbClr val="00FF00"/>
                </a:solidFill>
              </a:rPr>
              <a:t>Titus 2:13</a:t>
            </a:r>
          </a:p>
          <a:p>
            <a:pPr lvl="1">
              <a:buFontTx/>
              <a:buNone/>
            </a:pPr>
            <a:r>
              <a:rPr lang="en-GB" i="1" dirty="0"/>
              <a:t>Our great God and Saviour, Jesus Christ</a:t>
            </a:r>
            <a:endParaRPr lang="en-GB" i="1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</a:t>
            </a:r>
            <a:r>
              <a:rPr lang="en-GB" dirty="0"/>
              <a:t>The Holy Spirit is God: </a:t>
            </a:r>
            <a:r>
              <a:rPr lang="en-GB" dirty="0">
                <a:solidFill>
                  <a:srgbClr val="00FF00"/>
                </a:solidFill>
              </a:rPr>
              <a:t>1 Corinthians 2:10-11</a:t>
            </a:r>
          </a:p>
          <a:p>
            <a:pPr lvl="1">
              <a:buFontTx/>
              <a:buNone/>
            </a:pPr>
            <a:r>
              <a:rPr lang="en-GB" i="1" dirty="0"/>
              <a:t>No one knows the thoughts of God except the Spirit of God.</a:t>
            </a:r>
            <a:endParaRPr lang="en-GB" dirty="0"/>
          </a:p>
          <a:p>
            <a:endParaRPr lang="en-GB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57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Scripture Proofs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The following passages indicate </a:t>
            </a:r>
            <a:r>
              <a:rPr lang="en-GB" dirty="0">
                <a:solidFill>
                  <a:srgbClr val="00FF00"/>
                </a:solidFill>
              </a:rPr>
              <a:t>economic subordination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</a:t>
            </a:r>
            <a:r>
              <a:rPr lang="en-GB" dirty="0"/>
              <a:t>The Son obeys the Father: </a:t>
            </a:r>
            <a:r>
              <a:rPr lang="en-GB" dirty="0">
                <a:solidFill>
                  <a:srgbClr val="00FF00"/>
                </a:solidFill>
              </a:rPr>
              <a:t>John 5:30</a:t>
            </a:r>
          </a:p>
          <a:p>
            <a:pPr lvl="1">
              <a:buFontTx/>
              <a:buNone/>
            </a:pPr>
            <a:r>
              <a:rPr lang="en-GB" i="1" dirty="0"/>
              <a:t>“I seek not my own will but the will of him who sent me”</a:t>
            </a:r>
            <a:endParaRPr lang="en-GB" i="1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</a:t>
            </a:r>
            <a:r>
              <a:rPr lang="en-GB" dirty="0"/>
              <a:t>The Spirit obeys the Father and the Son: </a:t>
            </a:r>
            <a:r>
              <a:rPr lang="en-GB" dirty="0">
                <a:solidFill>
                  <a:srgbClr val="00FF00"/>
                </a:solidFill>
              </a:rPr>
              <a:t>John 16:13,15</a:t>
            </a:r>
          </a:p>
          <a:p>
            <a:pPr lvl="1">
              <a:buFontTx/>
              <a:buNone/>
            </a:pPr>
            <a:r>
              <a:rPr lang="en-GB" i="1" dirty="0"/>
              <a:t>The Spirit of truth … will not speak on his own authority, but whatever he hears he will speak … All that the Father has is mine, therefore I said that he (the Spirit) will take what is mine and declare it to you.</a:t>
            </a:r>
            <a:endParaRPr lang="en-GB" i="1" dirty="0">
              <a:solidFill>
                <a:srgbClr val="00FF00"/>
              </a:solidFill>
            </a:endParaRPr>
          </a:p>
          <a:p>
            <a:endParaRPr lang="en-GB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71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Significance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God is Three in One: Father, Son and Holy Spirit. </a:t>
            </a:r>
            <a:r>
              <a:rPr lang="en-GB" dirty="0">
                <a:solidFill>
                  <a:srgbClr val="00FF00"/>
                </a:solidFill>
              </a:rPr>
              <a:t>Love and loyalty within the Trinity is perfect.</a:t>
            </a:r>
          </a:p>
          <a:p>
            <a:pPr>
              <a:buFontTx/>
              <a:buNone/>
            </a:pPr>
            <a:endParaRPr lang="en-GB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dirty="0"/>
              <a:t>Humans were created </a:t>
            </a:r>
            <a:r>
              <a:rPr lang="en-GB" dirty="0">
                <a:solidFill>
                  <a:srgbClr val="00FF00"/>
                </a:solidFill>
              </a:rPr>
              <a:t>in God’s image.</a:t>
            </a:r>
          </a:p>
          <a:p>
            <a:pPr>
              <a:buFontTx/>
              <a:buNone/>
            </a:pPr>
            <a:endParaRPr lang="en-GB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dirty="0"/>
              <a:t>Humanity is </a:t>
            </a:r>
            <a:r>
              <a:rPr lang="en-GB" dirty="0">
                <a:solidFill>
                  <a:srgbClr val="00FF00"/>
                </a:solidFill>
              </a:rPr>
              <a:t>Two in One: male (husband) and female (wife).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Love and loyalty within marriage is to be perfect.</a:t>
            </a:r>
          </a:p>
          <a:p>
            <a:pPr>
              <a:buFontTx/>
              <a:buNone/>
            </a:pPr>
            <a:endParaRPr lang="en-GB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dirty="0"/>
              <a:t>The Trinity is the perfect example of </a:t>
            </a:r>
            <a:r>
              <a:rPr lang="en-GB" dirty="0">
                <a:solidFill>
                  <a:srgbClr val="00FF00"/>
                </a:solidFill>
              </a:rPr>
              <a:t>love and loyalty </a:t>
            </a:r>
            <a:r>
              <a:rPr lang="en-GB" dirty="0"/>
              <a:t>which we are to follow</a:t>
            </a:r>
            <a:r>
              <a:rPr lang="en-GB" dirty="0">
                <a:solidFill>
                  <a:srgbClr val="00FF00"/>
                </a:solidFill>
              </a:rPr>
              <a:t>.</a:t>
            </a:r>
            <a:endParaRPr lang="en-GB" dirty="0"/>
          </a:p>
          <a:p>
            <a:pPr>
              <a:buFontTx/>
              <a:buNone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Hymn 6:2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19200"/>
            <a:ext cx="8676456" cy="5638800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Praise God the Father, great in majesty;</a:t>
            </a:r>
          </a:p>
          <a:p>
            <a:pPr marL="0" indent="0">
              <a:buNone/>
            </a:pPr>
            <a:r>
              <a:rPr lang="en-CA" dirty="0"/>
              <a:t>praise God the Son, who came to save his own;</a:t>
            </a:r>
          </a:p>
          <a:p>
            <a:pPr marL="0" indent="0">
              <a:buNone/>
            </a:pPr>
            <a:r>
              <a:rPr lang="en-CA" dirty="0"/>
              <a:t>praise God the Spirit, sent from heaven’s throne,</a:t>
            </a:r>
          </a:p>
          <a:p>
            <a:pPr marL="0" indent="0">
              <a:buNone/>
            </a:pPr>
            <a:r>
              <a:rPr lang="en-CA" dirty="0"/>
              <a:t>that he our guide and comforter might be.</a:t>
            </a:r>
          </a:p>
          <a:p>
            <a:pPr marL="0" indent="0">
              <a:buNone/>
            </a:pPr>
            <a:r>
              <a:rPr lang="en-CA" dirty="0"/>
              <a:t>Praise Father, Son, and Spirit, Three in One.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53419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Equal and not equal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We distinguish between the ontological and economical sides to the Trinity.</a:t>
            </a:r>
          </a:p>
          <a:p>
            <a:pPr>
              <a:buFontTx/>
              <a:buNone/>
            </a:pPr>
            <a:r>
              <a:rPr lang="en-GB" dirty="0"/>
              <a:t>Ontological (the way something </a:t>
            </a:r>
            <a:r>
              <a:rPr lang="en-GB" i="1" dirty="0">
                <a:solidFill>
                  <a:srgbClr val="00FF00"/>
                </a:solidFill>
              </a:rPr>
              <a:t>is</a:t>
            </a:r>
            <a:r>
              <a:rPr lang="en-GB" dirty="0"/>
              <a:t>)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Father, Son and Spirit are equal in essence. All three are to be worshipped and adored.</a:t>
            </a:r>
          </a:p>
          <a:p>
            <a:pPr>
              <a:buFontTx/>
              <a:buNone/>
            </a:pPr>
            <a:r>
              <a:rPr lang="en-GB" dirty="0">
                <a:solidFill>
                  <a:schemeClr val="bg1"/>
                </a:solidFill>
              </a:rPr>
              <a:t>Economical (the way it </a:t>
            </a:r>
            <a:r>
              <a:rPr lang="en-GB" i="1" dirty="0">
                <a:solidFill>
                  <a:schemeClr val="bg1"/>
                </a:solidFill>
              </a:rPr>
              <a:t>works</a:t>
            </a:r>
            <a:r>
              <a:rPr lang="en-GB" dirty="0">
                <a:solidFill>
                  <a:schemeClr val="bg1"/>
                </a:solidFill>
              </a:rPr>
              <a:t>)</a:t>
            </a:r>
          </a:p>
          <a:p>
            <a:pPr>
              <a:buFontTx/>
              <a:buNone/>
            </a:pPr>
            <a:r>
              <a:rPr lang="en-GB" dirty="0">
                <a:solidFill>
                  <a:schemeClr val="bg1"/>
                </a:solidFill>
              </a:rPr>
              <a:t>	The Father as the ‘planner’ directs</a:t>
            </a:r>
          </a:p>
          <a:p>
            <a:pPr>
              <a:buFontTx/>
              <a:buNone/>
            </a:pPr>
            <a:r>
              <a:rPr lang="en-GB" dirty="0">
                <a:solidFill>
                  <a:schemeClr val="bg1"/>
                </a:solidFill>
              </a:rPr>
              <a:t>	The Son as the ‘contractor’ facilitates</a:t>
            </a:r>
          </a:p>
          <a:p>
            <a:pPr>
              <a:buFontTx/>
              <a:buNone/>
            </a:pPr>
            <a:r>
              <a:rPr lang="en-GB" dirty="0">
                <a:solidFill>
                  <a:schemeClr val="bg1"/>
                </a:solidFill>
              </a:rPr>
              <a:t>	The Spirit as the ‘builder’ executes</a:t>
            </a:r>
            <a:endParaRPr lang="en-GB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endParaRPr lang="en-GB" dirty="0">
              <a:solidFill>
                <a:srgbClr val="00FF00"/>
              </a:solidFill>
            </a:endParaRPr>
          </a:p>
          <a:p>
            <a:pPr algn="ctr">
              <a:buFontTx/>
              <a:buNone/>
            </a:pPr>
            <a:r>
              <a:rPr lang="en-GB" dirty="0"/>
              <a:t>Ontologically equal</a:t>
            </a:r>
            <a:r>
              <a:rPr lang="en-GB" dirty="0">
                <a:solidFill>
                  <a:schemeClr val="bg1"/>
                </a:solidFill>
              </a:rPr>
              <a:t>, economically subordinate.</a:t>
            </a:r>
            <a:endParaRPr lang="en-GB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Equal and not equal</a:t>
            </a:r>
          </a:p>
        </p:txBody>
      </p:sp>
      <p:sp>
        <p:nvSpPr>
          <p:cNvPr id="13315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We distinguish between the ontological and economical sides to the Trinity.</a:t>
            </a:r>
            <a:endParaRPr lang="en-GB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dirty="0"/>
              <a:t>Economical (the </a:t>
            </a:r>
            <a:r>
              <a:rPr lang="en-GB"/>
              <a:t>way something </a:t>
            </a:r>
            <a:r>
              <a:rPr lang="en-GB" i="1" dirty="0">
                <a:solidFill>
                  <a:srgbClr val="00FF00"/>
                </a:solidFill>
              </a:rPr>
              <a:t>works</a:t>
            </a:r>
            <a:r>
              <a:rPr lang="en-GB" dirty="0"/>
              <a:t>)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The Father as the ‘planner’ directs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The Son as the ‘contractor’ facilitates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The Spirit as the ‘tradesman’ executes</a:t>
            </a:r>
          </a:p>
          <a:p>
            <a:pPr>
              <a:buFontTx/>
              <a:buNone/>
            </a:pPr>
            <a:br>
              <a:rPr lang="en-GB" dirty="0">
                <a:solidFill>
                  <a:srgbClr val="00FF00"/>
                </a:solidFill>
              </a:rPr>
            </a:br>
            <a:br>
              <a:rPr lang="en-GB" dirty="0">
                <a:solidFill>
                  <a:srgbClr val="00FF00"/>
                </a:solidFill>
              </a:rPr>
            </a:br>
            <a:endParaRPr lang="en-GB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endParaRPr lang="en-GB" dirty="0">
              <a:solidFill>
                <a:srgbClr val="00FF00"/>
              </a:solidFill>
            </a:endParaRPr>
          </a:p>
          <a:p>
            <a:pPr algn="ctr">
              <a:lnSpc>
                <a:spcPct val="150000"/>
              </a:lnSpc>
              <a:buFontTx/>
              <a:buNone/>
            </a:pPr>
            <a:r>
              <a:rPr lang="en-GB" dirty="0"/>
              <a:t>Ontologically</a:t>
            </a:r>
            <a:r>
              <a:rPr lang="en-GB" dirty="0">
                <a:solidFill>
                  <a:srgbClr val="00FF00"/>
                </a:solidFill>
              </a:rPr>
              <a:t> equal, </a:t>
            </a:r>
            <a:r>
              <a:rPr lang="en-GB" dirty="0"/>
              <a:t>economically</a:t>
            </a:r>
            <a:r>
              <a:rPr lang="en-GB" dirty="0">
                <a:solidFill>
                  <a:srgbClr val="00FF00"/>
                </a:solidFill>
              </a:rPr>
              <a:t> subordinate</a:t>
            </a:r>
            <a:r>
              <a:rPr lang="en-GB" dirty="0">
                <a:solidFill>
                  <a:schemeClr val="bg1"/>
                </a:solidFill>
              </a:rPr>
              <a:t>.</a:t>
            </a:r>
            <a:endParaRPr lang="en-GB" dirty="0"/>
          </a:p>
        </p:txBody>
      </p:sp>
      <p:pic>
        <p:nvPicPr>
          <p:cNvPr id="13316" name="Picture 10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1358900" cy="191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10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267200"/>
            <a:ext cx="2209800" cy="188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10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267200"/>
            <a:ext cx="1905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431CD-F068-4877-8DA7-C834CF4EA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Equal and not equal</a:t>
            </a:r>
          </a:p>
        </p:txBody>
      </p:sp>
      <p:pic>
        <p:nvPicPr>
          <p:cNvPr id="4" name="Trinity - Ontological and Economic">
            <a:hlinkClick r:id="" action="ppaction://media"/>
            <a:extLst>
              <a:ext uri="{FF2B5EF4-FFF2-40B4-BE49-F238E27FC236}">
                <a16:creationId xmlns:a16="http://schemas.microsoft.com/office/drawing/2014/main" id="{CBE95105-B324-4A29-86C1-923E8452489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2800" y="1219200"/>
            <a:ext cx="7518400" cy="5638800"/>
          </a:xfrm>
        </p:spPr>
      </p:pic>
    </p:spTree>
    <p:extLst>
      <p:ext uri="{BB962C8B-B14F-4D97-AF65-F5344CB8AC3E}">
        <p14:creationId xmlns:p14="http://schemas.microsoft.com/office/powerpoint/2010/main" val="184859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0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Heresies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Unitarianism: there is only one God and one Person</a:t>
            </a:r>
          </a:p>
          <a:p>
            <a:pPr lvl="1">
              <a:buFontTx/>
              <a:buNone/>
            </a:pPr>
            <a:r>
              <a:rPr lang="en-GB" i="1" dirty="0"/>
              <a:t>Jews, Jehovah’s Witnesses &amp; Mormons are Unitarians</a:t>
            </a:r>
          </a:p>
          <a:p>
            <a:pPr lvl="1">
              <a:buFontTx/>
              <a:buNone/>
            </a:pPr>
            <a:endParaRPr lang="en-GB" i="1" dirty="0"/>
          </a:p>
          <a:p>
            <a:pPr>
              <a:buFontTx/>
              <a:buNone/>
            </a:pPr>
            <a:r>
              <a:rPr lang="en-GB" dirty="0"/>
              <a:t>Modalism: The three Persons are three phases in the one God</a:t>
            </a:r>
          </a:p>
          <a:p>
            <a:pPr lvl="1">
              <a:buFontTx/>
              <a:buNone/>
            </a:pPr>
            <a:r>
              <a:rPr lang="en-GB" i="1" dirty="0"/>
              <a:t>Just like a person is a child, then middle aged, and then a senior.</a:t>
            </a:r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r>
              <a:rPr lang="en-GB" dirty="0"/>
              <a:t>Subordinationism: The three Persons are ontologically subordinated to each other.</a:t>
            </a:r>
          </a:p>
          <a:p>
            <a:pPr lvl="1">
              <a:buFontTx/>
              <a:buNone/>
            </a:pPr>
            <a:r>
              <a:rPr lang="en-GB" i="1" dirty="0"/>
              <a:t>Originally Anabaptists (=Mennonites) believed this. </a:t>
            </a:r>
          </a:p>
          <a:p>
            <a:pPr lvl="1">
              <a:buFontTx/>
              <a:buNone/>
            </a:pPr>
            <a:endParaRPr lang="en-GB" i="1" dirty="0"/>
          </a:p>
          <a:p>
            <a:pPr>
              <a:buFontTx/>
              <a:buNone/>
            </a:pPr>
            <a:endParaRPr lang="en-GB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Heresies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Unitarianism: there is only one God and one Person</a:t>
            </a:r>
          </a:p>
          <a:p>
            <a:pPr>
              <a:buFontTx/>
              <a:buNone/>
            </a:pPr>
            <a:r>
              <a:rPr lang="en-GB" dirty="0"/>
              <a:t>Modalism: The three Persons are three phases in God</a:t>
            </a:r>
          </a:p>
          <a:p>
            <a:pPr>
              <a:buFontTx/>
              <a:buNone/>
            </a:pPr>
            <a:r>
              <a:rPr lang="en-GB" dirty="0"/>
              <a:t>Subordinationism: The three Persons are ontologically subordinated to each other.</a:t>
            </a:r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r>
              <a:rPr lang="en-GB" dirty="0"/>
              <a:t>The </a:t>
            </a:r>
            <a:r>
              <a:rPr lang="en-GB" u="sng" dirty="0"/>
              <a:t>Reformed position</a:t>
            </a:r>
            <a:r>
              <a:rPr lang="en-GB" dirty="0"/>
              <a:t> is referred to as </a:t>
            </a:r>
            <a:r>
              <a:rPr lang="en-GB" i="1" dirty="0">
                <a:solidFill>
                  <a:srgbClr val="FFC000"/>
                </a:solidFill>
              </a:rPr>
              <a:t>relational subordinationism</a:t>
            </a:r>
            <a:r>
              <a:rPr lang="en-GB" dirty="0"/>
              <a:t>. This is the same as saying the Trinity is ontologically equal but economically subordinated.</a:t>
            </a:r>
          </a:p>
          <a:p>
            <a:pPr>
              <a:buFontTx/>
              <a:buNone/>
            </a:pPr>
            <a:r>
              <a:rPr lang="en-GB" dirty="0"/>
              <a:t>This is different from the Roman Catholic view of the Trinity, which denies all subordination!</a:t>
            </a:r>
          </a:p>
        </p:txBody>
      </p:sp>
    </p:spTree>
    <p:extLst>
      <p:ext uri="{BB962C8B-B14F-4D97-AF65-F5344CB8AC3E}">
        <p14:creationId xmlns:p14="http://schemas.microsoft.com/office/powerpoint/2010/main" val="398354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Scripture proofs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The following passages refer to the Father, Son, and Spirit as </a:t>
            </a:r>
            <a:r>
              <a:rPr lang="en-GB" i="1" dirty="0">
                <a:solidFill>
                  <a:srgbClr val="00FF00"/>
                </a:solidFill>
              </a:rPr>
              <a:t>distinct individuals</a:t>
            </a:r>
            <a:r>
              <a:rPr lang="en-GB" dirty="0">
                <a:solidFill>
                  <a:srgbClr val="00FF00"/>
                </a:solidFill>
              </a:rPr>
              <a:t>.</a:t>
            </a:r>
          </a:p>
          <a:p>
            <a:pPr>
              <a:buFontTx/>
              <a:buNone/>
            </a:pPr>
            <a:endParaRPr lang="en-GB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Matthew 3:16-17: </a:t>
            </a:r>
            <a:r>
              <a:rPr lang="en-GB" dirty="0"/>
              <a:t>following the baptism of Jesus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Matthew 28:19b: </a:t>
            </a:r>
            <a:r>
              <a:rPr lang="en-GB" dirty="0"/>
              <a:t>the baptism formula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2 Corinthians 13:14: </a:t>
            </a:r>
            <a:r>
              <a:rPr lang="en-GB" dirty="0"/>
              <a:t>the blessing formula</a:t>
            </a:r>
          </a:p>
        </p:txBody>
      </p:sp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FA35E966-A2E7-4C0A-87CE-458D029FBE2D}"/>
              </a:ext>
            </a:extLst>
          </p:cNvPr>
          <p:cNvSpPr/>
          <p:nvPr/>
        </p:nvSpPr>
        <p:spPr bwMode="auto">
          <a:xfrm>
            <a:off x="35496" y="2727416"/>
            <a:ext cx="2592288" cy="413552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F345C09D-EF44-47C1-A5AA-59D0884A6FA6}"/>
              </a:ext>
            </a:extLst>
          </p:cNvPr>
          <p:cNvSpPr/>
          <p:nvPr/>
        </p:nvSpPr>
        <p:spPr bwMode="auto">
          <a:xfrm>
            <a:off x="41405" y="3222224"/>
            <a:ext cx="2592288" cy="413552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6" name="Rectangle 5">
            <a:hlinkClick r:id="rId5" action="ppaction://hlinksldjump"/>
            <a:extLst>
              <a:ext uri="{FF2B5EF4-FFF2-40B4-BE49-F238E27FC236}">
                <a16:creationId xmlns:a16="http://schemas.microsoft.com/office/drawing/2014/main" id="{8B96F103-9B6F-4526-9EDD-36DD10463D77}"/>
              </a:ext>
            </a:extLst>
          </p:cNvPr>
          <p:cNvSpPr/>
          <p:nvPr/>
        </p:nvSpPr>
        <p:spPr bwMode="auto">
          <a:xfrm>
            <a:off x="37456" y="3711976"/>
            <a:ext cx="2950367" cy="413552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406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Scripture proofs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The following passages refer to the Father, Son, and Spirit as </a:t>
            </a:r>
            <a:r>
              <a:rPr lang="en-GB" i="1" dirty="0">
                <a:solidFill>
                  <a:srgbClr val="00FF00"/>
                </a:solidFill>
              </a:rPr>
              <a:t>distinct individuals</a:t>
            </a:r>
            <a:r>
              <a:rPr lang="en-GB" dirty="0">
                <a:solidFill>
                  <a:srgbClr val="00FF00"/>
                </a:solidFill>
              </a:rPr>
              <a:t>.</a:t>
            </a:r>
          </a:p>
          <a:p>
            <a:pPr>
              <a:buFontTx/>
              <a:buNone/>
            </a:pPr>
            <a:endParaRPr lang="en-GB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Matthew 3:16-17: </a:t>
            </a:r>
            <a:r>
              <a:rPr lang="en-GB" dirty="0"/>
              <a:t>following the baptism of Jesus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Matthew 28:19b: </a:t>
            </a:r>
            <a:r>
              <a:rPr lang="en-GB" dirty="0"/>
              <a:t>the baptism formula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2 Corinthians 13:14: </a:t>
            </a:r>
            <a:r>
              <a:rPr lang="en-GB" dirty="0"/>
              <a:t>the blessing formula</a:t>
            </a:r>
          </a:p>
        </p:txBody>
      </p:sp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B3252DAC-6E37-4D7A-BE9F-55A50AA379F9}"/>
              </a:ext>
            </a:extLst>
          </p:cNvPr>
          <p:cNvSpPr/>
          <p:nvPr/>
        </p:nvSpPr>
        <p:spPr bwMode="auto">
          <a:xfrm>
            <a:off x="1187624" y="3212976"/>
            <a:ext cx="7272808" cy="2592288"/>
          </a:xfrm>
          <a:prstGeom prst="rect">
            <a:avLst/>
          </a:prstGeom>
          <a:solidFill>
            <a:srgbClr val="FFCC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kumimoji="0" lang="en-CA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And when </a:t>
            </a:r>
            <a:r>
              <a:rPr kumimoji="0" lang="en-CA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Jesus </a:t>
            </a:r>
            <a:r>
              <a:rPr kumimoji="0" lang="en-CA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was baptized, immediately he went up from the water, and behold, the heavens were opened to him, and he saw the </a:t>
            </a:r>
            <a:r>
              <a:rPr kumimoji="0" lang="en-CA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Spirit of God </a:t>
            </a:r>
            <a:r>
              <a:rPr kumimoji="0" lang="en-CA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descending like a dove and coming to rest on him; and behold, a </a:t>
            </a:r>
            <a:r>
              <a:rPr kumimoji="0" lang="en-CA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voice </a:t>
            </a:r>
            <a:r>
              <a:rPr kumimoji="0" lang="en-CA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from heaven said, “This is my beloved </a:t>
            </a:r>
            <a:r>
              <a:rPr kumimoji="0" lang="en-CA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Son</a:t>
            </a:r>
            <a:r>
              <a:rPr kumimoji="0" lang="en-CA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, with whom </a:t>
            </a:r>
            <a:r>
              <a:rPr kumimoji="0" lang="en-CA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I </a:t>
            </a:r>
            <a:r>
              <a:rPr kumimoji="0" lang="en-CA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am well pleased.”</a:t>
            </a:r>
          </a:p>
        </p:txBody>
      </p:sp>
    </p:spTree>
    <p:extLst>
      <p:ext uri="{BB962C8B-B14F-4D97-AF65-F5344CB8AC3E}">
        <p14:creationId xmlns:p14="http://schemas.microsoft.com/office/powerpoint/2010/main" val="181727775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 8">
      <a:dk1>
        <a:srgbClr val="C0C0C0"/>
      </a:dk1>
      <a:lt1>
        <a:srgbClr val="FFFFFF"/>
      </a:lt1>
      <a:dk2>
        <a:srgbClr val="000000"/>
      </a:dk2>
      <a:lt2>
        <a:srgbClr val="FFFFFF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10842</TotalTime>
  <Words>1012</Words>
  <Application>Microsoft Office PowerPoint</Application>
  <PresentationFormat>On-screen Show (4:3)</PresentationFormat>
  <Paragraphs>128</Paragraphs>
  <Slides>17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Comic Sans MS</vt:lpstr>
      <vt:lpstr>system-ui</vt:lpstr>
      <vt:lpstr>Times New Roman</vt:lpstr>
      <vt:lpstr>1_Office Theme</vt:lpstr>
      <vt:lpstr>Catechism Essentials of Faith  </vt:lpstr>
      <vt:lpstr>Hymn 6:2</vt:lpstr>
      <vt:lpstr>Equal and not equal</vt:lpstr>
      <vt:lpstr>Equal and not equal</vt:lpstr>
      <vt:lpstr>Equal and not equal</vt:lpstr>
      <vt:lpstr>Heresies</vt:lpstr>
      <vt:lpstr>Heresies</vt:lpstr>
      <vt:lpstr>Scripture proofs</vt:lpstr>
      <vt:lpstr>Scripture proofs</vt:lpstr>
      <vt:lpstr>Scripture proofs</vt:lpstr>
      <vt:lpstr>Scripture proofs</vt:lpstr>
      <vt:lpstr>Scripture Proofs</vt:lpstr>
      <vt:lpstr>Scripture Proofs</vt:lpstr>
      <vt:lpstr>Scripture Proofs</vt:lpstr>
      <vt:lpstr>Scripture Proofs</vt:lpstr>
      <vt:lpstr>Scripture Proofs</vt:lpstr>
      <vt:lpstr>Significance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Hoe gedraagt een christen zich?</dc:title>
  <dc:creator>Roelf Janssen</dc:creator>
  <cp:lastModifiedBy>Roelf Janssen</cp:lastModifiedBy>
  <cp:revision>264</cp:revision>
  <cp:lastPrinted>2012-04-13T23:34:00Z</cp:lastPrinted>
  <dcterms:created xsi:type="dcterms:W3CDTF">2008-08-14T09:20:46Z</dcterms:created>
  <dcterms:modified xsi:type="dcterms:W3CDTF">2023-10-09T21:36:52Z</dcterms:modified>
</cp:coreProperties>
</file>