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47" r:id="rId2"/>
    <p:sldId id="502" r:id="rId3"/>
    <p:sldId id="486" r:id="rId4"/>
    <p:sldId id="487" r:id="rId5"/>
    <p:sldId id="501" r:id="rId6"/>
    <p:sldId id="512" r:id="rId7"/>
    <p:sldId id="504" r:id="rId8"/>
    <p:sldId id="505" r:id="rId9"/>
    <p:sldId id="488" r:id="rId10"/>
    <p:sldId id="506" r:id="rId11"/>
    <p:sldId id="507" r:id="rId12"/>
    <p:sldId id="508" r:id="rId13"/>
    <p:sldId id="509" r:id="rId14"/>
    <p:sldId id="510" r:id="rId15"/>
    <p:sldId id="511" r:id="rId16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9900"/>
    <a:srgbClr val="0066CC"/>
    <a:srgbClr val="0000FF"/>
    <a:srgbClr val="3399FF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1" autoAdjust="0"/>
    <p:restoredTop sz="94660"/>
  </p:normalViewPr>
  <p:slideViewPr>
    <p:cSldViewPr>
      <p:cViewPr varScale="1">
        <p:scale>
          <a:sx n="108" d="100"/>
          <a:sy n="108" d="100"/>
        </p:scale>
        <p:origin x="13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E91A87-C1A1-4ED8-A287-A96A533EB99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90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2100" y="533400"/>
            <a:ext cx="3484563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0B38CED-08DC-48FE-A832-73506F0F11E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751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F1E32-9926-4E7F-8418-F616615148C1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86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580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027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2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487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58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66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87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8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996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6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5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8CED-08DC-48FE-A832-73506F0F11E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12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80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265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995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60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23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01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631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02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95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7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53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6278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The Workshop of Faith 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84582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16</a:t>
            </a:r>
          </a:p>
          <a:p>
            <a:r>
              <a:rPr lang="en-GB" dirty="0"/>
              <a:t>The Church: Her Attributes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4 attributes of the Church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With the </a:t>
            </a:r>
            <a:r>
              <a:rPr lang="en-GB" dirty="0">
                <a:solidFill>
                  <a:srgbClr val="66FF33"/>
                </a:solidFill>
              </a:rPr>
              <a:t>Nicene Creed </a:t>
            </a:r>
            <a:r>
              <a:rPr lang="en-GB" dirty="0"/>
              <a:t>we confess the Church to have these four attributes: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One		- the unity </a:t>
            </a:r>
            <a:r>
              <a:rPr lang="en-GB" dirty="0"/>
              <a:t>of the church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Holy		- the sanctity </a:t>
            </a:r>
            <a:r>
              <a:rPr lang="en-GB" dirty="0"/>
              <a:t>of the church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Catholic		- the universality </a:t>
            </a:r>
            <a:r>
              <a:rPr lang="en-GB" dirty="0"/>
              <a:t>of the church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Apostolic		- the apostolicity </a:t>
            </a:r>
            <a:r>
              <a:rPr lang="en-GB" dirty="0"/>
              <a:t>of the church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GB" dirty="0"/>
              <a:t>These attributes describe what the church is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- in principle (before God);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- in practice should strive to be (in this world).</a:t>
            </a:r>
          </a:p>
        </p:txBody>
      </p:sp>
    </p:spTree>
    <p:extLst>
      <p:ext uri="{BB962C8B-B14F-4D97-AF65-F5344CB8AC3E}">
        <p14:creationId xmlns:p14="http://schemas.microsoft.com/office/powerpoint/2010/main" val="34484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i="1" dirty="0"/>
              <a:t>Be what you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believer is free from the power of sin. </a:t>
            </a:r>
          </a:p>
          <a:p>
            <a:r>
              <a:rPr lang="en-CA" dirty="0"/>
              <a:t>Hence a believer should live without sin. </a:t>
            </a:r>
          </a:p>
          <a:p>
            <a:r>
              <a:rPr lang="en-CA" dirty="0"/>
              <a:t>But believers do still sin.</a:t>
            </a:r>
          </a:p>
          <a:p>
            <a:r>
              <a:rPr lang="en-CA" dirty="0"/>
              <a:t>Hence: </a:t>
            </a:r>
            <a:r>
              <a:rPr lang="en-CA" dirty="0">
                <a:solidFill>
                  <a:srgbClr val="66FF33"/>
                </a:solidFill>
              </a:rPr>
              <a:t>there is tension between what we are in Christ and what we are in reality.</a:t>
            </a:r>
          </a:p>
          <a:p>
            <a:endParaRPr lang="en-CA" dirty="0"/>
          </a:p>
          <a:p>
            <a:r>
              <a:rPr lang="en-CA" dirty="0"/>
              <a:t>The church is four things</a:t>
            </a:r>
          </a:p>
          <a:p>
            <a:r>
              <a:rPr lang="en-CA" dirty="0"/>
              <a:t>Hence the church should be four things</a:t>
            </a:r>
          </a:p>
          <a:p>
            <a:r>
              <a:rPr lang="en-CA" dirty="0"/>
              <a:t>But this world is a broken world.</a:t>
            </a:r>
          </a:p>
          <a:p>
            <a:r>
              <a:rPr lang="en-CA" dirty="0"/>
              <a:t>Hence: </a:t>
            </a:r>
            <a:r>
              <a:rPr lang="en-CA" dirty="0">
                <a:solidFill>
                  <a:srgbClr val="66FF33"/>
                </a:solidFill>
              </a:rPr>
              <a:t>there is tension between what the church is in Christ and what the church is in reality.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32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 Church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God has only one covenant </a:t>
            </a:r>
            <a:r>
              <a:rPr lang="en-GB"/>
              <a:t>with humanity.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Not two: Israel and Christianity</a:t>
            </a:r>
          </a:p>
          <a:p>
            <a:pPr>
              <a:buFontTx/>
              <a:buNone/>
            </a:pPr>
            <a:r>
              <a:rPr lang="en-GB" dirty="0"/>
              <a:t>	Not many: whatever faith you are</a:t>
            </a:r>
          </a:p>
          <a:p>
            <a:pPr>
              <a:buFontTx/>
              <a:buNone/>
            </a:pPr>
            <a:r>
              <a:rPr lang="en-GB" dirty="0"/>
              <a:t>	Not nationally: Dutch, Sudanese, Chinese, etc.</a:t>
            </a:r>
          </a:p>
          <a:p>
            <a:pPr>
              <a:buFontTx/>
              <a:buNone/>
            </a:pPr>
            <a:r>
              <a:rPr lang="en-GB" dirty="0"/>
              <a:t>	Not historically: CanRC, URC, FRC, OPC, PCA,…</a:t>
            </a:r>
          </a:p>
          <a:p>
            <a:pPr>
              <a:buFontTx/>
              <a:buNone/>
            </a:pPr>
            <a:r>
              <a:rPr lang="en-GB" i="1" dirty="0"/>
              <a:t>The oneness of the church </a:t>
            </a:r>
            <a:r>
              <a:rPr lang="en-GB" i="1" dirty="0">
                <a:solidFill>
                  <a:srgbClr val="66FF33"/>
                </a:solidFill>
              </a:rPr>
              <a:t>drives all attempts to seek unity with others.</a:t>
            </a:r>
            <a:endParaRPr lang="en-GB" dirty="0">
              <a:solidFill>
                <a:srgbClr val="66FF33"/>
              </a:solidFill>
            </a:endParaRPr>
          </a:p>
        </p:txBody>
      </p:sp>
      <p:sp>
        <p:nvSpPr>
          <p:cNvPr id="633860" name="AutoShape 4"/>
          <p:cNvSpPr>
            <a:spLocks noChangeArrowheads="1"/>
          </p:cNvSpPr>
          <p:nvPr/>
        </p:nvSpPr>
        <p:spPr bwMode="auto">
          <a:xfrm>
            <a:off x="240506" y="4918690"/>
            <a:ext cx="8662988" cy="1577340"/>
          </a:xfrm>
          <a:prstGeom prst="horizontalScroll">
            <a:avLst>
              <a:gd name="adj" fmla="val 3560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And I have other sheep that are not of this fold. I must bring them also, and they will listen to my voice. So there will be one flock, one shepherd.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John 10:16</a:t>
            </a:r>
          </a:p>
        </p:txBody>
      </p:sp>
      <p:pic>
        <p:nvPicPr>
          <p:cNvPr id="1026" name="Picture 2" descr="http://cfcablaze.com/wp-content/uploads/2016/06/one-catholic-church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835696" cy="234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6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Holy Church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Holy means special, different.</a:t>
            </a:r>
          </a:p>
          <a:p>
            <a:pPr>
              <a:buFontTx/>
              <a:buNone/>
            </a:pPr>
            <a:r>
              <a:rPr lang="en-GB" dirty="0"/>
              <a:t>The Church is holy because she is the only group of people that belong to the one true God and His Son.</a:t>
            </a:r>
          </a:p>
          <a:p>
            <a:pPr>
              <a:buFontTx/>
              <a:buNone/>
            </a:pPr>
            <a:r>
              <a:rPr lang="en-GB" dirty="0"/>
              <a:t>This holiness will show itself in the Church being obedient and faithful to God in all she is &amp; does. </a:t>
            </a:r>
          </a:p>
          <a:p>
            <a:pPr>
              <a:buFontTx/>
              <a:buNone/>
            </a:pPr>
            <a:r>
              <a:rPr lang="en-GB" i="1" dirty="0"/>
              <a:t>The holiness of the church </a:t>
            </a:r>
            <a:r>
              <a:rPr lang="en-GB" i="1" dirty="0">
                <a:solidFill>
                  <a:srgbClr val="66FF33"/>
                </a:solidFill>
              </a:rPr>
              <a:t>drives the attempt to be without sin.</a:t>
            </a: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634884" name="AutoShape 4"/>
          <p:cNvSpPr>
            <a:spLocks noChangeArrowheads="1"/>
          </p:cNvSpPr>
          <p:nvPr/>
        </p:nvSpPr>
        <p:spPr bwMode="auto">
          <a:xfrm>
            <a:off x="53752" y="4653136"/>
            <a:ext cx="9036495" cy="2070259"/>
          </a:xfrm>
          <a:prstGeom prst="horizontalScroll">
            <a:avLst>
              <a:gd name="adj" fmla="val 3560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But you are a chosen race, a royal priesthood, a holy nation, a people for his own possession, that you may proclaim the excellencies of him who called you out of darkness into his marvelous light. 10 Once you were not a people, but now you are God's people; once you had not received mercy, but now you have received mercy.</a:t>
            </a:r>
            <a:r>
              <a:rPr lang="en-GB" sz="2400" i="1" dirty="0">
                <a:solidFill>
                  <a:schemeClr val="bg1"/>
                </a:solidFill>
              </a:rPr>
              <a:t> 		</a:t>
            </a:r>
            <a:r>
              <a:rPr lang="en-US" sz="1800" dirty="0">
                <a:solidFill>
                  <a:schemeClr val="bg1"/>
                </a:solidFill>
              </a:rPr>
              <a:t>1 Peter 2:9-10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34886" name="Picture 6" descr="http://images.fineartamerica.com/images-medium-large/the-holy-cross-steve-g-bis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392" y="72200"/>
            <a:ext cx="1628608" cy="16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Catholic Church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word “catholic” means “throughout the whole”; an English equivalent is “universal”.</a:t>
            </a:r>
          </a:p>
          <a:p>
            <a:pPr>
              <a:buFontTx/>
              <a:buNone/>
            </a:pPr>
            <a:r>
              <a:rPr lang="en-GB" dirty="0"/>
              <a:t>The Church is not tied to a specific people, to the exclusion of others. The Church is for all people of all places and all ages and all levels of society.</a:t>
            </a:r>
          </a:p>
          <a:p>
            <a:pPr>
              <a:buFontTx/>
              <a:buNone/>
            </a:pPr>
            <a:r>
              <a:rPr lang="en-GB" i="1" dirty="0"/>
              <a:t>The universality of the church </a:t>
            </a:r>
            <a:r>
              <a:rPr lang="en-GB" i="1" dirty="0">
                <a:solidFill>
                  <a:srgbClr val="66FF33"/>
                </a:solidFill>
              </a:rPr>
              <a:t>drives the outreach of the church.</a:t>
            </a: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635909" name="AutoShape 5"/>
          <p:cNvSpPr>
            <a:spLocks noChangeArrowheads="1"/>
          </p:cNvSpPr>
          <p:nvPr/>
        </p:nvSpPr>
        <p:spPr bwMode="auto">
          <a:xfrm>
            <a:off x="250031" y="4721840"/>
            <a:ext cx="8643938" cy="1577340"/>
          </a:xfrm>
          <a:prstGeom prst="horizontalScroll">
            <a:avLst>
              <a:gd name="adj" fmla="val 3560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Truly I understand that God shows no partiality, 35 but in every nation anyone who fears him and does what is right is acceptable to him.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Acts 10:34b-35</a:t>
            </a:r>
          </a:p>
        </p:txBody>
      </p:sp>
      <p:pic>
        <p:nvPicPr>
          <p:cNvPr id="6359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5906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36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09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Apostolic Church</a:t>
            </a:r>
          </a:p>
        </p:txBody>
      </p:sp>
      <p:sp>
        <p:nvSpPr>
          <p:cNvPr id="636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Church is Apostolic or Christian because she is ruled by the Word of Christ alone. The Church is Bible believing.</a:t>
            </a:r>
          </a:p>
          <a:p>
            <a:pPr>
              <a:buFontTx/>
              <a:buNone/>
            </a:pPr>
            <a:r>
              <a:rPr lang="en-GB" dirty="0"/>
              <a:t>The Church will seek to understand the Scriptures and uphold it’s teaching.</a:t>
            </a:r>
          </a:p>
          <a:p>
            <a:pPr>
              <a:buFontTx/>
              <a:buNone/>
            </a:pPr>
            <a:r>
              <a:rPr lang="en-GB" i="1" dirty="0"/>
              <a:t>The apostolicity of the church </a:t>
            </a:r>
            <a:r>
              <a:rPr lang="en-GB" i="1" dirty="0">
                <a:solidFill>
                  <a:srgbClr val="66FF33"/>
                </a:solidFill>
              </a:rPr>
              <a:t>drives the confessing of the Church, and her separation from false teaching.</a:t>
            </a:r>
            <a:endParaRPr lang="en-GB" dirty="0">
              <a:solidFill>
                <a:srgbClr val="66FF33"/>
              </a:solidFill>
            </a:endParaRPr>
          </a:p>
        </p:txBody>
      </p:sp>
      <p:sp>
        <p:nvSpPr>
          <p:cNvPr id="636932" name="AutoShape 4"/>
          <p:cNvSpPr>
            <a:spLocks noChangeArrowheads="1"/>
          </p:cNvSpPr>
          <p:nvPr/>
        </p:nvSpPr>
        <p:spPr bwMode="auto">
          <a:xfrm>
            <a:off x="152400" y="4986417"/>
            <a:ext cx="8643938" cy="1215866"/>
          </a:xfrm>
          <a:prstGeom prst="horizontalScroll">
            <a:avLst>
              <a:gd name="adj" fmla="val 3560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…the household of God, which is the church of the living God, a pillar and buttress of the truth.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1 Timothy 3:15b</a:t>
            </a:r>
          </a:p>
        </p:txBody>
      </p:sp>
      <p:pic>
        <p:nvPicPr>
          <p:cNvPr id="636936" name="Picture 8" descr="http://www.bible.ca/bibl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83" y="27789"/>
            <a:ext cx="2173811" cy="11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6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6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6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6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93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61:2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19200"/>
            <a:ext cx="846043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Watch o’er your church, O Lord, in mercy;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save it from evil, guard it still.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Perfect it in your love, unite it,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cleansed and conformed unto your will.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As grain, once scattered on the hillsides,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was in the broken bread made one,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so from all lands your church be gathered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into your kingdom by your Son.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1835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Church is the </a:t>
            </a:r>
            <a:r>
              <a:rPr lang="en-GB" i="1"/>
              <a:t>people</a:t>
            </a:r>
            <a:endParaRPr lang="en-GB"/>
          </a:p>
        </p:txBody>
      </p:sp>
      <p:sp>
        <p:nvSpPr>
          <p:cNvPr id="628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When we say “church” we often think of the location where the building is. </a:t>
            </a:r>
          </a:p>
          <a:p>
            <a:pPr>
              <a:buFontTx/>
              <a:buNone/>
            </a:pPr>
            <a:r>
              <a:rPr lang="en-GB" dirty="0"/>
              <a:t>But the “church” is not the building.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GB" dirty="0"/>
              <a:t>The church is </a:t>
            </a:r>
            <a:r>
              <a:rPr lang="en-GB" dirty="0">
                <a:solidFill>
                  <a:srgbClr val="66FF33"/>
                </a:solidFill>
              </a:rPr>
              <a:t>the assembly or </a:t>
            </a:r>
            <a:br>
              <a:rPr lang="en-GB" dirty="0">
                <a:solidFill>
                  <a:srgbClr val="66FF33"/>
                </a:solidFill>
              </a:rPr>
            </a:br>
            <a:r>
              <a:rPr lang="en-GB" dirty="0">
                <a:solidFill>
                  <a:srgbClr val="66FF33"/>
                </a:solidFill>
              </a:rPr>
              <a:t>congregation of people </a:t>
            </a:r>
            <a:br>
              <a:rPr lang="en-GB" dirty="0">
                <a:solidFill>
                  <a:srgbClr val="66FF33"/>
                </a:solidFill>
              </a:rPr>
            </a:br>
            <a:r>
              <a:rPr lang="en-GB" dirty="0">
                <a:solidFill>
                  <a:srgbClr val="66FF33"/>
                </a:solidFill>
              </a:rPr>
              <a:t>belonging to God.</a:t>
            </a:r>
            <a:endParaRPr lang="en-GB" dirty="0"/>
          </a:p>
        </p:txBody>
      </p:sp>
      <p:pic>
        <p:nvPicPr>
          <p:cNvPr id="2050" name="Picture 2" descr="http://www.clipartkid.com/images/590/posted-by-rev-d-simon-cutmore-at-6-18-a-m-jdBIyC-clipa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60792"/>
            <a:ext cx="3108528" cy="384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Etymology </a:t>
            </a:r>
            <a:r>
              <a:rPr lang="en-GB" sz="2800" dirty="0"/>
              <a:t>(where words come from)</a:t>
            </a:r>
            <a:endParaRPr lang="en-GB" dirty="0"/>
          </a:p>
        </p:txBody>
      </p:sp>
      <p:sp>
        <p:nvSpPr>
          <p:cNvPr id="629764" name="AutoShape 4"/>
          <p:cNvSpPr>
            <a:spLocks noChangeArrowheads="1"/>
          </p:cNvSpPr>
          <p:nvPr/>
        </p:nvSpPr>
        <p:spPr bwMode="auto">
          <a:xfrm>
            <a:off x="0" y="1600200"/>
            <a:ext cx="2438400" cy="566738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Church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9768" name="AutoShape 8"/>
          <p:cNvSpPr>
            <a:spLocks noChangeArrowheads="1"/>
          </p:cNvSpPr>
          <p:nvPr/>
        </p:nvSpPr>
        <p:spPr bwMode="auto">
          <a:xfrm>
            <a:off x="3048000" y="1594128"/>
            <a:ext cx="2438400" cy="578882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omic Sans MS" pitchFamily="66" charset="0"/>
              </a:rPr>
              <a:t>kuriakos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9769" name="AutoShape 9"/>
          <p:cNvSpPr>
            <a:spLocks noChangeArrowheads="1"/>
          </p:cNvSpPr>
          <p:nvPr/>
        </p:nvSpPr>
        <p:spPr bwMode="auto">
          <a:xfrm>
            <a:off x="6096000" y="1371600"/>
            <a:ext cx="2787650" cy="1041400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Comic Sans MS" pitchFamily="66" charset="0"/>
              </a:rPr>
              <a:t>belonging to the Lord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29767" name="AutoShape 7"/>
          <p:cNvSpPr>
            <a:spLocks noChangeArrowheads="1"/>
          </p:cNvSpPr>
          <p:nvPr/>
        </p:nvSpPr>
        <p:spPr bwMode="auto">
          <a:xfrm>
            <a:off x="0" y="3200400"/>
            <a:ext cx="2438400" cy="566738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Comic Sans MS" pitchFamily="66" charset="0"/>
              </a:rPr>
              <a:t>Ecclesia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29770" name="AutoShape 10"/>
          <p:cNvSpPr>
            <a:spLocks noChangeArrowheads="1"/>
          </p:cNvSpPr>
          <p:nvPr/>
        </p:nvSpPr>
        <p:spPr bwMode="auto">
          <a:xfrm>
            <a:off x="3048000" y="3200400"/>
            <a:ext cx="2438400" cy="566738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omic Sans MS" pitchFamily="66" charset="0"/>
              </a:rPr>
              <a:t>ek</a:t>
            </a:r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itchFamily="66" charset="0"/>
              </a:rPr>
              <a:t>kaleo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9771" name="AutoShape 11"/>
          <p:cNvSpPr>
            <a:spLocks noChangeArrowheads="1"/>
          </p:cNvSpPr>
          <p:nvPr/>
        </p:nvSpPr>
        <p:spPr bwMode="auto">
          <a:xfrm>
            <a:off x="6021388" y="3208338"/>
            <a:ext cx="2968625" cy="566738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Comic Sans MS" pitchFamily="66" charset="0"/>
              </a:rPr>
              <a:t>to call out</a:t>
            </a: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/from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29766" name="AutoShape 6"/>
          <p:cNvSpPr>
            <a:spLocks noChangeArrowheads="1"/>
          </p:cNvSpPr>
          <p:nvPr/>
        </p:nvSpPr>
        <p:spPr bwMode="auto">
          <a:xfrm>
            <a:off x="0" y="4800600"/>
            <a:ext cx="2438400" cy="566738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Comic Sans MS" pitchFamily="66" charset="0"/>
              </a:rPr>
              <a:t>Congregation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29772" name="AutoShape 12"/>
          <p:cNvSpPr>
            <a:spLocks noChangeArrowheads="1"/>
          </p:cNvSpPr>
          <p:nvPr/>
        </p:nvSpPr>
        <p:spPr bwMode="auto">
          <a:xfrm>
            <a:off x="3048000" y="4798291"/>
            <a:ext cx="2438400" cy="566738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con </a:t>
            </a:r>
            <a:r>
              <a:rPr lang="en-GB" sz="2800" dirty="0" err="1">
                <a:solidFill>
                  <a:schemeClr val="bg1"/>
                </a:solidFill>
                <a:latin typeface="Comic Sans MS" pitchFamily="66" charset="0"/>
              </a:rPr>
              <a:t>gregare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9773" name="AutoShape 13"/>
          <p:cNvSpPr>
            <a:spLocks noChangeArrowheads="1"/>
          </p:cNvSpPr>
          <p:nvPr/>
        </p:nvSpPr>
        <p:spPr bwMode="auto">
          <a:xfrm>
            <a:off x="6019800" y="4572000"/>
            <a:ext cx="2960688" cy="1041400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Comic Sans MS" pitchFamily="66" charset="0"/>
              </a:rPr>
              <a:t>to bring/come together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4" grpId="0" animBg="1"/>
      <p:bldP spid="629768" grpId="0" animBg="1"/>
      <p:bldP spid="629769" grpId="0" animBg="1"/>
      <p:bldP spid="629767" grpId="0" animBg="1"/>
      <p:bldP spid="629770" grpId="0" animBg="1"/>
      <p:bldP spid="629771" grpId="0" animBg="1"/>
      <p:bldP spid="629766" grpId="0" animBg="1"/>
      <p:bldP spid="629772" grpId="0" animBg="1"/>
      <p:bldP spid="6297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Ephesians 2:11-22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074" name="Picture 2" descr="http://clipartix.com/wp-content/uploads/2016/04/Winter-church-with-snow-trees-clipart-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74971"/>
            <a:ext cx="6264696" cy="56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8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Ephesians 2:11-22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3391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Tx/>
              <a:buAutoNum type="arabicPeriod"/>
            </a:pPr>
            <a: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  <a:t>As God has one people, the church should be multi-ethnic.</a:t>
            </a:r>
          </a:p>
          <a:p>
            <a:pPr marL="514350" indent="-514350">
              <a:buFontTx/>
              <a:buAutoNum type="arabicPeriod"/>
            </a:pPr>
            <a: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  <a:t>Because ethnicities are often at war with each other. Thus, for example, the Israel and Gentiles</a:t>
            </a:r>
          </a:p>
          <a:p>
            <a:pPr marL="514350" indent="-514350">
              <a:buFontTx/>
              <a:buAutoNum type="arabicPeriod"/>
            </a:pPr>
            <a: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  <a:t>The prophets and apostles, with Jesus as cornerstone. </a:t>
            </a:r>
            <a:b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  <a:t>Prophets: testified to Christ before He came</a:t>
            </a:r>
            <a:b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  <a:t>Apostles: testified to Christ after He came</a:t>
            </a:r>
          </a:p>
          <a:p>
            <a:pPr marL="514350" indent="-514350">
              <a:buFontTx/>
              <a:buAutoNum type="arabicPeriod"/>
            </a:pPr>
            <a: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  <a:t>That the Church is God’s creation, built on the Bible and built to be a house for the Spirit who wrote the Bible (i.e. all the focus is on the Gospel)</a:t>
            </a:r>
          </a:p>
        </p:txBody>
      </p:sp>
    </p:spTree>
    <p:extLst>
      <p:ext uri="{BB962C8B-B14F-4D97-AF65-F5344CB8AC3E}">
        <p14:creationId xmlns:p14="http://schemas.microsoft.com/office/powerpoint/2010/main" val="113136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I hate religion </a:t>
            </a:r>
            <a:r>
              <a:rPr lang="en-CA" sz="2400" dirty="0"/>
              <a:t>(4:03)</a:t>
            </a:r>
            <a:endParaRPr lang="en-CA" dirty="0"/>
          </a:p>
        </p:txBody>
      </p:sp>
      <p:pic>
        <p:nvPicPr>
          <p:cNvPr id="3" name="Why I Hate Religion But Love Jesus  Spoken Wor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Apology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This is Jefferson </a:t>
            </a:r>
            <a:r>
              <a:rPr lang="en-CA" dirty="0" err="1"/>
              <a:t>Bethke</a:t>
            </a:r>
            <a:r>
              <a:rPr lang="en-CA" dirty="0"/>
              <a:t>, his </a:t>
            </a:r>
            <a:br>
              <a:rPr lang="en-CA" dirty="0"/>
            </a:br>
            <a:r>
              <a:rPr lang="en-CA" dirty="0"/>
              <a:t>artist name is </a:t>
            </a:r>
            <a:r>
              <a:rPr lang="en-CA" dirty="0" err="1"/>
              <a:t>Bball</a:t>
            </a:r>
            <a:r>
              <a:rPr lang="en-CA" dirty="0"/>
              <a:t>. Jefferson is </a:t>
            </a:r>
            <a:br>
              <a:rPr lang="en-CA" dirty="0"/>
            </a:br>
            <a:r>
              <a:rPr lang="en-CA" dirty="0"/>
              <a:t>originally from Seattle.</a:t>
            </a:r>
          </a:p>
          <a:p>
            <a:pPr marL="0" indent="0">
              <a:buNone/>
            </a:pPr>
            <a:r>
              <a:rPr lang="en-CA" dirty="0"/>
              <a:t>Jefferson got a lot of flack for this clip. He issued an apology on his blog about a month after uploading it. He acknowledged that his choice of words had been “poor”. He explained that the “religion” he was rebelling against was a man-made, legalistic system.</a:t>
            </a:r>
          </a:p>
          <a:p>
            <a:pPr marL="0" indent="0">
              <a:buNone/>
            </a:pPr>
            <a:r>
              <a:rPr lang="en-CA" dirty="0"/>
              <a:t>Jefferson makes many good points but his clip is typical for a young person: full of passion and insufficiently nuanced. </a:t>
            </a:r>
          </a:p>
          <a:p>
            <a:pPr marL="0" indent="0" algn="r">
              <a:buNone/>
            </a:pPr>
            <a:r>
              <a:rPr lang="en-CA" dirty="0"/>
              <a:t>(And </a:t>
            </a:r>
            <a:r>
              <a:rPr lang="en-CA" i="1" dirty="0"/>
              <a:t>you</a:t>
            </a:r>
            <a:r>
              <a:rPr lang="en-CA" dirty="0"/>
              <a:t> are about to be such young people…)</a:t>
            </a:r>
          </a:p>
        </p:txBody>
      </p:sp>
      <p:pic>
        <p:nvPicPr>
          <p:cNvPr id="1026" name="Picture 2" descr="http://relevantfornow.com/wp-content/uploads/2012/02/Jefferson-Beth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59" y="116632"/>
            <a:ext cx="327156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Aspects to the Church</a:t>
            </a:r>
          </a:p>
        </p:txBody>
      </p:sp>
      <p:sp>
        <p:nvSpPr>
          <p:cNvPr id="630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With respect to the Church we distinguish these aspects</a:t>
            </a:r>
            <a:r>
              <a:rPr lang="en-GB" dirty="0">
                <a:solidFill>
                  <a:srgbClr val="66FF33"/>
                </a:solidFill>
              </a:rPr>
              <a:t>: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</a:t>
            </a:r>
            <a:r>
              <a:rPr lang="en-GB" i="1" u="sng" dirty="0">
                <a:solidFill>
                  <a:srgbClr val="66FF33"/>
                </a:solidFill>
              </a:rPr>
              <a:t>The attributes of the Church</a:t>
            </a:r>
            <a:endParaRPr lang="en-GB" dirty="0"/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	</a:t>
            </a:r>
            <a:r>
              <a:rPr lang="en-GB" dirty="0"/>
              <a:t>These describe </a:t>
            </a:r>
            <a:r>
              <a:rPr lang="en-GB" dirty="0">
                <a:solidFill>
                  <a:srgbClr val="66FF33"/>
                </a:solidFill>
              </a:rPr>
              <a:t>what the church is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</a:t>
            </a:r>
            <a:r>
              <a:rPr lang="en-GB" i="1" u="sng" dirty="0">
                <a:solidFill>
                  <a:srgbClr val="66FF33"/>
                </a:solidFill>
              </a:rPr>
              <a:t>The ministries of the Church</a:t>
            </a: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	</a:t>
            </a:r>
            <a:r>
              <a:rPr lang="en-GB" dirty="0"/>
              <a:t>These describe </a:t>
            </a:r>
            <a:r>
              <a:rPr lang="en-GB" dirty="0">
                <a:solidFill>
                  <a:srgbClr val="66FF33"/>
                </a:solidFill>
              </a:rPr>
              <a:t>what the church does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</a:t>
            </a:r>
            <a:r>
              <a:rPr lang="en-GB" i="1" u="sng" dirty="0">
                <a:solidFill>
                  <a:srgbClr val="66FF33"/>
                </a:solidFill>
              </a:rPr>
              <a:t>The marks of the Church</a:t>
            </a: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	</a:t>
            </a:r>
            <a:r>
              <a:rPr lang="en-GB" dirty="0"/>
              <a:t>These describe </a:t>
            </a:r>
            <a:r>
              <a:rPr lang="en-GB" dirty="0">
                <a:solidFill>
                  <a:srgbClr val="66FF33"/>
                </a:solidFill>
              </a:rPr>
              <a:t>whether the church measures</a:t>
            </a:r>
            <a:br>
              <a:rPr lang="en-GB" dirty="0">
                <a:solidFill>
                  <a:srgbClr val="66FF33"/>
                </a:solidFill>
              </a:rPr>
            </a:br>
            <a:r>
              <a:rPr lang="en-GB" dirty="0">
                <a:solidFill>
                  <a:srgbClr val="66FF33"/>
                </a:solidFill>
              </a:rPr>
              <a:t>	 	up to the standard.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79512" y="1772816"/>
            <a:ext cx="7776864" cy="1224136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87" grpId="0" uiExpand="1" build="p"/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6200</TotalTime>
  <Words>1055</Words>
  <Application>Microsoft Office PowerPoint</Application>
  <PresentationFormat>On-screen Show (4:3)</PresentationFormat>
  <Paragraphs>114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1_Office Theme</vt:lpstr>
      <vt:lpstr>Catechism The Workshop of Faith </vt:lpstr>
      <vt:lpstr>Hymn 61:2</vt:lpstr>
      <vt:lpstr>The Church is the people</vt:lpstr>
      <vt:lpstr>Etymology (where words come from)</vt:lpstr>
      <vt:lpstr>Bible Study: Ephesians 2:11-22</vt:lpstr>
      <vt:lpstr>Bible Study: Ephesians 2:11-22</vt:lpstr>
      <vt:lpstr>Why I hate religion (4:03)</vt:lpstr>
      <vt:lpstr>Apology</vt:lpstr>
      <vt:lpstr>Aspects to the Church</vt:lpstr>
      <vt:lpstr>The 4 attributes of the Church</vt:lpstr>
      <vt:lpstr>Be what you are</vt:lpstr>
      <vt:lpstr>One Church</vt:lpstr>
      <vt:lpstr>Holy Church</vt:lpstr>
      <vt:lpstr>Catholic Church</vt:lpstr>
      <vt:lpstr>Apostolic Church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186</cp:revision>
  <cp:lastPrinted>2013-01-22T22:51:27Z</cp:lastPrinted>
  <dcterms:created xsi:type="dcterms:W3CDTF">2008-08-14T09:20:46Z</dcterms:created>
  <dcterms:modified xsi:type="dcterms:W3CDTF">2024-02-06T15:12:57Z</dcterms:modified>
</cp:coreProperties>
</file>