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6"/>
  </p:notesMasterIdLst>
  <p:handoutMasterIdLst>
    <p:handoutMasterId r:id="rId17"/>
  </p:handoutMasterIdLst>
  <p:sldIdLst>
    <p:sldId id="447" r:id="rId2"/>
    <p:sldId id="502" r:id="rId3"/>
    <p:sldId id="519" r:id="rId4"/>
    <p:sldId id="506" r:id="rId5"/>
    <p:sldId id="496" r:id="rId6"/>
    <p:sldId id="508" r:id="rId7"/>
    <p:sldId id="509" r:id="rId8"/>
    <p:sldId id="510" r:id="rId9"/>
    <p:sldId id="511" r:id="rId10"/>
    <p:sldId id="497" r:id="rId11"/>
    <p:sldId id="514" r:id="rId12"/>
    <p:sldId id="512" r:id="rId13"/>
    <p:sldId id="504" r:id="rId14"/>
    <p:sldId id="513" r:id="rId15"/>
  </p:sldIdLst>
  <p:sldSz cx="9144000" cy="6858000" type="screen4x3"/>
  <p:notesSz cx="9167813" cy="6950075"/>
  <p:defaultTextStyle>
    <a:defPPr>
      <a:defRPr lang="en-GB"/>
    </a:defPPr>
    <a:lvl1pPr algn="ctr" rtl="0" eaLnBrk="0" fontAlgn="base" hangingPunct="0">
      <a:spcBef>
        <a:spcPct val="0"/>
      </a:spcBef>
      <a:spcAft>
        <a:spcPct val="0"/>
      </a:spcAft>
      <a:defRPr sz="4400"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4400"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4400"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4400"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4400" kern="1200">
        <a:solidFill>
          <a:schemeClr val="tx2"/>
        </a:solidFill>
        <a:latin typeface="Times New Roman" pitchFamily="18" charset="0"/>
        <a:ea typeface="+mn-ea"/>
        <a:cs typeface="+mn-cs"/>
      </a:defRPr>
    </a:lvl5pPr>
    <a:lvl6pPr marL="2286000" algn="l" defTabSz="914400" rtl="0" eaLnBrk="1" latinLnBrk="0" hangingPunct="1">
      <a:defRPr sz="4400" kern="1200">
        <a:solidFill>
          <a:schemeClr val="tx2"/>
        </a:solidFill>
        <a:latin typeface="Times New Roman" pitchFamily="18" charset="0"/>
        <a:ea typeface="+mn-ea"/>
        <a:cs typeface="+mn-cs"/>
      </a:defRPr>
    </a:lvl6pPr>
    <a:lvl7pPr marL="2743200" algn="l" defTabSz="914400" rtl="0" eaLnBrk="1" latinLnBrk="0" hangingPunct="1">
      <a:defRPr sz="4400" kern="1200">
        <a:solidFill>
          <a:schemeClr val="tx2"/>
        </a:solidFill>
        <a:latin typeface="Times New Roman" pitchFamily="18" charset="0"/>
        <a:ea typeface="+mn-ea"/>
        <a:cs typeface="+mn-cs"/>
      </a:defRPr>
    </a:lvl7pPr>
    <a:lvl8pPr marL="3200400" algn="l" defTabSz="914400" rtl="0" eaLnBrk="1" latinLnBrk="0" hangingPunct="1">
      <a:defRPr sz="4400" kern="1200">
        <a:solidFill>
          <a:schemeClr val="tx2"/>
        </a:solidFill>
        <a:latin typeface="Times New Roman" pitchFamily="18" charset="0"/>
        <a:ea typeface="+mn-ea"/>
        <a:cs typeface="+mn-cs"/>
      </a:defRPr>
    </a:lvl8pPr>
    <a:lvl9pPr marL="3657600" algn="l" defTabSz="914400" rtl="0" eaLnBrk="1" latinLnBrk="0" hangingPunct="1">
      <a:defRPr sz="4400"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00"/>
    <a:srgbClr val="0066CC"/>
    <a:srgbClr val="0000FF"/>
    <a:srgbClr val="3399FF"/>
    <a:srgbClr val="FF6600"/>
    <a:srgbClr val="66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CEE91A87-C1A1-4ED8-A287-A96A533EB99A}" type="slidenum">
              <a:rPr lang="en-GB"/>
              <a:pPr/>
              <a:t>‹#›</a:t>
            </a:fld>
            <a:endParaRPr lang="en-GB"/>
          </a:p>
        </p:txBody>
      </p:sp>
    </p:spTree>
    <p:extLst>
      <p:ext uri="{BB962C8B-B14F-4D97-AF65-F5344CB8AC3E}">
        <p14:creationId xmlns:p14="http://schemas.microsoft.com/office/powerpoint/2010/main" val="98590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7700" name="Rectangle 4"/>
          <p:cNvSpPr>
            <a:spLocks noGrp="1" noRot="1" noChangeAspect="1" noChangeArrowheads="1" noTextEdit="1"/>
          </p:cNvSpPr>
          <p:nvPr>
            <p:ph type="sldImg" idx="2"/>
          </p:nvPr>
        </p:nvSpPr>
        <p:spPr bwMode="auto">
          <a:xfrm>
            <a:off x="2832100" y="533400"/>
            <a:ext cx="3484563" cy="26130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10B38CED-08DC-48FE-A832-73506F0F11EF}" type="slidenum">
              <a:rPr lang="en-GB"/>
              <a:pPr/>
              <a:t>‹#›</a:t>
            </a:fld>
            <a:endParaRPr lang="en-GB"/>
          </a:p>
        </p:txBody>
      </p:sp>
    </p:spTree>
    <p:extLst>
      <p:ext uri="{BB962C8B-B14F-4D97-AF65-F5344CB8AC3E}">
        <p14:creationId xmlns:p14="http://schemas.microsoft.com/office/powerpoint/2010/main" val="1517751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4F1E32-9926-4E7F-8418-F616615148C1}" type="slidenum">
              <a:rPr lang="en-GB"/>
              <a:pPr/>
              <a:t>1</a:t>
            </a:fld>
            <a:endParaRPr lang="en-GB"/>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10</a:t>
            </a:fld>
            <a:endParaRPr lang="en-GB"/>
          </a:p>
        </p:txBody>
      </p:sp>
    </p:spTree>
    <p:extLst>
      <p:ext uri="{BB962C8B-B14F-4D97-AF65-F5344CB8AC3E}">
        <p14:creationId xmlns:p14="http://schemas.microsoft.com/office/powerpoint/2010/main" val="1971127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11</a:t>
            </a:fld>
            <a:endParaRPr lang="en-GB"/>
          </a:p>
        </p:txBody>
      </p:sp>
    </p:spTree>
    <p:extLst>
      <p:ext uri="{BB962C8B-B14F-4D97-AF65-F5344CB8AC3E}">
        <p14:creationId xmlns:p14="http://schemas.microsoft.com/office/powerpoint/2010/main" val="2937194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12</a:t>
            </a:fld>
            <a:endParaRPr lang="en-GB"/>
          </a:p>
        </p:txBody>
      </p:sp>
    </p:spTree>
    <p:extLst>
      <p:ext uri="{BB962C8B-B14F-4D97-AF65-F5344CB8AC3E}">
        <p14:creationId xmlns:p14="http://schemas.microsoft.com/office/powerpoint/2010/main" val="1769423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13</a:t>
            </a:fld>
            <a:endParaRPr lang="en-GB"/>
          </a:p>
        </p:txBody>
      </p:sp>
    </p:spTree>
    <p:extLst>
      <p:ext uri="{BB962C8B-B14F-4D97-AF65-F5344CB8AC3E}">
        <p14:creationId xmlns:p14="http://schemas.microsoft.com/office/powerpoint/2010/main" val="1971127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14</a:t>
            </a:fld>
            <a:endParaRPr lang="en-GB"/>
          </a:p>
        </p:txBody>
      </p:sp>
    </p:spTree>
    <p:extLst>
      <p:ext uri="{BB962C8B-B14F-4D97-AF65-F5344CB8AC3E}">
        <p14:creationId xmlns:p14="http://schemas.microsoft.com/office/powerpoint/2010/main" val="310165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2</a:t>
            </a:fld>
            <a:endParaRPr lang="en-GB"/>
          </a:p>
        </p:txBody>
      </p:sp>
    </p:spTree>
    <p:extLst>
      <p:ext uri="{BB962C8B-B14F-4D97-AF65-F5344CB8AC3E}">
        <p14:creationId xmlns:p14="http://schemas.microsoft.com/office/powerpoint/2010/main" val="895665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3</a:t>
            </a:fld>
            <a:endParaRPr lang="en-GB"/>
          </a:p>
        </p:txBody>
      </p:sp>
    </p:spTree>
    <p:extLst>
      <p:ext uri="{BB962C8B-B14F-4D97-AF65-F5344CB8AC3E}">
        <p14:creationId xmlns:p14="http://schemas.microsoft.com/office/powerpoint/2010/main" val="929387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4</a:t>
            </a:fld>
            <a:endParaRPr lang="en-GB"/>
          </a:p>
        </p:txBody>
      </p:sp>
    </p:spTree>
    <p:extLst>
      <p:ext uri="{BB962C8B-B14F-4D97-AF65-F5344CB8AC3E}">
        <p14:creationId xmlns:p14="http://schemas.microsoft.com/office/powerpoint/2010/main" val="1691950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5</a:t>
            </a:fld>
            <a:endParaRPr lang="en-GB"/>
          </a:p>
        </p:txBody>
      </p:sp>
    </p:spTree>
    <p:extLst>
      <p:ext uri="{BB962C8B-B14F-4D97-AF65-F5344CB8AC3E}">
        <p14:creationId xmlns:p14="http://schemas.microsoft.com/office/powerpoint/2010/main" val="1476079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6</a:t>
            </a:fld>
            <a:endParaRPr lang="en-GB"/>
          </a:p>
        </p:txBody>
      </p:sp>
    </p:spTree>
    <p:extLst>
      <p:ext uri="{BB962C8B-B14F-4D97-AF65-F5344CB8AC3E}">
        <p14:creationId xmlns:p14="http://schemas.microsoft.com/office/powerpoint/2010/main" val="1443681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7</a:t>
            </a:fld>
            <a:endParaRPr lang="en-GB"/>
          </a:p>
        </p:txBody>
      </p:sp>
    </p:spTree>
    <p:extLst>
      <p:ext uri="{BB962C8B-B14F-4D97-AF65-F5344CB8AC3E}">
        <p14:creationId xmlns:p14="http://schemas.microsoft.com/office/powerpoint/2010/main" val="2933767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8</a:t>
            </a:fld>
            <a:endParaRPr lang="en-GB"/>
          </a:p>
        </p:txBody>
      </p:sp>
    </p:spTree>
    <p:extLst>
      <p:ext uri="{BB962C8B-B14F-4D97-AF65-F5344CB8AC3E}">
        <p14:creationId xmlns:p14="http://schemas.microsoft.com/office/powerpoint/2010/main" val="3483024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B38CED-08DC-48FE-A832-73506F0F11EF}" type="slidenum">
              <a:rPr lang="en-GB" smtClean="0"/>
              <a:pPr/>
              <a:t>9</a:t>
            </a:fld>
            <a:endParaRPr lang="en-GB"/>
          </a:p>
        </p:txBody>
      </p:sp>
    </p:spTree>
    <p:extLst>
      <p:ext uri="{BB962C8B-B14F-4D97-AF65-F5344CB8AC3E}">
        <p14:creationId xmlns:p14="http://schemas.microsoft.com/office/powerpoint/2010/main" val="139671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384604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952935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74908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53702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24586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45498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747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379697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496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59454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48587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54892793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6.jpeg"/><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6.jpeg"/><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6.jpeg"/><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6.jpeg"/><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ctrTitle"/>
          </p:nvPr>
        </p:nvSpPr>
        <p:spPr>
          <a:xfrm>
            <a:off x="685800" y="1981200"/>
            <a:ext cx="7772400" cy="1447800"/>
          </a:xfrm>
        </p:spPr>
        <p:txBody>
          <a:bodyPr/>
          <a:lstStyle/>
          <a:p>
            <a:r>
              <a:rPr lang="en-GB" dirty="0"/>
              <a:t>Catechism</a:t>
            </a:r>
            <a:br>
              <a:rPr lang="en-GB" dirty="0"/>
            </a:br>
            <a:r>
              <a:rPr lang="en-GB" dirty="0"/>
              <a:t>The Workshop of Faith</a:t>
            </a:r>
          </a:p>
        </p:txBody>
      </p:sp>
      <p:sp>
        <p:nvSpPr>
          <p:cNvPr id="583683" name="Rectangle 3"/>
          <p:cNvSpPr>
            <a:spLocks noGrp="1" noChangeArrowheads="1"/>
          </p:cNvSpPr>
          <p:nvPr>
            <p:ph type="subTitle" idx="1"/>
          </p:nvPr>
        </p:nvSpPr>
        <p:spPr>
          <a:xfrm>
            <a:off x="381000" y="3886200"/>
            <a:ext cx="8458200" cy="1752600"/>
          </a:xfrm>
        </p:spPr>
        <p:txBody>
          <a:bodyPr/>
          <a:lstStyle/>
          <a:p>
            <a:endParaRPr lang="en-GB" dirty="0"/>
          </a:p>
          <a:p>
            <a:r>
              <a:rPr lang="en-GB" dirty="0"/>
              <a:t>Lesson 17</a:t>
            </a:r>
          </a:p>
          <a:p>
            <a:r>
              <a:rPr lang="en-GB" dirty="0"/>
              <a:t>The Church: Ministries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lstStyle/>
          <a:p>
            <a:r>
              <a:rPr lang="en-US" dirty="0"/>
              <a:t>Which should have priority?</a:t>
            </a:r>
          </a:p>
        </p:txBody>
      </p:sp>
      <p:sp>
        <p:nvSpPr>
          <p:cNvPr id="640003" name="Rectangle 3"/>
          <p:cNvSpPr>
            <a:spLocks noGrp="1" noChangeArrowheads="1"/>
          </p:cNvSpPr>
          <p:nvPr>
            <p:ph idx="1"/>
          </p:nvPr>
        </p:nvSpPr>
        <p:spPr>
          <a:xfrm>
            <a:off x="0" y="3145332"/>
            <a:ext cx="9144000" cy="3712667"/>
          </a:xfrm>
        </p:spPr>
        <p:txBody>
          <a:bodyPr/>
          <a:lstStyle/>
          <a:p>
            <a:pPr>
              <a:buFontTx/>
              <a:buNone/>
            </a:pPr>
            <a:r>
              <a:rPr lang="en-US" dirty="0"/>
              <a:t>   Proclaim	       Fellowship	     Worship	 Service</a:t>
            </a:r>
          </a:p>
          <a:p>
            <a:pPr>
              <a:buFontTx/>
              <a:buNone/>
            </a:pPr>
            <a:endParaRPr lang="en-US" dirty="0"/>
          </a:p>
          <a:p>
            <a:pPr>
              <a:buFontTx/>
              <a:buNone/>
            </a:pPr>
            <a:endParaRPr lang="en-US" dirty="0"/>
          </a:p>
          <a:p>
            <a:pPr>
              <a:buFontTx/>
              <a:buNone/>
            </a:pPr>
            <a:r>
              <a:rPr lang="en-US" dirty="0"/>
              <a:t>What should have the main focus in our church?</a:t>
            </a:r>
          </a:p>
          <a:p>
            <a:pPr>
              <a:buFontTx/>
              <a:buNone/>
            </a:pPr>
            <a:r>
              <a:rPr lang="en-US" dirty="0"/>
              <a:t>In terms of:	time &amp; energy</a:t>
            </a:r>
          </a:p>
          <a:p>
            <a:pPr>
              <a:buFontTx/>
              <a:buNone/>
            </a:pPr>
            <a:r>
              <a:rPr lang="en-US" dirty="0"/>
              <a:t>				finances</a:t>
            </a:r>
            <a:br>
              <a:rPr lang="en-US" dirty="0"/>
            </a:br>
            <a:endParaRPr lang="en-US" dirty="0"/>
          </a:p>
          <a:p>
            <a:pPr>
              <a:buFontTx/>
              <a:buNone/>
            </a:pPr>
            <a:endParaRPr lang="en-US" dirty="0"/>
          </a:p>
        </p:txBody>
      </p:sp>
      <p:pic>
        <p:nvPicPr>
          <p:cNvPr id="4" name="Picture 2" descr="http://www.livesax.com/Heral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362281"/>
            <a:ext cx="1918801" cy="15841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bilingualbaptist.org/yahoo_site_admin/assets/images/Fellowship_1c.130160449_std.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1390261"/>
            <a:ext cx="1996306" cy="15704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www.regio548.nl/foto/large/kerkdiens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66157" y="1412777"/>
            <a:ext cx="2008190" cy="15030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ttp://www.ccrda.ca/files/54/images/CRWRF_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0312" y="1412776"/>
            <a:ext cx="1462781" cy="14627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lstStyle/>
          <a:p>
            <a:r>
              <a:rPr lang="en-US" dirty="0"/>
              <a:t>Which should have priority?</a:t>
            </a:r>
          </a:p>
        </p:txBody>
      </p:sp>
      <p:sp>
        <p:nvSpPr>
          <p:cNvPr id="640003" name="Rectangle 3"/>
          <p:cNvSpPr>
            <a:spLocks noGrp="1" noChangeArrowheads="1"/>
          </p:cNvSpPr>
          <p:nvPr>
            <p:ph idx="1"/>
          </p:nvPr>
        </p:nvSpPr>
        <p:spPr/>
        <p:txBody>
          <a:bodyPr/>
          <a:lstStyle/>
          <a:p>
            <a:pPr>
              <a:buFontTx/>
              <a:buNone/>
            </a:pPr>
            <a:r>
              <a:rPr lang="en-US" dirty="0"/>
              <a:t>The four tasks are</a:t>
            </a:r>
            <a:r>
              <a:rPr lang="nl-NL" dirty="0"/>
              <a:t>:</a:t>
            </a:r>
            <a:r>
              <a:rPr lang="en-US" dirty="0"/>
              <a:t> proclaim, fellowship, worship, and service.</a:t>
            </a:r>
          </a:p>
          <a:p>
            <a:pPr>
              <a:buFontTx/>
              <a:buNone/>
            </a:pPr>
            <a:r>
              <a:rPr lang="en-US" dirty="0">
                <a:solidFill>
                  <a:srgbClr val="66FF33"/>
                </a:solidFill>
              </a:rPr>
              <a:t>All four require the attention of the Church</a:t>
            </a:r>
          </a:p>
          <a:p>
            <a:pPr>
              <a:buFontTx/>
              <a:buNone/>
            </a:pPr>
            <a:r>
              <a:rPr lang="en-US" dirty="0">
                <a:solidFill>
                  <a:srgbClr val="66FF33"/>
                </a:solidFill>
              </a:rPr>
              <a:t>One task should not be played out against the other.</a:t>
            </a:r>
            <a:endParaRPr lang="en-US" dirty="0"/>
          </a:p>
          <a:p>
            <a:pPr>
              <a:buFontTx/>
              <a:buNone/>
            </a:pPr>
            <a:r>
              <a:rPr lang="en-US" dirty="0"/>
              <a:t>	Proclaiming (outreach) is </a:t>
            </a:r>
            <a:r>
              <a:rPr lang="en-US" dirty="0">
                <a:solidFill>
                  <a:srgbClr val="66FF33"/>
                </a:solidFill>
              </a:rPr>
              <a:t>as important </a:t>
            </a:r>
            <a:r>
              <a:rPr lang="en-US" dirty="0"/>
              <a:t>as fellowship</a:t>
            </a:r>
          </a:p>
          <a:p>
            <a:pPr>
              <a:buFontTx/>
              <a:buNone/>
            </a:pPr>
            <a:r>
              <a:rPr lang="en-US" dirty="0"/>
              <a:t>	Worship is </a:t>
            </a:r>
            <a:r>
              <a:rPr lang="en-US" dirty="0">
                <a:solidFill>
                  <a:srgbClr val="66FF33"/>
                </a:solidFill>
              </a:rPr>
              <a:t>as important </a:t>
            </a:r>
            <a:r>
              <a:rPr lang="en-US" dirty="0"/>
              <a:t>as service.</a:t>
            </a:r>
          </a:p>
          <a:p>
            <a:pPr>
              <a:buFontTx/>
              <a:buNone/>
            </a:pPr>
            <a:endParaRPr lang="en-US" dirty="0">
              <a:solidFill>
                <a:srgbClr val="66FF33"/>
              </a:solidFill>
            </a:endParaRPr>
          </a:p>
          <a:p>
            <a:pPr>
              <a:buFontTx/>
              <a:buNone/>
            </a:pPr>
            <a:endParaRPr lang="en-US" dirty="0"/>
          </a:p>
        </p:txBody>
      </p:sp>
      <p:pic>
        <p:nvPicPr>
          <p:cNvPr id="4" name="Picture 2" descr="http://www.livesax.com/Heral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841180"/>
            <a:ext cx="1918801" cy="15841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bilingualbaptist.org/yahoo_site_admin/assets/images/Fellowship_1c.130160449_std.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4869160"/>
            <a:ext cx="1996306" cy="15704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www.regio548.nl/foto/large/kerkdiens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38165" y="4891676"/>
            <a:ext cx="2008190" cy="15030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ttp://www.ccrda.ca/files/54/images/CRWRF_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2320" y="4891675"/>
            <a:ext cx="1462781" cy="1462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7610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lstStyle/>
          <a:p>
            <a:r>
              <a:rPr lang="en-US"/>
              <a:t>Focus on the tasks</a:t>
            </a:r>
          </a:p>
        </p:txBody>
      </p:sp>
      <p:sp>
        <p:nvSpPr>
          <p:cNvPr id="640003" name="Rectangle 3"/>
          <p:cNvSpPr>
            <a:spLocks noGrp="1" noChangeArrowheads="1"/>
          </p:cNvSpPr>
          <p:nvPr>
            <p:ph idx="1"/>
          </p:nvPr>
        </p:nvSpPr>
        <p:spPr/>
        <p:txBody>
          <a:bodyPr/>
          <a:lstStyle/>
          <a:p>
            <a:pPr>
              <a:buFontTx/>
              <a:buNone/>
            </a:pPr>
            <a:r>
              <a:rPr lang="en-US" dirty="0"/>
              <a:t>Focus on the tasks </a:t>
            </a:r>
            <a:r>
              <a:rPr lang="en-US" dirty="0">
                <a:solidFill>
                  <a:srgbClr val="66FF33"/>
                </a:solidFill>
              </a:rPr>
              <a:t>individually and together</a:t>
            </a:r>
          </a:p>
          <a:p>
            <a:pPr>
              <a:buFontTx/>
              <a:buNone/>
            </a:pPr>
            <a:r>
              <a:rPr lang="en-US" dirty="0">
                <a:solidFill>
                  <a:srgbClr val="66FF33"/>
                </a:solidFill>
              </a:rPr>
              <a:t>	</a:t>
            </a:r>
            <a:r>
              <a:rPr lang="en-US" dirty="0"/>
              <a:t>Individual members of the church </a:t>
            </a:r>
            <a:r>
              <a:rPr lang="en-US" dirty="0">
                <a:solidFill>
                  <a:srgbClr val="66FF33"/>
                </a:solidFill>
              </a:rPr>
              <a:t>may be focused </a:t>
            </a:r>
            <a:br>
              <a:rPr lang="en-US" dirty="0">
                <a:solidFill>
                  <a:srgbClr val="66FF33"/>
                </a:solidFill>
              </a:rPr>
            </a:br>
            <a:r>
              <a:rPr lang="en-US" dirty="0">
                <a:solidFill>
                  <a:srgbClr val="66FF33"/>
                </a:solidFill>
              </a:rPr>
              <a:t>	more on one task than another, according to</a:t>
            </a:r>
            <a:br>
              <a:rPr lang="en-US" dirty="0">
                <a:solidFill>
                  <a:srgbClr val="66FF33"/>
                </a:solidFill>
              </a:rPr>
            </a:br>
            <a:r>
              <a:rPr lang="en-US" dirty="0">
                <a:solidFill>
                  <a:srgbClr val="66FF33"/>
                </a:solidFill>
              </a:rPr>
              <a:t>	their gifts, </a:t>
            </a:r>
          </a:p>
          <a:p>
            <a:pPr>
              <a:buFontTx/>
              <a:buNone/>
            </a:pPr>
            <a:r>
              <a:rPr lang="en-US" dirty="0">
                <a:solidFill>
                  <a:srgbClr val="66FF33"/>
                </a:solidFill>
              </a:rPr>
              <a:t>	</a:t>
            </a:r>
            <a:r>
              <a:rPr lang="en-US" dirty="0"/>
              <a:t>The Church as a body </a:t>
            </a:r>
            <a:r>
              <a:rPr lang="en-US" dirty="0">
                <a:solidFill>
                  <a:srgbClr val="66FF33"/>
                </a:solidFill>
              </a:rPr>
              <a:t>will be </a:t>
            </a:r>
            <a:r>
              <a:rPr lang="en-US" u="sng" dirty="0">
                <a:solidFill>
                  <a:srgbClr val="66FF33"/>
                </a:solidFill>
              </a:rPr>
              <a:t>equally</a:t>
            </a:r>
            <a:r>
              <a:rPr lang="en-US" dirty="0">
                <a:solidFill>
                  <a:srgbClr val="66FF33"/>
                </a:solidFill>
              </a:rPr>
              <a:t> involved in all.</a:t>
            </a:r>
            <a:endParaRPr lang="en-US" dirty="0"/>
          </a:p>
        </p:txBody>
      </p:sp>
      <p:pic>
        <p:nvPicPr>
          <p:cNvPr id="4" name="Picture 2" descr="http://www.livesax.com/Heral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841180"/>
            <a:ext cx="1918801" cy="15841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bilingualbaptist.org/yahoo_site_admin/assets/images/Fellowship_1c.130160449_std.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4869160"/>
            <a:ext cx="1996306" cy="15704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www.regio548.nl/foto/large/kerkdiens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38165" y="4891676"/>
            <a:ext cx="2008190" cy="15030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ttp://www.ccrda.ca/files/54/images/CRWRF_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2320" y="4891675"/>
            <a:ext cx="1462781" cy="1462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277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lstStyle/>
          <a:p>
            <a:r>
              <a:rPr lang="en-US"/>
              <a:t>Focus on the tasks</a:t>
            </a:r>
          </a:p>
        </p:txBody>
      </p:sp>
      <p:sp>
        <p:nvSpPr>
          <p:cNvPr id="640003" name="Rectangle 3"/>
          <p:cNvSpPr>
            <a:spLocks noGrp="1" noChangeArrowheads="1"/>
          </p:cNvSpPr>
          <p:nvPr>
            <p:ph idx="1"/>
          </p:nvPr>
        </p:nvSpPr>
        <p:spPr>
          <a:xfrm>
            <a:off x="0" y="1268760"/>
            <a:ext cx="9144000" cy="5589240"/>
          </a:xfrm>
        </p:spPr>
        <p:txBody>
          <a:bodyPr/>
          <a:lstStyle/>
          <a:p>
            <a:pPr>
              <a:buFontTx/>
              <a:buNone/>
            </a:pPr>
            <a:r>
              <a:rPr lang="en-US" dirty="0"/>
              <a:t>Individuals specialize, the church does all.</a:t>
            </a:r>
          </a:p>
          <a:p>
            <a:pPr>
              <a:buFontTx/>
              <a:buNone/>
            </a:pPr>
            <a:endParaRPr lang="en-US" dirty="0"/>
          </a:p>
          <a:p>
            <a:pPr>
              <a:buFontTx/>
              <a:buNone/>
            </a:pPr>
            <a:r>
              <a:rPr lang="en-US"/>
              <a:t>What would this mean </a:t>
            </a:r>
            <a:r>
              <a:rPr lang="en-US" dirty="0"/>
              <a:t>in a congregation like ours </a:t>
            </a:r>
            <a:r>
              <a:rPr lang="en-US"/>
              <a:t>with ~150 </a:t>
            </a:r>
            <a:r>
              <a:rPr lang="en-US" dirty="0"/>
              <a:t>members </a:t>
            </a:r>
            <a:r>
              <a:rPr lang="en-US"/>
              <a:t>aged roughly 0 </a:t>
            </a:r>
            <a:r>
              <a:rPr lang="en-US" dirty="0"/>
              <a:t>– 85?</a:t>
            </a:r>
          </a:p>
        </p:txBody>
      </p:sp>
      <p:pic>
        <p:nvPicPr>
          <p:cNvPr id="8" name="Picture 2" descr="http://www.livesax.com/Heral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841180"/>
            <a:ext cx="1918801" cy="15841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bilingualbaptist.org/yahoo_site_admin/assets/images/Fellowship_1c.130160449_std.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4869160"/>
            <a:ext cx="1996306" cy="157042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www.regio548.nl/foto/large/kerkdiens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38165" y="4891676"/>
            <a:ext cx="2008190" cy="15030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http://www.ccrda.ca/files/54/images/CRWRF_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2320" y="4891675"/>
            <a:ext cx="1462781" cy="1462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598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lstStyle/>
          <a:p>
            <a:r>
              <a:rPr lang="en-US"/>
              <a:t>Focus on the tasks</a:t>
            </a:r>
          </a:p>
        </p:txBody>
      </p:sp>
      <p:sp>
        <p:nvSpPr>
          <p:cNvPr id="640003" name="Rectangle 3"/>
          <p:cNvSpPr>
            <a:spLocks noGrp="1" noChangeArrowheads="1"/>
          </p:cNvSpPr>
          <p:nvPr>
            <p:ph idx="1"/>
          </p:nvPr>
        </p:nvSpPr>
        <p:spPr>
          <a:xfrm>
            <a:off x="0" y="1268760"/>
            <a:ext cx="9144000" cy="5589240"/>
          </a:xfrm>
        </p:spPr>
        <p:txBody>
          <a:bodyPr/>
          <a:lstStyle/>
          <a:p>
            <a:pPr>
              <a:buFontTx/>
              <a:buNone/>
            </a:pPr>
            <a:r>
              <a:rPr lang="en-US" dirty="0"/>
              <a:t>Individuals specialize, the church does all.</a:t>
            </a:r>
          </a:p>
          <a:p>
            <a:pPr>
              <a:buFontTx/>
              <a:buNone/>
            </a:pPr>
            <a:r>
              <a:rPr lang="en-US" dirty="0"/>
              <a:t>The church should </a:t>
            </a:r>
            <a:r>
              <a:rPr lang="en-US" dirty="0">
                <a:solidFill>
                  <a:srgbClr val="66FF33"/>
                </a:solidFill>
              </a:rPr>
              <a:t>not require of all its members that each member does all four things excellently.</a:t>
            </a:r>
          </a:p>
          <a:p>
            <a:pPr>
              <a:buFontTx/>
              <a:buNone/>
            </a:pPr>
            <a:r>
              <a:rPr lang="en-US" dirty="0"/>
              <a:t>Never forget </a:t>
            </a:r>
            <a:r>
              <a:rPr lang="en-US">
                <a:solidFill>
                  <a:srgbClr val="66FF33"/>
                </a:solidFill>
              </a:rPr>
              <a:t>Romans 12:3-8!</a:t>
            </a:r>
            <a:endParaRPr lang="en-US" dirty="0">
              <a:solidFill>
                <a:srgbClr val="66FF33"/>
              </a:solidFill>
            </a:endParaRPr>
          </a:p>
          <a:p>
            <a:pPr>
              <a:buFontTx/>
              <a:buNone/>
            </a:pPr>
            <a:endParaRPr lang="en-US" dirty="0">
              <a:solidFill>
                <a:srgbClr val="66FF33"/>
              </a:solidFill>
            </a:endParaRPr>
          </a:p>
          <a:p>
            <a:pPr>
              <a:buFontTx/>
              <a:buNone/>
            </a:pPr>
            <a:endParaRPr lang="en-US" dirty="0">
              <a:solidFill>
                <a:srgbClr val="66FF33"/>
              </a:solidFill>
            </a:endParaRPr>
          </a:p>
        </p:txBody>
      </p:sp>
      <p:sp>
        <p:nvSpPr>
          <p:cNvPr id="12" name="AutoShape 4"/>
          <p:cNvSpPr>
            <a:spLocks noChangeArrowheads="1"/>
          </p:cNvSpPr>
          <p:nvPr/>
        </p:nvSpPr>
        <p:spPr bwMode="auto">
          <a:xfrm>
            <a:off x="219869" y="3284984"/>
            <a:ext cx="8704262" cy="3384709"/>
          </a:xfrm>
          <a:prstGeom prst="horizontalScroll">
            <a:avLst>
              <a:gd name="adj" fmla="val 3560"/>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CA" sz="2000" i="1" dirty="0">
                <a:solidFill>
                  <a:schemeClr val="bg1"/>
                </a:solidFill>
              </a:rPr>
              <a:t> For by the grace given to me I say to everyone among you not to think of himself more highly than he ought to think, but to think with sober judgment, each according to the measure of faith that God has assigned. For as in one body we have many members, and the members do not all have the same function, so we, though many, are one body in Christ, and individually members one of another. Having gifts that differ according to the grace given to us, let us use them: if prophecy, in proportion to our faith; if service, in our serving; the one who teaches, in his teaching; the one who exhorts, in his exhortation; the one who contributes, in generosity; the one who leads, with zeal; the one who does acts of mercy, with cheerfulness.					          </a:t>
            </a:r>
            <a:r>
              <a:rPr lang="en-US" sz="1600" dirty="0">
                <a:solidFill>
                  <a:schemeClr val="bg1"/>
                </a:solidFill>
              </a:rPr>
              <a:t>Romans 12:3-8</a:t>
            </a:r>
            <a:endParaRPr lang="en-US" sz="2000" dirty="0">
              <a:solidFill>
                <a:schemeClr val="bg1"/>
              </a:solidFill>
            </a:endParaRPr>
          </a:p>
        </p:txBody>
      </p:sp>
    </p:spTree>
    <p:extLst>
      <p:ext uri="{BB962C8B-B14F-4D97-AF65-F5344CB8AC3E}">
        <p14:creationId xmlns:p14="http://schemas.microsoft.com/office/powerpoint/2010/main" val="327203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100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ppt_x</p:attrName>
                                        </p:attrNameLst>
                                      </p:cBhvr>
                                      <p:tavLst>
                                        <p:tav tm="0">
                                          <p:val>
                                            <p:strVal val="#ppt_x-#ppt_w/2"/>
                                          </p:val>
                                        </p:tav>
                                        <p:tav tm="100000">
                                          <p:val>
                                            <p:strVal val="#ppt_x"/>
                                          </p:val>
                                        </p:tav>
                                      </p:tavLst>
                                    </p:anim>
                                    <p:anim calcmode="lin" valueType="num">
                                      <p:cBhvr>
                                        <p:cTn id="8" dur="500" fill="hold"/>
                                        <p:tgtEl>
                                          <p:spTgt spid="12"/>
                                        </p:tgtEl>
                                        <p:attrNameLst>
                                          <p:attrName>ppt_y</p:attrName>
                                        </p:attrNameLst>
                                      </p:cBhvr>
                                      <p:tavLst>
                                        <p:tav tm="0">
                                          <p:val>
                                            <p:strVal val="#ppt_y"/>
                                          </p:val>
                                        </p:tav>
                                        <p:tav tm="100000">
                                          <p:val>
                                            <p:strVal val="#ppt_y"/>
                                          </p:val>
                                        </p:tav>
                                      </p:tavLst>
                                    </p:anim>
                                    <p:anim calcmode="lin" valueType="num">
                                      <p:cBhvr>
                                        <p:cTn id="9" dur="500" fill="hold"/>
                                        <p:tgtEl>
                                          <p:spTgt spid="12"/>
                                        </p:tgtEl>
                                        <p:attrNameLst>
                                          <p:attrName>ppt_w</p:attrName>
                                        </p:attrNameLst>
                                      </p:cBhvr>
                                      <p:tavLst>
                                        <p:tav tm="0">
                                          <p:val>
                                            <p:fltVal val="0"/>
                                          </p:val>
                                        </p:tav>
                                        <p:tav tm="100000">
                                          <p:val>
                                            <p:strVal val="#ppt_w"/>
                                          </p:val>
                                        </p:tav>
                                      </p:tavLst>
                                    </p:anim>
                                    <p:anim calcmode="lin" valueType="num">
                                      <p:cBhvr>
                                        <p:cTn id="10"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Hymn 52:1</a:t>
            </a:r>
          </a:p>
        </p:txBody>
      </p:sp>
      <p:sp>
        <p:nvSpPr>
          <p:cNvPr id="3" name="Content Placeholder 2"/>
          <p:cNvSpPr>
            <a:spLocks noGrp="1"/>
          </p:cNvSpPr>
          <p:nvPr>
            <p:ph idx="1"/>
          </p:nvPr>
        </p:nvSpPr>
        <p:spPr>
          <a:xfrm>
            <a:off x="683568" y="1219200"/>
            <a:ext cx="8460432" cy="5638800"/>
          </a:xfrm>
        </p:spPr>
        <p:txBody>
          <a:bodyPr/>
          <a:lstStyle/>
          <a:p>
            <a:pPr marL="0" indent="0">
              <a:buNone/>
            </a:pPr>
            <a:r>
              <a:rPr lang="en-US" dirty="0"/>
              <a:t>The church’s one foundation</a:t>
            </a:r>
            <a:endParaRPr lang="en-CA" dirty="0"/>
          </a:p>
          <a:p>
            <a:pPr marL="0" indent="0">
              <a:buNone/>
            </a:pPr>
            <a:r>
              <a:rPr lang="en-US" dirty="0"/>
              <a:t>is Jesus Christ her Lord;</a:t>
            </a:r>
            <a:endParaRPr lang="en-CA" dirty="0"/>
          </a:p>
          <a:p>
            <a:pPr marL="0" indent="0">
              <a:buNone/>
            </a:pPr>
            <a:r>
              <a:rPr lang="en-US" dirty="0"/>
              <a:t>she is his new creation</a:t>
            </a:r>
            <a:endParaRPr lang="en-CA" dirty="0"/>
          </a:p>
          <a:p>
            <a:pPr marL="0" indent="0">
              <a:buNone/>
            </a:pPr>
            <a:r>
              <a:rPr lang="en-US" dirty="0"/>
              <a:t>by water and the Word.</a:t>
            </a:r>
            <a:endParaRPr lang="en-CA" dirty="0"/>
          </a:p>
          <a:p>
            <a:pPr marL="0" indent="0">
              <a:buNone/>
            </a:pPr>
            <a:r>
              <a:rPr lang="en-US" dirty="0"/>
              <a:t>From </a:t>
            </a:r>
            <a:r>
              <a:rPr lang="en-US" dirty="0" err="1"/>
              <a:t>heav’n</a:t>
            </a:r>
            <a:r>
              <a:rPr lang="en-US" dirty="0"/>
              <a:t> he came and sought her</a:t>
            </a:r>
            <a:endParaRPr lang="en-CA" dirty="0"/>
          </a:p>
          <a:p>
            <a:pPr marL="0" indent="0">
              <a:buNone/>
            </a:pPr>
            <a:r>
              <a:rPr lang="en-US" dirty="0"/>
              <a:t>to be his holy bride;</a:t>
            </a:r>
            <a:endParaRPr lang="en-CA" dirty="0"/>
          </a:p>
          <a:p>
            <a:pPr marL="0" indent="0">
              <a:buNone/>
            </a:pPr>
            <a:r>
              <a:rPr lang="en-US" dirty="0"/>
              <a:t>with his own blood he bought her</a:t>
            </a:r>
            <a:endParaRPr lang="en-CA" dirty="0"/>
          </a:p>
          <a:p>
            <a:pPr marL="0" indent="0">
              <a:buNone/>
            </a:pPr>
            <a:r>
              <a:rPr lang="en-US" dirty="0"/>
              <a:t>and for her life he died.</a:t>
            </a:r>
            <a:endParaRPr lang="en-CA" dirty="0"/>
          </a:p>
        </p:txBody>
      </p:sp>
    </p:spTree>
    <p:extLst>
      <p:ext uri="{BB962C8B-B14F-4D97-AF65-F5344CB8AC3E}">
        <p14:creationId xmlns:p14="http://schemas.microsoft.com/office/powerpoint/2010/main" val="2371835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p:txBody>
          <a:bodyPr/>
          <a:lstStyle/>
          <a:p>
            <a:r>
              <a:rPr lang="en-GB"/>
              <a:t>Aspects to the Church</a:t>
            </a:r>
          </a:p>
        </p:txBody>
      </p:sp>
      <p:sp>
        <p:nvSpPr>
          <p:cNvPr id="630787" name="Rectangle 3"/>
          <p:cNvSpPr>
            <a:spLocks noGrp="1" noChangeArrowheads="1"/>
          </p:cNvSpPr>
          <p:nvPr>
            <p:ph idx="1"/>
          </p:nvPr>
        </p:nvSpPr>
        <p:spPr/>
        <p:txBody>
          <a:bodyPr/>
          <a:lstStyle/>
          <a:p>
            <a:pPr>
              <a:buFontTx/>
              <a:buNone/>
            </a:pPr>
            <a:r>
              <a:rPr lang="en-GB" dirty="0"/>
              <a:t>With respect to the Church we distinguish these aspects:</a:t>
            </a:r>
          </a:p>
          <a:p>
            <a:pPr>
              <a:lnSpc>
                <a:spcPct val="130000"/>
              </a:lnSpc>
              <a:buFontTx/>
              <a:buNone/>
            </a:pPr>
            <a:r>
              <a:rPr lang="en-GB" dirty="0"/>
              <a:t>	</a:t>
            </a:r>
            <a:r>
              <a:rPr lang="en-GB" i="1" u="sng" dirty="0"/>
              <a:t>The attributes of the Church</a:t>
            </a:r>
            <a:r>
              <a:rPr lang="en-GB" i="1" dirty="0"/>
              <a:t> </a:t>
            </a:r>
            <a:endParaRPr lang="en-GB" dirty="0"/>
          </a:p>
          <a:p>
            <a:pPr>
              <a:buFontTx/>
              <a:buNone/>
            </a:pPr>
            <a:r>
              <a:rPr lang="en-GB" dirty="0"/>
              <a:t>		Attributes describe what the church is</a:t>
            </a:r>
          </a:p>
          <a:p>
            <a:pPr>
              <a:lnSpc>
                <a:spcPct val="140000"/>
              </a:lnSpc>
              <a:buFontTx/>
              <a:buNone/>
            </a:pPr>
            <a:r>
              <a:rPr lang="en-GB" dirty="0"/>
              <a:t>	</a:t>
            </a:r>
            <a:r>
              <a:rPr lang="en-GB" i="1" u="sng" dirty="0"/>
              <a:t>The ministries of the Church</a:t>
            </a:r>
            <a:r>
              <a:rPr lang="en-GB" i="1" dirty="0"/>
              <a:t> </a:t>
            </a:r>
            <a:endParaRPr lang="en-GB" dirty="0"/>
          </a:p>
          <a:p>
            <a:pPr>
              <a:buFontTx/>
              <a:buNone/>
            </a:pPr>
            <a:r>
              <a:rPr lang="en-GB" dirty="0"/>
              <a:t>		Ministries describe what the church does</a:t>
            </a:r>
          </a:p>
          <a:p>
            <a:pPr>
              <a:lnSpc>
                <a:spcPct val="140000"/>
              </a:lnSpc>
              <a:buFontTx/>
              <a:buNone/>
            </a:pPr>
            <a:r>
              <a:rPr lang="en-GB" dirty="0"/>
              <a:t>	</a:t>
            </a:r>
            <a:r>
              <a:rPr lang="en-GB" i="1" u="sng" dirty="0"/>
              <a:t>The marks of the Church</a:t>
            </a:r>
            <a:r>
              <a:rPr lang="en-GB" i="1" dirty="0"/>
              <a:t> </a:t>
            </a:r>
            <a:endParaRPr lang="en-GB" dirty="0"/>
          </a:p>
          <a:p>
            <a:pPr>
              <a:buFontTx/>
              <a:buNone/>
            </a:pPr>
            <a:r>
              <a:rPr lang="en-GB" dirty="0"/>
              <a:t>		Marks describe whether the church measures</a:t>
            </a:r>
            <a:br>
              <a:rPr lang="en-GB" dirty="0"/>
            </a:br>
            <a:r>
              <a:rPr lang="en-GB" dirty="0"/>
              <a:t>	 	up to the standard.</a:t>
            </a:r>
          </a:p>
        </p:txBody>
      </p:sp>
      <p:sp>
        <p:nvSpPr>
          <p:cNvPr id="2" name="Rounded Rectangle 1"/>
          <p:cNvSpPr/>
          <p:nvPr/>
        </p:nvSpPr>
        <p:spPr bwMode="auto">
          <a:xfrm>
            <a:off x="179512" y="2996952"/>
            <a:ext cx="7776864" cy="1224136"/>
          </a:xfrm>
          <a:prstGeom prst="roundRect">
            <a:avLst/>
          </a:prstGeom>
          <a:noFill/>
          <a:ln w="762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4400" b="0" i="0" u="none" strike="noStrike" cap="none" normalizeH="0" baseline="0">
              <a:ln>
                <a:noFill/>
              </a:ln>
              <a:solidFill>
                <a:schemeClr val="tx2"/>
              </a:solidFill>
              <a:effectLst/>
              <a:latin typeface="Times New Roman" pitchFamily="18" charset="0"/>
            </a:endParaRPr>
          </a:p>
        </p:txBody>
      </p:sp>
    </p:spTree>
    <p:extLst>
      <p:ext uri="{BB962C8B-B14F-4D97-AF65-F5344CB8AC3E}">
        <p14:creationId xmlns:p14="http://schemas.microsoft.com/office/powerpoint/2010/main" val="1825156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the church does</a:t>
            </a:r>
          </a:p>
        </p:txBody>
      </p:sp>
      <p:pic>
        <p:nvPicPr>
          <p:cNvPr id="644098" name="Picture 2" descr="http://www.livesax.com/Heral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360" y="886943"/>
            <a:ext cx="3323606" cy="2743993"/>
          </a:xfrm>
          <a:prstGeom prst="rect">
            <a:avLst/>
          </a:prstGeom>
          <a:noFill/>
          <a:extLst>
            <a:ext uri="{909E8E84-426E-40DD-AFC4-6F175D3DCCD1}">
              <a14:hiddenFill xmlns:a14="http://schemas.microsoft.com/office/drawing/2010/main">
                <a:solidFill>
                  <a:srgbClr val="FFFFFF"/>
                </a:solidFill>
              </a14:hiddenFill>
            </a:ext>
          </a:extLst>
        </p:spPr>
      </p:pic>
      <p:pic>
        <p:nvPicPr>
          <p:cNvPr id="644100" name="Picture 4" descr="http://bilingualbaptist.org/yahoo_site_admin/assets/images/Fellowship_1c.130160449_std.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886943"/>
            <a:ext cx="3457853" cy="2720179"/>
          </a:xfrm>
          <a:prstGeom prst="rect">
            <a:avLst/>
          </a:prstGeom>
          <a:noFill/>
          <a:extLst>
            <a:ext uri="{909E8E84-426E-40DD-AFC4-6F175D3DCCD1}">
              <a14:hiddenFill xmlns:a14="http://schemas.microsoft.com/office/drawing/2010/main">
                <a:solidFill>
                  <a:srgbClr val="FFFFFF"/>
                </a:solidFill>
              </a14:hiddenFill>
            </a:ext>
          </a:extLst>
        </p:spPr>
      </p:pic>
      <p:pic>
        <p:nvPicPr>
          <p:cNvPr id="644102" name="Picture 6" descr="http://www.regio548.nl/foto/large/kerkdiens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4017591"/>
            <a:ext cx="3385350" cy="2533723"/>
          </a:xfrm>
          <a:prstGeom prst="rect">
            <a:avLst/>
          </a:prstGeom>
          <a:noFill/>
          <a:extLst>
            <a:ext uri="{909E8E84-426E-40DD-AFC4-6F175D3DCCD1}">
              <a14:hiddenFill xmlns:a14="http://schemas.microsoft.com/office/drawing/2010/main">
                <a:solidFill>
                  <a:srgbClr val="FFFFFF"/>
                </a:solidFill>
              </a14:hiddenFill>
            </a:ext>
          </a:extLst>
        </p:spPr>
      </p:pic>
      <p:pic>
        <p:nvPicPr>
          <p:cNvPr id="644104" name="Picture 8" descr="http://www.ccrda.ca/files/54/images/CRWRF_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8120" y="4017590"/>
            <a:ext cx="2533723" cy="2533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644098"/>
                                        </p:tgtEl>
                                        <p:attrNameLst>
                                          <p:attrName>style.visibility</p:attrName>
                                        </p:attrNameLst>
                                      </p:cBhvr>
                                      <p:to>
                                        <p:strVal val="visible"/>
                                      </p:to>
                                    </p:set>
                                    <p:anim calcmode="lin" valueType="num">
                                      <p:cBhvr>
                                        <p:cTn id="7" dur="500" fill="hold"/>
                                        <p:tgtEl>
                                          <p:spTgt spid="644098"/>
                                        </p:tgtEl>
                                        <p:attrNameLst>
                                          <p:attrName>ppt_w</p:attrName>
                                        </p:attrNameLst>
                                      </p:cBhvr>
                                      <p:tavLst>
                                        <p:tav tm="0">
                                          <p:val>
                                            <p:fltVal val="0"/>
                                          </p:val>
                                        </p:tav>
                                        <p:tav tm="100000">
                                          <p:val>
                                            <p:strVal val="#ppt_w"/>
                                          </p:val>
                                        </p:tav>
                                      </p:tavLst>
                                    </p:anim>
                                    <p:anim calcmode="lin" valueType="num">
                                      <p:cBhvr>
                                        <p:cTn id="8" dur="500" fill="hold"/>
                                        <p:tgtEl>
                                          <p:spTgt spid="644098"/>
                                        </p:tgtEl>
                                        <p:attrNameLst>
                                          <p:attrName>ppt_h</p:attrName>
                                        </p:attrNameLst>
                                      </p:cBhvr>
                                      <p:tavLst>
                                        <p:tav tm="0">
                                          <p:val>
                                            <p:fltVal val="0"/>
                                          </p:val>
                                        </p:tav>
                                        <p:tav tm="100000">
                                          <p:val>
                                            <p:strVal val="#ppt_h"/>
                                          </p:val>
                                        </p:tav>
                                      </p:tavLst>
                                    </p:anim>
                                    <p:animEffect transition="in" filter="fade">
                                      <p:cBhvr>
                                        <p:cTn id="9" dur="500"/>
                                        <p:tgtEl>
                                          <p:spTgt spid="644098"/>
                                        </p:tgtEl>
                                      </p:cBhvr>
                                    </p:animEffect>
                                    <p:anim calcmode="lin" valueType="num">
                                      <p:cBhvr>
                                        <p:cTn id="10" dur="500" fill="hold"/>
                                        <p:tgtEl>
                                          <p:spTgt spid="644098"/>
                                        </p:tgtEl>
                                        <p:attrNameLst>
                                          <p:attrName>ppt_x</p:attrName>
                                        </p:attrNameLst>
                                      </p:cBhvr>
                                      <p:tavLst>
                                        <p:tav tm="0">
                                          <p:val>
                                            <p:fltVal val="0.5"/>
                                          </p:val>
                                        </p:tav>
                                        <p:tav tm="100000">
                                          <p:val>
                                            <p:strVal val="#ppt_x"/>
                                          </p:val>
                                        </p:tav>
                                      </p:tavLst>
                                    </p:anim>
                                    <p:anim calcmode="lin" valueType="num">
                                      <p:cBhvr>
                                        <p:cTn id="11" dur="500" fill="hold"/>
                                        <p:tgtEl>
                                          <p:spTgt spid="644098"/>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nodeType="clickEffect">
                                  <p:stCondLst>
                                    <p:cond delay="0"/>
                                  </p:stCondLst>
                                  <p:childTnLst>
                                    <p:set>
                                      <p:cBhvr>
                                        <p:cTn id="15" dur="1" fill="hold">
                                          <p:stCondLst>
                                            <p:cond delay="0"/>
                                          </p:stCondLst>
                                        </p:cTn>
                                        <p:tgtEl>
                                          <p:spTgt spid="644100"/>
                                        </p:tgtEl>
                                        <p:attrNameLst>
                                          <p:attrName>style.visibility</p:attrName>
                                        </p:attrNameLst>
                                      </p:cBhvr>
                                      <p:to>
                                        <p:strVal val="visible"/>
                                      </p:to>
                                    </p:set>
                                    <p:anim calcmode="lin" valueType="num">
                                      <p:cBhvr>
                                        <p:cTn id="16" dur="500" fill="hold"/>
                                        <p:tgtEl>
                                          <p:spTgt spid="644100"/>
                                        </p:tgtEl>
                                        <p:attrNameLst>
                                          <p:attrName>ppt_w</p:attrName>
                                        </p:attrNameLst>
                                      </p:cBhvr>
                                      <p:tavLst>
                                        <p:tav tm="0">
                                          <p:val>
                                            <p:fltVal val="0"/>
                                          </p:val>
                                        </p:tav>
                                        <p:tav tm="100000">
                                          <p:val>
                                            <p:strVal val="#ppt_w"/>
                                          </p:val>
                                        </p:tav>
                                      </p:tavLst>
                                    </p:anim>
                                    <p:anim calcmode="lin" valueType="num">
                                      <p:cBhvr>
                                        <p:cTn id="17" dur="500" fill="hold"/>
                                        <p:tgtEl>
                                          <p:spTgt spid="644100"/>
                                        </p:tgtEl>
                                        <p:attrNameLst>
                                          <p:attrName>ppt_h</p:attrName>
                                        </p:attrNameLst>
                                      </p:cBhvr>
                                      <p:tavLst>
                                        <p:tav tm="0">
                                          <p:val>
                                            <p:fltVal val="0"/>
                                          </p:val>
                                        </p:tav>
                                        <p:tav tm="100000">
                                          <p:val>
                                            <p:strVal val="#ppt_h"/>
                                          </p:val>
                                        </p:tav>
                                      </p:tavLst>
                                    </p:anim>
                                    <p:animEffect transition="in" filter="fade">
                                      <p:cBhvr>
                                        <p:cTn id="18" dur="500"/>
                                        <p:tgtEl>
                                          <p:spTgt spid="644100"/>
                                        </p:tgtEl>
                                      </p:cBhvr>
                                    </p:animEffect>
                                    <p:anim calcmode="lin" valueType="num">
                                      <p:cBhvr>
                                        <p:cTn id="19" dur="500" fill="hold"/>
                                        <p:tgtEl>
                                          <p:spTgt spid="644100"/>
                                        </p:tgtEl>
                                        <p:attrNameLst>
                                          <p:attrName>ppt_x</p:attrName>
                                        </p:attrNameLst>
                                      </p:cBhvr>
                                      <p:tavLst>
                                        <p:tav tm="0">
                                          <p:val>
                                            <p:fltVal val="0.5"/>
                                          </p:val>
                                        </p:tav>
                                        <p:tav tm="100000">
                                          <p:val>
                                            <p:strVal val="#ppt_x"/>
                                          </p:val>
                                        </p:tav>
                                      </p:tavLst>
                                    </p:anim>
                                    <p:anim calcmode="lin" valueType="num">
                                      <p:cBhvr>
                                        <p:cTn id="20" dur="500" fill="hold"/>
                                        <p:tgtEl>
                                          <p:spTgt spid="644100"/>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nodeType="clickEffect">
                                  <p:stCondLst>
                                    <p:cond delay="0"/>
                                  </p:stCondLst>
                                  <p:childTnLst>
                                    <p:set>
                                      <p:cBhvr>
                                        <p:cTn id="24" dur="1" fill="hold">
                                          <p:stCondLst>
                                            <p:cond delay="0"/>
                                          </p:stCondLst>
                                        </p:cTn>
                                        <p:tgtEl>
                                          <p:spTgt spid="644102"/>
                                        </p:tgtEl>
                                        <p:attrNameLst>
                                          <p:attrName>style.visibility</p:attrName>
                                        </p:attrNameLst>
                                      </p:cBhvr>
                                      <p:to>
                                        <p:strVal val="visible"/>
                                      </p:to>
                                    </p:set>
                                    <p:anim calcmode="lin" valueType="num">
                                      <p:cBhvr>
                                        <p:cTn id="25" dur="500" fill="hold"/>
                                        <p:tgtEl>
                                          <p:spTgt spid="644102"/>
                                        </p:tgtEl>
                                        <p:attrNameLst>
                                          <p:attrName>ppt_w</p:attrName>
                                        </p:attrNameLst>
                                      </p:cBhvr>
                                      <p:tavLst>
                                        <p:tav tm="0">
                                          <p:val>
                                            <p:fltVal val="0"/>
                                          </p:val>
                                        </p:tav>
                                        <p:tav tm="100000">
                                          <p:val>
                                            <p:strVal val="#ppt_w"/>
                                          </p:val>
                                        </p:tav>
                                      </p:tavLst>
                                    </p:anim>
                                    <p:anim calcmode="lin" valueType="num">
                                      <p:cBhvr>
                                        <p:cTn id="26" dur="500" fill="hold"/>
                                        <p:tgtEl>
                                          <p:spTgt spid="644102"/>
                                        </p:tgtEl>
                                        <p:attrNameLst>
                                          <p:attrName>ppt_h</p:attrName>
                                        </p:attrNameLst>
                                      </p:cBhvr>
                                      <p:tavLst>
                                        <p:tav tm="0">
                                          <p:val>
                                            <p:fltVal val="0"/>
                                          </p:val>
                                        </p:tav>
                                        <p:tav tm="100000">
                                          <p:val>
                                            <p:strVal val="#ppt_h"/>
                                          </p:val>
                                        </p:tav>
                                      </p:tavLst>
                                    </p:anim>
                                    <p:animEffect transition="in" filter="fade">
                                      <p:cBhvr>
                                        <p:cTn id="27" dur="500"/>
                                        <p:tgtEl>
                                          <p:spTgt spid="644102"/>
                                        </p:tgtEl>
                                      </p:cBhvr>
                                    </p:animEffect>
                                    <p:anim calcmode="lin" valueType="num">
                                      <p:cBhvr>
                                        <p:cTn id="28" dur="500" fill="hold"/>
                                        <p:tgtEl>
                                          <p:spTgt spid="644102"/>
                                        </p:tgtEl>
                                        <p:attrNameLst>
                                          <p:attrName>ppt_x</p:attrName>
                                        </p:attrNameLst>
                                      </p:cBhvr>
                                      <p:tavLst>
                                        <p:tav tm="0">
                                          <p:val>
                                            <p:fltVal val="0.5"/>
                                          </p:val>
                                        </p:tav>
                                        <p:tav tm="100000">
                                          <p:val>
                                            <p:strVal val="#ppt_x"/>
                                          </p:val>
                                        </p:tav>
                                      </p:tavLst>
                                    </p:anim>
                                    <p:anim calcmode="lin" valueType="num">
                                      <p:cBhvr>
                                        <p:cTn id="29" dur="500" fill="hold"/>
                                        <p:tgtEl>
                                          <p:spTgt spid="644102"/>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nodeType="clickEffect">
                                  <p:stCondLst>
                                    <p:cond delay="0"/>
                                  </p:stCondLst>
                                  <p:childTnLst>
                                    <p:set>
                                      <p:cBhvr>
                                        <p:cTn id="33" dur="1" fill="hold">
                                          <p:stCondLst>
                                            <p:cond delay="0"/>
                                          </p:stCondLst>
                                        </p:cTn>
                                        <p:tgtEl>
                                          <p:spTgt spid="644104"/>
                                        </p:tgtEl>
                                        <p:attrNameLst>
                                          <p:attrName>style.visibility</p:attrName>
                                        </p:attrNameLst>
                                      </p:cBhvr>
                                      <p:to>
                                        <p:strVal val="visible"/>
                                      </p:to>
                                    </p:set>
                                    <p:anim calcmode="lin" valueType="num">
                                      <p:cBhvr>
                                        <p:cTn id="34" dur="500" fill="hold"/>
                                        <p:tgtEl>
                                          <p:spTgt spid="644104"/>
                                        </p:tgtEl>
                                        <p:attrNameLst>
                                          <p:attrName>ppt_w</p:attrName>
                                        </p:attrNameLst>
                                      </p:cBhvr>
                                      <p:tavLst>
                                        <p:tav tm="0">
                                          <p:val>
                                            <p:fltVal val="0"/>
                                          </p:val>
                                        </p:tav>
                                        <p:tav tm="100000">
                                          <p:val>
                                            <p:strVal val="#ppt_w"/>
                                          </p:val>
                                        </p:tav>
                                      </p:tavLst>
                                    </p:anim>
                                    <p:anim calcmode="lin" valueType="num">
                                      <p:cBhvr>
                                        <p:cTn id="35" dur="500" fill="hold"/>
                                        <p:tgtEl>
                                          <p:spTgt spid="644104"/>
                                        </p:tgtEl>
                                        <p:attrNameLst>
                                          <p:attrName>ppt_h</p:attrName>
                                        </p:attrNameLst>
                                      </p:cBhvr>
                                      <p:tavLst>
                                        <p:tav tm="0">
                                          <p:val>
                                            <p:fltVal val="0"/>
                                          </p:val>
                                        </p:tav>
                                        <p:tav tm="100000">
                                          <p:val>
                                            <p:strVal val="#ppt_h"/>
                                          </p:val>
                                        </p:tav>
                                      </p:tavLst>
                                    </p:anim>
                                    <p:animEffect transition="in" filter="fade">
                                      <p:cBhvr>
                                        <p:cTn id="36" dur="500"/>
                                        <p:tgtEl>
                                          <p:spTgt spid="644104"/>
                                        </p:tgtEl>
                                      </p:cBhvr>
                                    </p:animEffect>
                                    <p:anim calcmode="lin" valueType="num">
                                      <p:cBhvr>
                                        <p:cTn id="37" dur="500" fill="hold"/>
                                        <p:tgtEl>
                                          <p:spTgt spid="644104"/>
                                        </p:tgtEl>
                                        <p:attrNameLst>
                                          <p:attrName>ppt_x</p:attrName>
                                        </p:attrNameLst>
                                      </p:cBhvr>
                                      <p:tavLst>
                                        <p:tav tm="0">
                                          <p:val>
                                            <p:fltVal val="0.5"/>
                                          </p:val>
                                        </p:tav>
                                        <p:tav tm="100000">
                                          <p:val>
                                            <p:strVal val="#ppt_x"/>
                                          </p:val>
                                        </p:tav>
                                      </p:tavLst>
                                    </p:anim>
                                    <p:anim calcmode="lin" valueType="num">
                                      <p:cBhvr>
                                        <p:cTn id="38" dur="500" fill="hold"/>
                                        <p:tgtEl>
                                          <p:spTgt spid="64410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p:txBody>
          <a:bodyPr/>
          <a:lstStyle/>
          <a:p>
            <a:r>
              <a:rPr lang="en-US"/>
              <a:t>The 4 ministries of the Church</a:t>
            </a:r>
          </a:p>
        </p:txBody>
      </p:sp>
      <p:sp>
        <p:nvSpPr>
          <p:cNvPr id="638979" name="Rectangle 3"/>
          <p:cNvSpPr>
            <a:spLocks noGrp="1" noChangeArrowheads="1"/>
          </p:cNvSpPr>
          <p:nvPr>
            <p:ph idx="1"/>
          </p:nvPr>
        </p:nvSpPr>
        <p:spPr/>
        <p:txBody>
          <a:bodyPr/>
          <a:lstStyle/>
          <a:p>
            <a:pPr>
              <a:buFontTx/>
              <a:buNone/>
            </a:pPr>
            <a:r>
              <a:rPr lang="en-US" dirty="0"/>
              <a:t>The 4 ministries are not listed in a confessional statement. Commonly the following 4 are named by their Greek names.</a:t>
            </a:r>
          </a:p>
          <a:p>
            <a:pPr>
              <a:buFontTx/>
              <a:buNone/>
            </a:pPr>
            <a:r>
              <a:rPr lang="en-US" dirty="0">
                <a:solidFill>
                  <a:srgbClr val="66FF33"/>
                </a:solidFill>
              </a:rPr>
              <a:t>	</a:t>
            </a:r>
            <a:r>
              <a:rPr lang="en-US" u="sng" dirty="0">
                <a:solidFill>
                  <a:srgbClr val="66FF33"/>
                </a:solidFill>
              </a:rPr>
              <a:t>Kerygma</a:t>
            </a:r>
            <a:r>
              <a:rPr lang="nl-NL" u="sng" dirty="0">
                <a:solidFill>
                  <a:srgbClr val="66FF33"/>
                </a:solidFill>
              </a:rPr>
              <a:t>:</a:t>
            </a:r>
            <a:r>
              <a:rPr lang="en-US" dirty="0">
                <a:solidFill>
                  <a:srgbClr val="66FF33"/>
                </a:solidFill>
              </a:rPr>
              <a:t> proclaim, herald</a:t>
            </a:r>
            <a:br>
              <a:rPr lang="en-US" dirty="0">
                <a:solidFill>
                  <a:srgbClr val="66FF33"/>
                </a:solidFill>
              </a:rPr>
            </a:br>
            <a:r>
              <a:rPr lang="en-US" dirty="0">
                <a:solidFill>
                  <a:srgbClr val="66FF33"/>
                </a:solidFill>
              </a:rPr>
              <a:t>	</a:t>
            </a:r>
            <a:r>
              <a:rPr lang="en-US" dirty="0"/>
              <a:t>The church </a:t>
            </a:r>
            <a:r>
              <a:rPr lang="en-US" dirty="0">
                <a:solidFill>
                  <a:srgbClr val="66FF33"/>
                </a:solidFill>
              </a:rPr>
              <a:t>preaches the Gospel message</a:t>
            </a:r>
          </a:p>
          <a:p>
            <a:pPr>
              <a:buFontTx/>
              <a:buNone/>
            </a:pPr>
            <a:r>
              <a:rPr lang="en-US" dirty="0">
                <a:solidFill>
                  <a:srgbClr val="66FF33"/>
                </a:solidFill>
              </a:rPr>
              <a:t>	</a:t>
            </a:r>
            <a:r>
              <a:rPr lang="en-US" u="sng" dirty="0">
                <a:solidFill>
                  <a:srgbClr val="66FF33"/>
                </a:solidFill>
              </a:rPr>
              <a:t>Koinonia:</a:t>
            </a:r>
            <a:r>
              <a:rPr lang="en-US" dirty="0">
                <a:solidFill>
                  <a:srgbClr val="66FF33"/>
                </a:solidFill>
              </a:rPr>
              <a:t> fellowship, communion</a:t>
            </a:r>
            <a:br>
              <a:rPr lang="en-US" dirty="0">
                <a:solidFill>
                  <a:srgbClr val="66FF33"/>
                </a:solidFill>
              </a:rPr>
            </a:br>
            <a:r>
              <a:rPr lang="en-US" dirty="0">
                <a:solidFill>
                  <a:srgbClr val="66FF33"/>
                </a:solidFill>
              </a:rPr>
              <a:t>	</a:t>
            </a:r>
            <a:r>
              <a:rPr lang="en-US" dirty="0"/>
              <a:t>The church </a:t>
            </a:r>
            <a:r>
              <a:rPr lang="en-US" dirty="0">
                <a:solidFill>
                  <a:srgbClr val="66FF33"/>
                </a:solidFill>
              </a:rPr>
              <a:t>cares for God’s people.</a:t>
            </a:r>
          </a:p>
          <a:p>
            <a:pPr>
              <a:buFontTx/>
              <a:buNone/>
            </a:pPr>
            <a:r>
              <a:rPr lang="en-US" dirty="0">
                <a:solidFill>
                  <a:srgbClr val="66FF33"/>
                </a:solidFill>
              </a:rPr>
              <a:t>	</a:t>
            </a:r>
            <a:r>
              <a:rPr lang="en-US" u="sng" dirty="0" err="1">
                <a:solidFill>
                  <a:srgbClr val="66FF33"/>
                </a:solidFill>
              </a:rPr>
              <a:t>Leitourgia</a:t>
            </a:r>
            <a:r>
              <a:rPr lang="en-US" u="sng" dirty="0">
                <a:solidFill>
                  <a:srgbClr val="66FF33"/>
                </a:solidFill>
              </a:rPr>
              <a:t>:</a:t>
            </a:r>
            <a:r>
              <a:rPr lang="en-US" dirty="0">
                <a:solidFill>
                  <a:srgbClr val="66FF33"/>
                </a:solidFill>
              </a:rPr>
              <a:t> worship</a:t>
            </a:r>
            <a:br>
              <a:rPr lang="en-US" dirty="0">
                <a:solidFill>
                  <a:srgbClr val="66FF33"/>
                </a:solidFill>
              </a:rPr>
            </a:br>
            <a:r>
              <a:rPr lang="en-US" dirty="0">
                <a:solidFill>
                  <a:srgbClr val="66FF33"/>
                </a:solidFill>
              </a:rPr>
              <a:t>	</a:t>
            </a:r>
            <a:r>
              <a:rPr lang="en-US" dirty="0"/>
              <a:t>The church </a:t>
            </a:r>
            <a:r>
              <a:rPr lang="en-US" dirty="0">
                <a:solidFill>
                  <a:srgbClr val="66FF33"/>
                </a:solidFill>
              </a:rPr>
              <a:t>serves God communally with praise</a:t>
            </a:r>
          </a:p>
          <a:p>
            <a:pPr>
              <a:buFontTx/>
              <a:buNone/>
            </a:pPr>
            <a:r>
              <a:rPr lang="en-US" dirty="0">
                <a:solidFill>
                  <a:srgbClr val="66FF33"/>
                </a:solidFill>
              </a:rPr>
              <a:t>	</a:t>
            </a:r>
            <a:r>
              <a:rPr lang="en-US" u="sng" dirty="0" err="1">
                <a:solidFill>
                  <a:srgbClr val="66FF33"/>
                </a:solidFill>
              </a:rPr>
              <a:t>Diakonia</a:t>
            </a:r>
            <a:r>
              <a:rPr lang="en-US" u="sng" dirty="0">
                <a:solidFill>
                  <a:srgbClr val="66FF33"/>
                </a:solidFill>
              </a:rPr>
              <a:t>:</a:t>
            </a:r>
            <a:r>
              <a:rPr lang="en-US" dirty="0">
                <a:solidFill>
                  <a:srgbClr val="66FF33"/>
                </a:solidFill>
              </a:rPr>
              <a:t> service</a:t>
            </a:r>
            <a:br>
              <a:rPr lang="en-US" dirty="0">
                <a:solidFill>
                  <a:srgbClr val="66FF33"/>
                </a:solidFill>
              </a:rPr>
            </a:br>
            <a:r>
              <a:rPr lang="en-US" dirty="0"/>
              <a:t>	The church </a:t>
            </a:r>
            <a:r>
              <a:rPr lang="en-US" dirty="0">
                <a:solidFill>
                  <a:srgbClr val="66FF33"/>
                </a:solidFill>
              </a:rPr>
              <a:t>serves creation with help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389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89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89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89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89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897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lstStyle/>
          <a:p>
            <a:r>
              <a:rPr lang="en-GB" dirty="0"/>
              <a:t>Kerygma - Proclaim</a:t>
            </a:r>
          </a:p>
        </p:txBody>
      </p:sp>
      <p:sp>
        <p:nvSpPr>
          <p:cNvPr id="634883" name="Rectangle 3"/>
          <p:cNvSpPr>
            <a:spLocks noGrp="1" noChangeArrowheads="1"/>
          </p:cNvSpPr>
          <p:nvPr>
            <p:ph idx="1"/>
          </p:nvPr>
        </p:nvSpPr>
        <p:spPr/>
        <p:txBody>
          <a:bodyPr/>
          <a:lstStyle/>
          <a:p>
            <a:pPr>
              <a:buFontTx/>
              <a:buNone/>
            </a:pPr>
            <a:r>
              <a:rPr lang="en-GB" dirty="0"/>
              <a:t>Christ gave His church the command to </a:t>
            </a:r>
            <a:br>
              <a:rPr lang="en-GB" dirty="0"/>
            </a:br>
            <a:r>
              <a:rPr lang="en-GB" dirty="0"/>
              <a:t>spread the Gospel of His love.</a:t>
            </a:r>
          </a:p>
          <a:p>
            <a:pPr>
              <a:buFontTx/>
              <a:buNone/>
            </a:pPr>
            <a:r>
              <a:rPr lang="en-GB" dirty="0"/>
              <a:t>The Church must thus always be into outreach</a:t>
            </a:r>
          </a:p>
          <a:p>
            <a:pPr>
              <a:buFontTx/>
              <a:buNone/>
            </a:pPr>
            <a:r>
              <a:rPr lang="en-GB" i="1" dirty="0"/>
              <a:t>This is the work of </a:t>
            </a:r>
            <a:r>
              <a:rPr lang="en-GB" i="1" dirty="0">
                <a:solidFill>
                  <a:srgbClr val="66FF33"/>
                </a:solidFill>
              </a:rPr>
              <a:t>teaching and outreach.</a:t>
            </a:r>
          </a:p>
          <a:p>
            <a:pPr>
              <a:buFontTx/>
              <a:buNone/>
            </a:pPr>
            <a:r>
              <a:rPr lang="en-GB" i="1" dirty="0">
                <a:solidFill>
                  <a:srgbClr val="66FF33"/>
                </a:solidFill>
              </a:rPr>
              <a:t>	</a:t>
            </a:r>
            <a:r>
              <a:rPr lang="en-GB" i="1" dirty="0"/>
              <a:t>E.g.</a:t>
            </a:r>
            <a:r>
              <a:rPr lang="en-GB" i="1" dirty="0">
                <a:solidFill>
                  <a:srgbClr val="66FF33"/>
                </a:solidFill>
              </a:rPr>
              <a:t> Catechism classes, Burnaby Reading Room, Mission in Brazil</a:t>
            </a:r>
          </a:p>
          <a:p>
            <a:pPr>
              <a:buFontTx/>
              <a:buNone/>
            </a:pPr>
            <a:endParaRPr lang="en-GB" i="1" dirty="0">
              <a:solidFill>
                <a:schemeClr val="accent1">
                  <a:lumMod val="60000"/>
                  <a:lumOff val="40000"/>
                </a:schemeClr>
              </a:solidFill>
            </a:endParaRPr>
          </a:p>
          <a:p>
            <a:pPr>
              <a:buFontTx/>
              <a:buNone/>
            </a:pPr>
            <a:endParaRPr lang="en-GB" dirty="0"/>
          </a:p>
        </p:txBody>
      </p:sp>
      <p:sp>
        <p:nvSpPr>
          <p:cNvPr id="634884" name="AutoShape 4"/>
          <p:cNvSpPr>
            <a:spLocks noChangeArrowheads="1"/>
          </p:cNvSpPr>
          <p:nvPr/>
        </p:nvSpPr>
        <p:spPr bwMode="auto">
          <a:xfrm>
            <a:off x="201613" y="4545331"/>
            <a:ext cx="8704262" cy="1577340"/>
          </a:xfrm>
          <a:prstGeom prst="horizontalScroll">
            <a:avLst>
              <a:gd name="adj" fmla="val 3560"/>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CA" sz="2400" i="1" dirty="0">
                <a:solidFill>
                  <a:schemeClr val="bg1"/>
                </a:solidFill>
              </a:rPr>
              <a:t>Go therefore and make disciples of all nations, baptizing them in the name of the Father and of the Son and of the Holy Spirit, teaching them to observe all that I have commanded you.</a:t>
            </a:r>
            <a:endParaRPr lang="en-US" sz="2400" i="1" dirty="0">
              <a:solidFill>
                <a:schemeClr val="bg1"/>
              </a:solidFill>
            </a:endParaRPr>
          </a:p>
          <a:p>
            <a:pPr algn="r"/>
            <a:r>
              <a:rPr lang="en-US" sz="1800" dirty="0">
                <a:solidFill>
                  <a:schemeClr val="bg1"/>
                </a:solidFill>
              </a:rPr>
              <a:t>Matthew 28:19-20a</a:t>
            </a:r>
          </a:p>
        </p:txBody>
      </p:sp>
      <p:pic>
        <p:nvPicPr>
          <p:cNvPr id="6" name="Picture 2" descr="http://www.livesax.com/Herald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73260" y="0"/>
            <a:ext cx="1770740" cy="1461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280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1000"/>
                                  </p:stCondLst>
                                  <p:childTnLst>
                                    <p:set>
                                      <p:cBhvr>
                                        <p:cTn id="6" dur="1" fill="hold">
                                          <p:stCondLst>
                                            <p:cond delay="0"/>
                                          </p:stCondLst>
                                        </p:cTn>
                                        <p:tgtEl>
                                          <p:spTgt spid="634884"/>
                                        </p:tgtEl>
                                        <p:attrNameLst>
                                          <p:attrName>style.visibility</p:attrName>
                                        </p:attrNameLst>
                                      </p:cBhvr>
                                      <p:to>
                                        <p:strVal val="visible"/>
                                      </p:to>
                                    </p:set>
                                    <p:anim calcmode="lin" valueType="num">
                                      <p:cBhvr>
                                        <p:cTn id="7" dur="500" fill="hold"/>
                                        <p:tgtEl>
                                          <p:spTgt spid="634884"/>
                                        </p:tgtEl>
                                        <p:attrNameLst>
                                          <p:attrName>ppt_x</p:attrName>
                                        </p:attrNameLst>
                                      </p:cBhvr>
                                      <p:tavLst>
                                        <p:tav tm="0">
                                          <p:val>
                                            <p:strVal val="#ppt_x-#ppt_w/2"/>
                                          </p:val>
                                        </p:tav>
                                        <p:tav tm="100000">
                                          <p:val>
                                            <p:strVal val="#ppt_x"/>
                                          </p:val>
                                        </p:tav>
                                      </p:tavLst>
                                    </p:anim>
                                    <p:anim calcmode="lin" valueType="num">
                                      <p:cBhvr>
                                        <p:cTn id="8" dur="500" fill="hold"/>
                                        <p:tgtEl>
                                          <p:spTgt spid="634884"/>
                                        </p:tgtEl>
                                        <p:attrNameLst>
                                          <p:attrName>ppt_y</p:attrName>
                                        </p:attrNameLst>
                                      </p:cBhvr>
                                      <p:tavLst>
                                        <p:tav tm="0">
                                          <p:val>
                                            <p:strVal val="#ppt_y"/>
                                          </p:val>
                                        </p:tav>
                                        <p:tav tm="100000">
                                          <p:val>
                                            <p:strVal val="#ppt_y"/>
                                          </p:val>
                                        </p:tav>
                                      </p:tavLst>
                                    </p:anim>
                                    <p:anim calcmode="lin" valueType="num">
                                      <p:cBhvr>
                                        <p:cTn id="9" dur="500" fill="hold"/>
                                        <p:tgtEl>
                                          <p:spTgt spid="634884"/>
                                        </p:tgtEl>
                                        <p:attrNameLst>
                                          <p:attrName>ppt_w</p:attrName>
                                        </p:attrNameLst>
                                      </p:cBhvr>
                                      <p:tavLst>
                                        <p:tav tm="0">
                                          <p:val>
                                            <p:fltVal val="0"/>
                                          </p:val>
                                        </p:tav>
                                        <p:tav tm="100000">
                                          <p:val>
                                            <p:strVal val="#ppt_w"/>
                                          </p:val>
                                        </p:tav>
                                      </p:tavLst>
                                    </p:anim>
                                    <p:anim calcmode="lin" valueType="num">
                                      <p:cBhvr>
                                        <p:cTn id="10" dur="500" fill="hold"/>
                                        <p:tgtEl>
                                          <p:spTgt spid="63488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lstStyle/>
          <a:p>
            <a:r>
              <a:rPr lang="en-GB" dirty="0"/>
              <a:t>Koinonia - Fellowship</a:t>
            </a:r>
          </a:p>
        </p:txBody>
      </p:sp>
      <p:sp>
        <p:nvSpPr>
          <p:cNvPr id="634883" name="Rectangle 3"/>
          <p:cNvSpPr>
            <a:spLocks noGrp="1" noChangeArrowheads="1"/>
          </p:cNvSpPr>
          <p:nvPr>
            <p:ph idx="1"/>
          </p:nvPr>
        </p:nvSpPr>
        <p:spPr/>
        <p:txBody>
          <a:bodyPr/>
          <a:lstStyle/>
          <a:p>
            <a:pPr>
              <a:buFontTx/>
              <a:buNone/>
            </a:pPr>
            <a:r>
              <a:rPr lang="en-GB" dirty="0"/>
              <a:t>Christ loved His own people and sought them out.</a:t>
            </a:r>
          </a:p>
          <a:p>
            <a:pPr>
              <a:buFontTx/>
              <a:buNone/>
            </a:pPr>
            <a:r>
              <a:rPr lang="en-GB" dirty="0"/>
              <a:t>The Church will follow Christ’s example</a:t>
            </a:r>
          </a:p>
          <a:p>
            <a:pPr>
              <a:buFontTx/>
              <a:buNone/>
            </a:pPr>
            <a:r>
              <a:rPr lang="en-GB" i="1" dirty="0"/>
              <a:t>This is the work of </a:t>
            </a:r>
            <a:r>
              <a:rPr lang="en-GB" i="1" dirty="0">
                <a:solidFill>
                  <a:srgbClr val="66FF33"/>
                </a:solidFill>
              </a:rPr>
              <a:t>supervision and mutual care.</a:t>
            </a:r>
          </a:p>
          <a:p>
            <a:pPr>
              <a:buFontTx/>
              <a:buNone/>
            </a:pPr>
            <a:r>
              <a:rPr lang="en-GB" i="1" dirty="0"/>
              <a:t>	E.g. </a:t>
            </a:r>
            <a:r>
              <a:rPr lang="en-GB" i="1" dirty="0">
                <a:solidFill>
                  <a:srgbClr val="66FF33"/>
                </a:solidFill>
              </a:rPr>
              <a:t>home visits, deacon visits, Meal Train, Bible Studies, Pancake Breakfast</a:t>
            </a:r>
          </a:p>
          <a:p>
            <a:pPr>
              <a:buFontTx/>
              <a:buNone/>
            </a:pPr>
            <a:endParaRPr lang="en-GB" dirty="0"/>
          </a:p>
        </p:txBody>
      </p:sp>
      <p:sp>
        <p:nvSpPr>
          <p:cNvPr id="634884" name="AutoShape 4"/>
          <p:cNvSpPr>
            <a:spLocks noChangeArrowheads="1"/>
          </p:cNvSpPr>
          <p:nvPr/>
        </p:nvSpPr>
        <p:spPr bwMode="auto">
          <a:xfrm>
            <a:off x="201613" y="4348163"/>
            <a:ext cx="8704262" cy="1971675"/>
          </a:xfrm>
          <a:prstGeom prst="horizontalScroll">
            <a:avLst>
              <a:gd name="adj" fmla="val 3560"/>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CA" sz="2400" i="1" dirty="0">
                <a:solidFill>
                  <a:schemeClr val="bg1"/>
                </a:solidFill>
              </a:rPr>
              <a:t>We urge you, brothers, admonish the idle, encourage the faint-hearted, help the weak, be patient with them all. See that no one repays anyone evil for evil, but always seek to do good to one another and to everyone.</a:t>
            </a:r>
          </a:p>
          <a:p>
            <a:pPr algn="r"/>
            <a:r>
              <a:rPr lang="en-US" sz="1800" dirty="0">
                <a:solidFill>
                  <a:schemeClr val="bg1"/>
                </a:solidFill>
              </a:rPr>
              <a:t>1 Thessalonians 5:14-15</a:t>
            </a:r>
          </a:p>
        </p:txBody>
      </p:sp>
      <p:pic>
        <p:nvPicPr>
          <p:cNvPr id="7" name="Picture 4" descr="http://bilingualbaptist.org/yahoo_site_admin/assets/images/Fellowship_1c.130160449_st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0213" y="0"/>
            <a:ext cx="1583787" cy="1245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919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1000"/>
                                  </p:stCondLst>
                                  <p:childTnLst>
                                    <p:set>
                                      <p:cBhvr>
                                        <p:cTn id="6" dur="1" fill="hold">
                                          <p:stCondLst>
                                            <p:cond delay="0"/>
                                          </p:stCondLst>
                                        </p:cTn>
                                        <p:tgtEl>
                                          <p:spTgt spid="634884"/>
                                        </p:tgtEl>
                                        <p:attrNameLst>
                                          <p:attrName>style.visibility</p:attrName>
                                        </p:attrNameLst>
                                      </p:cBhvr>
                                      <p:to>
                                        <p:strVal val="visible"/>
                                      </p:to>
                                    </p:set>
                                    <p:anim calcmode="lin" valueType="num">
                                      <p:cBhvr>
                                        <p:cTn id="7" dur="500" fill="hold"/>
                                        <p:tgtEl>
                                          <p:spTgt spid="634884"/>
                                        </p:tgtEl>
                                        <p:attrNameLst>
                                          <p:attrName>ppt_x</p:attrName>
                                        </p:attrNameLst>
                                      </p:cBhvr>
                                      <p:tavLst>
                                        <p:tav tm="0">
                                          <p:val>
                                            <p:strVal val="#ppt_x-#ppt_w/2"/>
                                          </p:val>
                                        </p:tav>
                                        <p:tav tm="100000">
                                          <p:val>
                                            <p:strVal val="#ppt_x"/>
                                          </p:val>
                                        </p:tav>
                                      </p:tavLst>
                                    </p:anim>
                                    <p:anim calcmode="lin" valueType="num">
                                      <p:cBhvr>
                                        <p:cTn id="8" dur="500" fill="hold"/>
                                        <p:tgtEl>
                                          <p:spTgt spid="634884"/>
                                        </p:tgtEl>
                                        <p:attrNameLst>
                                          <p:attrName>ppt_y</p:attrName>
                                        </p:attrNameLst>
                                      </p:cBhvr>
                                      <p:tavLst>
                                        <p:tav tm="0">
                                          <p:val>
                                            <p:strVal val="#ppt_y"/>
                                          </p:val>
                                        </p:tav>
                                        <p:tav tm="100000">
                                          <p:val>
                                            <p:strVal val="#ppt_y"/>
                                          </p:val>
                                        </p:tav>
                                      </p:tavLst>
                                    </p:anim>
                                    <p:anim calcmode="lin" valueType="num">
                                      <p:cBhvr>
                                        <p:cTn id="9" dur="500" fill="hold"/>
                                        <p:tgtEl>
                                          <p:spTgt spid="634884"/>
                                        </p:tgtEl>
                                        <p:attrNameLst>
                                          <p:attrName>ppt_w</p:attrName>
                                        </p:attrNameLst>
                                      </p:cBhvr>
                                      <p:tavLst>
                                        <p:tav tm="0">
                                          <p:val>
                                            <p:fltVal val="0"/>
                                          </p:val>
                                        </p:tav>
                                        <p:tav tm="100000">
                                          <p:val>
                                            <p:strVal val="#ppt_w"/>
                                          </p:val>
                                        </p:tav>
                                      </p:tavLst>
                                    </p:anim>
                                    <p:anim calcmode="lin" valueType="num">
                                      <p:cBhvr>
                                        <p:cTn id="10" dur="500" fill="hold"/>
                                        <p:tgtEl>
                                          <p:spTgt spid="63488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4"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lstStyle/>
          <a:p>
            <a:r>
              <a:rPr lang="en-GB" dirty="0" err="1"/>
              <a:t>Leitourgia</a:t>
            </a:r>
            <a:r>
              <a:rPr lang="en-GB" dirty="0"/>
              <a:t> - Worship</a:t>
            </a:r>
          </a:p>
        </p:txBody>
      </p:sp>
      <p:sp>
        <p:nvSpPr>
          <p:cNvPr id="634883" name="Rectangle 3"/>
          <p:cNvSpPr>
            <a:spLocks noGrp="1" noChangeArrowheads="1"/>
          </p:cNvSpPr>
          <p:nvPr>
            <p:ph idx="1"/>
          </p:nvPr>
        </p:nvSpPr>
        <p:spPr/>
        <p:txBody>
          <a:bodyPr/>
          <a:lstStyle/>
          <a:p>
            <a:pPr>
              <a:buFontTx/>
              <a:buNone/>
            </a:pPr>
            <a:r>
              <a:rPr lang="en-GB" dirty="0"/>
              <a:t>The Church is a people living for the praise of God.</a:t>
            </a:r>
          </a:p>
          <a:p>
            <a:pPr>
              <a:buFontTx/>
              <a:buNone/>
            </a:pPr>
            <a:endParaRPr lang="en-GB" dirty="0"/>
          </a:p>
          <a:p>
            <a:pPr>
              <a:buFontTx/>
              <a:buNone/>
            </a:pPr>
            <a:r>
              <a:rPr lang="en-GB" i="1" dirty="0"/>
              <a:t>This is the work of </a:t>
            </a:r>
            <a:r>
              <a:rPr lang="en-GB" i="1" dirty="0">
                <a:solidFill>
                  <a:srgbClr val="66FF33"/>
                </a:solidFill>
              </a:rPr>
              <a:t>worshipping God communally.</a:t>
            </a:r>
          </a:p>
          <a:p>
            <a:pPr>
              <a:buFontTx/>
              <a:buNone/>
            </a:pPr>
            <a:r>
              <a:rPr lang="en-GB" i="1" dirty="0"/>
              <a:t>	E.g. </a:t>
            </a:r>
            <a:r>
              <a:rPr lang="en-GB" i="1" dirty="0">
                <a:solidFill>
                  <a:srgbClr val="66FF33"/>
                </a:solidFill>
              </a:rPr>
              <a:t>Sunday worship services</a:t>
            </a:r>
          </a:p>
          <a:p>
            <a:pPr>
              <a:buFontTx/>
              <a:buNone/>
            </a:pPr>
            <a:endParaRPr lang="en-GB" dirty="0"/>
          </a:p>
        </p:txBody>
      </p:sp>
      <p:sp>
        <p:nvSpPr>
          <p:cNvPr id="634884" name="AutoShape 4"/>
          <p:cNvSpPr>
            <a:spLocks noChangeArrowheads="1"/>
          </p:cNvSpPr>
          <p:nvPr/>
        </p:nvSpPr>
        <p:spPr bwMode="auto">
          <a:xfrm>
            <a:off x="201613" y="4545330"/>
            <a:ext cx="8704262" cy="1577340"/>
          </a:xfrm>
          <a:prstGeom prst="horizontalScroll">
            <a:avLst>
              <a:gd name="adj" fmla="val 3560"/>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CA" sz="2400" i="1" dirty="0">
                <a:solidFill>
                  <a:schemeClr val="bg1"/>
                </a:solidFill>
              </a:rPr>
              <a:t>Therefore let us be grateful for receiving a kingdom that cannot be shaken, and thus let us offer to God acceptable worship, with reverence and awe, for our God is a consuming fire.</a:t>
            </a:r>
          </a:p>
          <a:p>
            <a:pPr algn="r"/>
            <a:r>
              <a:rPr lang="en-US" sz="1800" dirty="0">
                <a:solidFill>
                  <a:schemeClr val="bg1"/>
                </a:solidFill>
              </a:rPr>
              <a:t>Hebrews 12:28-29</a:t>
            </a:r>
          </a:p>
        </p:txBody>
      </p:sp>
      <p:pic>
        <p:nvPicPr>
          <p:cNvPr id="7" name="Picture 6" descr="http://www.regio548.nl/foto/large/kerkdiens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5008" y="1"/>
            <a:ext cx="1628992" cy="1219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206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1000"/>
                                  </p:stCondLst>
                                  <p:childTnLst>
                                    <p:set>
                                      <p:cBhvr>
                                        <p:cTn id="6" dur="1" fill="hold">
                                          <p:stCondLst>
                                            <p:cond delay="0"/>
                                          </p:stCondLst>
                                        </p:cTn>
                                        <p:tgtEl>
                                          <p:spTgt spid="634884"/>
                                        </p:tgtEl>
                                        <p:attrNameLst>
                                          <p:attrName>style.visibility</p:attrName>
                                        </p:attrNameLst>
                                      </p:cBhvr>
                                      <p:to>
                                        <p:strVal val="visible"/>
                                      </p:to>
                                    </p:set>
                                    <p:anim calcmode="lin" valueType="num">
                                      <p:cBhvr>
                                        <p:cTn id="7" dur="500" fill="hold"/>
                                        <p:tgtEl>
                                          <p:spTgt spid="634884"/>
                                        </p:tgtEl>
                                        <p:attrNameLst>
                                          <p:attrName>ppt_x</p:attrName>
                                        </p:attrNameLst>
                                      </p:cBhvr>
                                      <p:tavLst>
                                        <p:tav tm="0">
                                          <p:val>
                                            <p:strVal val="#ppt_x-#ppt_w/2"/>
                                          </p:val>
                                        </p:tav>
                                        <p:tav tm="100000">
                                          <p:val>
                                            <p:strVal val="#ppt_x"/>
                                          </p:val>
                                        </p:tav>
                                      </p:tavLst>
                                    </p:anim>
                                    <p:anim calcmode="lin" valueType="num">
                                      <p:cBhvr>
                                        <p:cTn id="8" dur="500" fill="hold"/>
                                        <p:tgtEl>
                                          <p:spTgt spid="634884"/>
                                        </p:tgtEl>
                                        <p:attrNameLst>
                                          <p:attrName>ppt_y</p:attrName>
                                        </p:attrNameLst>
                                      </p:cBhvr>
                                      <p:tavLst>
                                        <p:tav tm="0">
                                          <p:val>
                                            <p:strVal val="#ppt_y"/>
                                          </p:val>
                                        </p:tav>
                                        <p:tav tm="100000">
                                          <p:val>
                                            <p:strVal val="#ppt_y"/>
                                          </p:val>
                                        </p:tav>
                                      </p:tavLst>
                                    </p:anim>
                                    <p:anim calcmode="lin" valueType="num">
                                      <p:cBhvr>
                                        <p:cTn id="9" dur="500" fill="hold"/>
                                        <p:tgtEl>
                                          <p:spTgt spid="634884"/>
                                        </p:tgtEl>
                                        <p:attrNameLst>
                                          <p:attrName>ppt_w</p:attrName>
                                        </p:attrNameLst>
                                      </p:cBhvr>
                                      <p:tavLst>
                                        <p:tav tm="0">
                                          <p:val>
                                            <p:fltVal val="0"/>
                                          </p:val>
                                        </p:tav>
                                        <p:tav tm="100000">
                                          <p:val>
                                            <p:strVal val="#ppt_w"/>
                                          </p:val>
                                        </p:tav>
                                      </p:tavLst>
                                    </p:anim>
                                    <p:anim calcmode="lin" valueType="num">
                                      <p:cBhvr>
                                        <p:cTn id="10" dur="500" fill="hold"/>
                                        <p:tgtEl>
                                          <p:spTgt spid="63488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4"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lstStyle/>
          <a:p>
            <a:r>
              <a:rPr lang="en-GB" dirty="0" err="1"/>
              <a:t>Diakonia</a:t>
            </a:r>
            <a:r>
              <a:rPr lang="en-GB" dirty="0"/>
              <a:t> - Service</a:t>
            </a:r>
          </a:p>
        </p:txBody>
      </p:sp>
      <p:sp>
        <p:nvSpPr>
          <p:cNvPr id="634883" name="Rectangle 3"/>
          <p:cNvSpPr>
            <a:spLocks noGrp="1" noChangeArrowheads="1"/>
          </p:cNvSpPr>
          <p:nvPr>
            <p:ph idx="1"/>
          </p:nvPr>
        </p:nvSpPr>
        <p:spPr/>
        <p:txBody>
          <a:bodyPr/>
          <a:lstStyle/>
          <a:p>
            <a:pPr>
              <a:buFontTx/>
              <a:buNone/>
            </a:pPr>
            <a:r>
              <a:rPr lang="en-GB" dirty="0"/>
              <a:t>Christ cared about all people and all creation.</a:t>
            </a:r>
          </a:p>
          <a:p>
            <a:pPr>
              <a:buFontTx/>
              <a:buNone/>
            </a:pPr>
            <a:r>
              <a:rPr lang="en-GB" dirty="0"/>
              <a:t>The Church is to express God’s love and care in this broken world.</a:t>
            </a:r>
          </a:p>
          <a:p>
            <a:pPr>
              <a:buFontTx/>
              <a:buNone/>
            </a:pPr>
            <a:r>
              <a:rPr lang="en-GB" i="1" dirty="0"/>
              <a:t>This is the work of </a:t>
            </a:r>
            <a:r>
              <a:rPr lang="en-GB" i="1" dirty="0">
                <a:solidFill>
                  <a:srgbClr val="66FF33"/>
                </a:solidFill>
              </a:rPr>
              <a:t>charity.</a:t>
            </a:r>
          </a:p>
          <a:p>
            <a:pPr>
              <a:buFontTx/>
              <a:buNone/>
            </a:pPr>
            <a:r>
              <a:rPr lang="en-GB" i="1" dirty="0">
                <a:solidFill>
                  <a:srgbClr val="66FF33"/>
                </a:solidFill>
              </a:rPr>
              <a:t>	</a:t>
            </a:r>
            <a:r>
              <a:rPr lang="en-GB" i="1" dirty="0"/>
              <a:t>E.g. </a:t>
            </a:r>
            <a:r>
              <a:rPr lang="en-GB" i="1" dirty="0">
                <a:solidFill>
                  <a:srgbClr val="66FF33"/>
                </a:solidFill>
              </a:rPr>
              <a:t>CRWRF, Word &amp; Deed, the Gateway of Hope,</a:t>
            </a:r>
          </a:p>
          <a:p>
            <a:pPr>
              <a:buFontTx/>
              <a:buNone/>
            </a:pPr>
            <a:endParaRPr lang="en-GB" dirty="0"/>
          </a:p>
        </p:txBody>
      </p:sp>
      <p:sp>
        <p:nvSpPr>
          <p:cNvPr id="634884" name="AutoShape 4"/>
          <p:cNvSpPr>
            <a:spLocks noChangeArrowheads="1"/>
          </p:cNvSpPr>
          <p:nvPr/>
        </p:nvSpPr>
        <p:spPr bwMode="auto">
          <a:xfrm>
            <a:off x="201613" y="4298871"/>
            <a:ext cx="8704262" cy="2070259"/>
          </a:xfrm>
          <a:prstGeom prst="horizontalScroll">
            <a:avLst>
              <a:gd name="adj" fmla="val 3560"/>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CA" sz="2400" i="1" dirty="0">
                <a:solidFill>
                  <a:schemeClr val="bg1"/>
                </a:solidFill>
              </a:rPr>
              <a:t>And let us not grow weary of doing good, for in due season we will reap, if we do not give up. So then, as we have opportunity, let us do good to everyone, and especially to those who are of the household of faith.</a:t>
            </a:r>
          </a:p>
          <a:p>
            <a:pPr algn="r"/>
            <a:r>
              <a:rPr lang="en-US" sz="2400" dirty="0">
                <a:solidFill>
                  <a:schemeClr val="bg1"/>
                </a:solidFill>
              </a:rPr>
              <a:t>Galatians 6:9-10</a:t>
            </a:r>
          </a:p>
        </p:txBody>
      </p:sp>
      <p:pic>
        <p:nvPicPr>
          <p:cNvPr id="7" name="Picture 8" descr="http://www.ccrda.ca/files/54/images/CRWRF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0"/>
            <a:ext cx="1475656" cy="1475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967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1000"/>
                                  </p:stCondLst>
                                  <p:childTnLst>
                                    <p:set>
                                      <p:cBhvr>
                                        <p:cTn id="6" dur="1" fill="hold">
                                          <p:stCondLst>
                                            <p:cond delay="0"/>
                                          </p:stCondLst>
                                        </p:cTn>
                                        <p:tgtEl>
                                          <p:spTgt spid="634884"/>
                                        </p:tgtEl>
                                        <p:attrNameLst>
                                          <p:attrName>style.visibility</p:attrName>
                                        </p:attrNameLst>
                                      </p:cBhvr>
                                      <p:to>
                                        <p:strVal val="visible"/>
                                      </p:to>
                                    </p:set>
                                    <p:anim calcmode="lin" valueType="num">
                                      <p:cBhvr>
                                        <p:cTn id="7" dur="500" fill="hold"/>
                                        <p:tgtEl>
                                          <p:spTgt spid="634884"/>
                                        </p:tgtEl>
                                        <p:attrNameLst>
                                          <p:attrName>ppt_x</p:attrName>
                                        </p:attrNameLst>
                                      </p:cBhvr>
                                      <p:tavLst>
                                        <p:tav tm="0">
                                          <p:val>
                                            <p:strVal val="#ppt_x-#ppt_w/2"/>
                                          </p:val>
                                        </p:tav>
                                        <p:tav tm="100000">
                                          <p:val>
                                            <p:strVal val="#ppt_x"/>
                                          </p:val>
                                        </p:tav>
                                      </p:tavLst>
                                    </p:anim>
                                    <p:anim calcmode="lin" valueType="num">
                                      <p:cBhvr>
                                        <p:cTn id="8" dur="500" fill="hold"/>
                                        <p:tgtEl>
                                          <p:spTgt spid="634884"/>
                                        </p:tgtEl>
                                        <p:attrNameLst>
                                          <p:attrName>ppt_y</p:attrName>
                                        </p:attrNameLst>
                                      </p:cBhvr>
                                      <p:tavLst>
                                        <p:tav tm="0">
                                          <p:val>
                                            <p:strVal val="#ppt_y"/>
                                          </p:val>
                                        </p:tav>
                                        <p:tav tm="100000">
                                          <p:val>
                                            <p:strVal val="#ppt_y"/>
                                          </p:val>
                                        </p:tav>
                                      </p:tavLst>
                                    </p:anim>
                                    <p:anim calcmode="lin" valueType="num">
                                      <p:cBhvr>
                                        <p:cTn id="9" dur="500" fill="hold"/>
                                        <p:tgtEl>
                                          <p:spTgt spid="634884"/>
                                        </p:tgtEl>
                                        <p:attrNameLst>
                                          <p:attrName>ppt_w</p:attrName>
                                        </p:attrNameLst>
                                      </p:cBhvr>
                                      <p:tavLst>
                                        <p:tav tm="0">
                                          <p:val>
                                            <p:fltVal val="0"/>
                                          </p:val>
                                        </p:tav>
                                        <p:tav tm="100000">
                                          <p:val>
                                            <p:strVal val="#ppt_w"/>
                                          </p:val>
                                        </p:tav>
                                      </p:tavLst>
                                    </p:anim>
                                    <p:anim calcmode="lin" valueType="num">
                                      <p:cBhvr>
                                        <p:cTn id="10" dur="500" fill="hold"/>
                                        <p:tgtEl>
                                          <p:spTgt spid="63488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4" grpId="0" animBg="1" autoUpdateAnimBg="0"/>
    </p:bldLst>
  </p:timing>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6243</TotalTime>
  <Words>972</Words>
  <Application>Microsoft Office PowerPoint</Application>
  <PresentationFormat>On-screen Show (4:3)</PresentationFormat>
  <Paragraphs>96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Times New Roman</vt:lpstr>
      <vt:lpstr>1_Office Theme</vt:lpstr>
      <vt:lpstr>Catechism The Workshop of Faith</vt:lpstr>
      <vt:lpstr>Hymn 52:1</vt:lpstr>
      <vt:lpstr>Aspects to the Church</vt:lpstr>
      <vt:lpstr>What the church does</vt:lpstr>
      <vt:lpstr>The 4 ministries of the Church</vt:lpstr>
      <vt:lpstr>Kerygma - Proclaim</vt:lpstr>
      <vt:lpstr>Koinonia - Fellowship</vt:lpstr>
      <vt:lpstr>Leitourgia - Worship</vt:lpstr>
      <vt:lpstr>Diakonia - Service</vt:lpstr>
      <vt:lpstr>Which should have priority?</vt:lpstr>
      <vt:lpstr>Which should have priority?</vt:lpstr>
      <vt:lpstr>Focus on the tasks</vt:lpstr>
      <vt:lpstr>Focus on the tasks</vt:lpstr>
      <vt:lpstr>Focus on the tasks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185</cp:revision>
  <cp:lastPrinted>2013-01-22T22:51:27Z</cp:lastPrinted>
  <dcterms:created xsi:type="dcterms:W3CDTF">2008-08-14T09:20:46Z</dcterms:created>
  <dcterms:modified xsi:type="dcterms:W3CDTF">2022-01-18T00:58:33Z</dcterms:modified>
</cp:coreProperties>
</file>