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47" r:id="rId2"/>
    <p:sldId id="516" r:id="rId3"/>
    <p:sldId id="501" r:id="rId4"/>
    <p:sldId id="502" r:id="rId5"/>
    <p:sldId id="504" r:id="rId6"/>
    <p:sldId id="503" r:id="rId7"/>
    <p:sldId id="506" r:id="rId8"/>
    <p:sldId id="505" r:id="rId9"/>
    <p:sldId id="519" r:id="rId10"/>
    <p:sldId id="520" r:id="rId11"/>
  </p:sldIdLst>
  <p:sldSz cx="9144000" cy="6858000" type="screen4x3"/>
  <p:notesSz cx="9167813" cy="69500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>
          <p15:clr>
            <a:srgbClr val="A4A3A4"/>
          </p15:clr>
        </p15:guide>
        <p15:guide id="2" pos="2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99FF"/>
    <a:srgbClr val="FF0000"/>
    <a:srgbClr val="0066CC"/>
    <a:srgbClr val="0000FF"/>
    <a:srgbClr val="FF6600"/>
    <a:srgbClr val="FF99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1" autoAdjust="0"/>
    <p:restoredTop sz="94660"/>
  </p:normalViewPr>
  <p:slideViewPr>
    <p:cSldViewPr>
      <p:cViewPr varScale="1">
        <p:scale>
          <a:sx n="108" d="100"/>
          <a:sy n="108" d="100"/>
        </p:scale>
        <p:origin x="17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50" y="-84"/>
      </p:cViewPr>
      <p:guideLst>
        <p:guide orient="horz" pos="2189"/>
        <p:guide pos="28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803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256" y="0"/>
            <a:ext cx="390542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11898"/>
            <a:ext cx="400803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256" y="6611898"/>
            <a:ext cx="390542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7E1647E6-31AB-436F-845D-72E4E03CEC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26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803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256" y="0"/>
            <a:ext cx="390542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2100" y="533400"/>
            <a:ext cx="3484563" cy="2613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3404" y="3305949"/>
            <a:ext cx="6675877" cy="314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11898"/>
            <a:ext cx="400803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256" y="6611898"/>
            <a:ext cx="390542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4B6CD60-BDB4-454F-8209-E0E8F262E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4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7904630C-0686-4A7F-B3F1-EC40AFDE9440}" type="slidenum">
              <a:rPr lang="en-GB" sz="1200" smtClean="0">
                <a:solidFill>
                  <a:schemeClr val="tx1"/>
                </a:solidFill>
              </a:rPr>
              <a:pPr/>
              <a:t>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41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B6CD60-BDB4-454F-8209-E0E8F262EA7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123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00DF1D71-89E9-47F4-A451-2BD9C41113FB}" type="slidenum">
              <a:rPr lang="en-GB" sz="1200" smtClean="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D377541F-EAF8-45EC-8C24-5DF06936D41B}" type="slidenum">
              <a:rPr lang="en-GB" sz="1200" smtClean="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1FF688EF-2FEA-45EB-8338-5B70FE0C753E}" type="slidenum">
              <a:rPr lang="en-GB" sz="1200" smtClean="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911F9D42-1F42-4196-A5C0-E8E22A875EC4}" type="slidenum">
              <a:rPr lang="en-GB" sz="1200" smtClean="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CBE43EE-759B-4DD0-AB4B-6B74D30A1783}" type="slidenum">
              <a:rPr lang="en-GB" sz="1200" smtClean="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672D9D62-17E6-41B6-B37A-A61174171D64}" type="slidenum">
              <a:rPr lang="en-GB" sz="1200" smtClean="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0923292E-3D08-4257-A29B-207B8EC462E2}" type="slidenum">
              <a:rPr lang="en-GB" sz="1200" smtClean="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38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18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29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37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906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6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59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71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06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417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847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58940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rc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fficebearer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GB" dirty="0"/>
              <a:t>Catechism</a:t>
            </a:r>
            <a:br>
              <a:rPr lang="en-GB" dirty="0"/>
            </a:br>
            <a:r>
              <a:rPr lang="en-GB" dirty="0"/>
              <a:t>The Workshop of Faith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458200" cy="175260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Lesson 19</a:t>
            </a:r>
          </a:p>
          <a:p>
            <a:r>
              <a:rPr lang="en-GB" dirty="0"/>
              <a:t>The Church: Government (1)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Introducing the Church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See </a:t>
            </a:r>
            <a:r>
              <a:rPr lang="en-CA" i="1" dirty="0"/>
              <a:t>Book of Praise</a:t>
            </a:r>
            <a:r>
              <a:rPr lang="en-CA" dirty="0"/>
              <a:t>, page 629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/>
              <a:t>If you have questions about</a:t>
            </a:r>
            <a:br>
              <a:rPr lang="en-CA" i="1" dirty="0"/>
            </a:br>
            <a:r>
              <a:rPr lang="en-CA" i="1" dirty="0"/>
              <a:t>something relating to the CO</a:t>
            </a:r>
            <a:br>
              <a:rPr lang="en-CA" i="1" dirty="0"/>
            </a:br>
            <a:r>
              <a:rPr lang="en-CA" i="1" dirty="0"/>
              <a:t>email Rev. J. and it will be </a:t>
            </a:r>
            <a:br>
              <a:rPr lang="en-CA" i="1" dirty="0"/>
            </a:br>
            <a:r>
              <a:rPr lang="en-CA" i="1" dirty="0"/>
              <a:t>dealt with in a </a:t>
            </a:r>
            <a:r>
              <a:rPr lang="en-CA" i="1"/>
              <a:t>coming lesson.</a:t>
            </a:r>
            <a:endParaRPr lang="en-CA" i="1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9156" name="Picture 4" descr="http://twoagespilgrims.com/pasigucrc/wp-content/uploads/2010/09/synod-of-d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824"/>
            <a:ext cx="437466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26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Psalm 115:5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19200"/>
            <a:ext cx="8748464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 Israel, trust only in the </a:t>
            </a:r>
            <a:r>
              <a:rPr lang="en-US" cap="small" dirty="0"/>
              <a:t>Lord</a:t>
            </a:r>
            <a:r>
              <a:rPr lang="en-US" dirty="0"/>
              <a:t>!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Praise him, your help and shield, with one accord;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his power will protect you.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O house of Aaron, put in God your trust;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all you who fear him, in the </a:t>
            </a:r>
            <a:r>
              <a:rPr lang="en-US" cap="small" dirty="0"/>
              <a:t>Lord</a:t>
            </a:r>
            <a:r>
              <a:rPr lang="en-US" dirty="0"/>
              <a:t> find rest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when woes and cares afflict you.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037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Three Basic Forms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CA" dirty="0">
                <a:solidFill>
                  <a:srgbClr val="FFC000"/>
                </a:solidFill>
              </a:rPr>
              <a:t>Presbyterial-synodal (by elders in assemblies)</a:t>
            </a:r>
          </a:p>
          <a:p>
            <a:pPr marL="400050" lvl="1" indent="0">
              <a:buFontTx/>
              <a:buNone/>
              <a:defRPr/>
            </a:pPr>
            <a:r>
              <a:rPr lang="en-CA" dirty="0"/>
              <a:t>Policy of the church is determined by the leadership, who represent Christ. The people have the right to be heard in decisions taken.</a:t>
            </a:r>
          </a:p>
          <a:p>
            <a:pPr marL="0" indent="0">
              <a:buFontTx/>
              <a:buNone/>
              <a:defRPr/>
            </a:pPr>
            <a:r>
              <a:rPr lang="en-CA" dirty="0">
                <a:solidFill>
                  <a:srgbClr val="FFC000"/>
                </a:solidFill>
              </a:rPr>
              <a:t>Congregational (by believers)</a:t>
            </a:r>
          </a:p>
          <a:p>
            <a:pPr marL="400050" lvl="1" indent="0">
              <a:buFontTx/>
              <a:buNone/>
              <a:defRPr/>
            </a:pPr>
            <a:r>
              <a:rPr lang="en-CA" dirty="0"/>
              <a:t>Congregational meetings determine the policy of the church. The leadership functions as executives and managers.	</a:t>
            </a:r>
          </a:p>
          <a:p>
            <a:pPr marL="0" indent="0">
              <a:buFontTx/>
              <a:buNone/>
              <a:defRPr/>
            </a:pPr>
            <a:r>
              <a:rPr lang="en-CA" dirty="0">
                <a:solidFill>
                  <a:srgbClr val="FFC000"/>
                </a:solidFill>
              </a:rPr>
              <a:t>Episcopal (by bishops)</a:t>
            </a:r>
          </a:p>
          <a:p>
            <a:pPr marL="400050" lvl="1" indent="0">
              <a:buFontTx/>
              <a:buNone/>
              <a:defRPr/>
            </a:pPr>
            <a:r>
              <a:rPr lang="en-CA" dirty="0"/>
              <a:t>Policy of the church is determined by an external body. The local leadership functions as executives and managers. The congregation is recipient (consumer).</a:t>
            </a:r>
          </a:p>
          <a:p>
            <a:pPr lvl="1">
              <a:buFontTx/>
              <a:buChar char="-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Pros &amp;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CA" dirty="0">
                <a:solidFill>
                  <a:srgbClr val="FFC000"/>
                </a:solidFill>
              </a:rPr>
              <a:t>Presbyterial-synodal (by elders in assemblies)</a:t>
            </a:r>
          </a:p>
          <a:p>
            <a:pPr marL="400050" lvl="1" indent="0">
              <a:buFontTx/>
              <a:buNone/>
              <a:defRPr/>
            </a:pPr>
            <a:r>
              <a:rPr lang="en-CA" dirty="0"/>
              <a:t>Balance of power among officers and rulers and ruled.</a:t>
            </a:r>
          </a:p>
          <a:p>
            <a:pPr marL="400050" lvl="1" indent="0">
              <a:buFontTx/>
              <a:buNone/>
              <a:defRPr/>
            </a:pPr>
            <a:r>
              <a:rPr lang="en-CA" dirty="0"/>
              <a:t>Least susceptible to apostasy.</a:t>
            </a:r>
          </a:p>
          <a:p>
            <a:pPr marL="0" indent="0">
              <a:buFontTx/>
              <a:buNone/>
              <a:defRPr/>
            </a:pPr>
            <a:r>
              <a:rPr lang="en-CA" dirty="0">
                <a:solidFill>
                  <a:srgbClr val="FFC000"/>
                </a:solidFill>
              </a:rPr>
              <a:t>Congregational (by believers)</a:t>
            </a:r>
          </a:p>
          <a:p>
            <a:pPr marL="400050" lvl="1" indent="0">
              <a:buFontTx/>
              <a:buNone/>
              <a:defRPr/>
            </a:pPr>
            <a:r>
              <a:rPr lang="en-CA" dirty="0"/>
              <a:t>Infighting and power struggles (independent churches)</a:t>
            </a:r>
          </a:p>
          <a:p>
            <a:pPr marL="400050" lvl="1" indent="0">
              <a:buFontTx/>
              <a:buNone/>
              <a:defRPr/>
            </a:pPr>
            <a:r>
              <a:rPr lang="en-CA" dirty="0"/>
              <a:t>In a practical sense leads to dictatorship</a:t>
            </a:r>
          </a:p>
          <a:p>
            <a:pPr marL="400050" lvl="1" indent="0">
              <a:buFontTx/>
              <a:buNone/>
              <a:defRPr/>
            </a:pPr>
            <a:r>
              <a:rPr lang="en-CA" dirty="0"/>
              <a:t>Susceptible to apostasy</a:t>
            </a:r>
          </a:p>
          <a:p>
            <a:pPr marL="0" indent="0">
              <a:buFontTx/>
              <a:buNone/>
              <a:defRPr/>
            </a:pPr>
            <a:r>
              <a:rPr lang="en-CA" dirty="0">
                <a:solidFill>
                  <a:srgbClr val="FFC000"/>
                </a:solidFill>
              </a:rPr>
              <a:t>Episcopal (by bishops)</a:t>
            </a:r>
          </a:p>
          <a:p>
            <a:pPr marL="457200" lvl="1" indent="0">
              <a:buFontTx/>
              <a:buNone/>
              <a:defRPr/>
            </a:pPr>
            <a:r>
              <a:rPr lang="en-CA" dirty="0"/>
              <a:t>The church does not do what the people want (Anglican)</a:t>
            </a:r>
          </a:p>
          <a:p>
            <a:pPr marL="457200" lvl="1" indent="0">
              <a:buFontTx/>
              <a:buNone/>
              <a:defRPr/>
            </a:pPr>
            <a:r>
              <a:rPr lang="en-CA" dirty="0"/>
              <a:t>One church domineers over others (Rome)</a:t>
            </a:r>
          </a:p>
          <a:p>
            <a:pPr marL="457200" lvl="1" indent="0">
              <a:buFontTx/>
              <a:buNone/>
              <a:defRPr/>
            </a:pPr>
            <a:r>
              <a:rPr lang="en-CA" dirty="0"/>
              <a:t>Susceptible to apostasy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3600">
                <a:solidFill>
                  <a:srgbClr val="3399FF"/>
                </a:solidFill>
              </a:rPr>
              <a:t>Epsicopal</a:t>
            </a:r>
            <a:r>
              <a:rPr lang="en-GB" sz="3600"/>
              <a:t>, </a:t>
            </a:r>
            <a:r>
              <a:rPr lang="en-GB" sz="3600">
                <a:solidFill>
                  <a:srgbClr val="FF9900"/>
                </a:solidFill>
              </a:rPr>
              <a:t>Presbyterial</a:t>
            </a:r>
            <a:r>
              <a:rPr lang="en-GB" sz="3600"/>
              <a:t>, </a:t>
            </a:r>
            <a:r>
              <a:rPr lang="en-GB" sz="3600">
                <a:solidFill>
                  <a:srgbClr val="FFFF00"/>
                </a:solidFill>
              </a:rPr>
              <a:t>Congregational</a:t>
            </a:r>
            <a:r>
              <a:rPr lang="en-GB" sz="3600"/>
              <a:t> </a:t>
            </a:r>
            <a:br>
              <a:rPr lang="en-GB" sz="3600"/>
            </a:br>
            <a:r>
              <a:rPr lang="en-GB" sz="3600"/>
              <a:t>Church Government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3657600" cy="3505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400">
                <a:solidFill>
                  <a:srgbClr val="3399FF"/>
                </a:solidFill>
              </a:rPr>
              <a:t>Bishops</a:t>
            </a:r>
          </a:p>
          <a:p>
            <a:pPr algn="ctr">
              <a:buFontTx/>
              <a:buNone/>
            </a:pPr>
            <a:endParaRPr lang="en-GB" sz="2400">
              <a:solidFill>
                <a:srgbClr val="3399FF"/>
              </a:solidFill>
            </a:endParaRPr>
          </a:p>
          <a:p>
            <a:pPr algn="ctr">
              <a:buFontTx/>
              <a:buNone/>
            </a:pPr>
            <a:r>
              <a:rPr lang="en-GB" sz="2400">
                <a:solidFill>
                  <a:srgbClr val="3399FF"/>
                </a:solidFill>
              </a:rPr>
              <a:t>Presbyters (priests</a:t>
            </a:r>
            <a:r>
              <a:rPr lang="en-US" sz="2400">
                <a:solidFill>
                  <a:srgbClr val="3399FF"/>
                </a:solidFill>
              </a:rPr>
              <a:t>)</a:t>
            </a:r>
            <a:endParaRPr lang="en-GB" sz="2400">
              <a:solidFill>
                <a:srgbClr val="3399FF"/>
              </a:solidFill>
            </a:endParaRPr>
          </a:p>
          <a:p>
            <a:pPr algn="ctr">
              <a:buFontTx/>
              <a:buNone/>
            </a:pPr>
            <a:endParaRPr lang="en-GB" sz="2400">
              <a:solidFill>
                <a:srgbClr val="3399FF"/>
              </a:solidFill>
            </a:endParaRPr>
          </a:p>
          <a:p>
            <a:pPr algn="ctr">
              <a:buFontTx/>
              <a:buNone/>
            </a:pPr>
            <a:r>
              <a:rPr lang="en-GB" sz="2400">
                <a:solidFill>
                  <a:srgbClr val="3399FF"/>
                </a:solidFill>
              </a:rPr>
              <a:t>Laity (people)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800600" y="1828800"/>
            <a:ext cx="4038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GB" sz="2400">
                <a:solidFill>
                  <a:srgbClr val="FF9900"/>
                </a:solidFill>
                <a:latin typeface="Comic Sans MS" pitchFamily="66" charset="0"/>
              </a:rPr>
              <a:t>Elders +	     Church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sz="2400">
                <a:solidFill>
                  <a:srgbClr val="FF9900"/>
                </a:solidFill>
                <a:latin typeface="Comic Sans MS" pitchFamily="66" charset="0"/>
              </a:rPr>
              <a:t>Deacons    	     member</a:t>
            </a:r>
          </a:p>
          <a:p>
            <a:pPr marL="342900" indent="-342900">
              <a:spcBef>
                <a:spcPct val="20000"/>
              </a:spcBef>
            </a:pPr>
            <a:endParaRPr lang="en-GB" sz="240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689157" name="AutoShape 5"/>
          <p:cNvSpPr>
            <a:spLocks noChangeArrowheads="1"/>
          </p:cNvSpPr>
          <p:nvPr/>
        </p:nvSpPr>
        <p:spPr bwMode="auto">
          <a:xfrm>
            <a:off x="152400" y="5079444"/>
            <a:ext cx="3733800" cy="1290161"/>
          </a:xfrm>
          <a:prstGeom prst="horizontalScroll">
            <a:avLst>
              <a:gd name="adj" fmla="val 7458"/>
            </a:avLst>
          </a:prstGeom>
          <a:solidFill>
            <a:srgbClr val="FF99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400" i="1" dirty="0">
                <a:solidFill>
                  <a:schemeClr val="bg1"/>
                </a:solidFill>
              </a:rPr>
              <a:t>To the elders among you, I appeal as a </a:t>
            </a:r>
            <a:r>
              <a:rPr lang="en-US" sz="2400" i="1" u="sng" dirty="0">
                <a:solidFill>
                  <a:schemeClr val="bg1"/>
                </a:solidFill>
              </a:rPr>
              <a:t>fellow elder</a:t>
            </a:r>
            <a:r>
              <a:rPr lang="en-US" sz="2400" i="1" dirty="0">
                <a:solidFill>
                  <a:schemeClr val="bg1"/>
                </a:solidFill>
              </a:rPr>
              <a:t>,...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en-US" sz="1800" dirty="0">
                <a:solidFill>
                  <a:schemeClr val="bg1"/>
                </a:solidFill>
              </a:rPr>
              <a:t>1 Peter 5:1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828800" y="2286000"/>
            <a:ext cx="0" cy="381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828800" y="3048000"/>
            <a:ext cx="0" cy="3810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248400" y="2209800"/>
            <a:ext cx="76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34000" y="3657600"/>
            <a:ext cx="2667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Churchmembers</a:t>
            </a:r>
            <a:endParaRPr lang="en-GB" sz="2400">
              <a:solidFill>
                <a:srgbClr val="FF99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240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689162" name="AutoShape 10"/>
          <p:cNvSpPr>
            <a:spLocks noChangeArrowheads="1"/>
          </p:cNvSpPr>
          <p:nvPr/>
        </p:nvSpPr>
        <p:spPr bwMode="auto">
          <a:xfrm>
            <a:off x="4419600" y="4495800"/>
            <a:ext cx="4419600" cy="2247900"/>
          </a:xfrm>
          <a:prstGeom prst="horizontalScroll">
            <a:avLst>
              <a:gd name="adj" fmla="val 7458"/>
            </a:avLst>
          </a:prstGeom>
          <a:solidFill>
            <a:srgbClr val="FF99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400" i="1" dirty="0">
                <a:solidFill>
                  <a:schemeClr val="bg1"/>
                </a:solidFill>
              </a:rPr>
              <a:t>We are therefore Christ’s ambassadors, as though God were making His appeal through us...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en-US" sz="1800" dirty="0">
                <a:solidFill>
                  <a:schemeClr val="bg1"/>
                </a:solidFill>
              </a:rPr>
              <a:t>2 Corinthians 5:20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39800" y="1220788"/>
            <a:ext cx="2032000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199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76825" y="3300413"/>
            <a:ext cx="2740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7200">
                <a:solidFill>
                  <a:srgbClr val="FF0000"/>
                </a:solidFill>
                <a:latin typeface="Comic Sans MS" pitchFamily="66" charset="0"/>
              </a:rPr>
              <a:t>X X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7" grpId="0" animBg="1" autoUpdateAnimBg="0"/>
      <p:bldP spid="689162" grpId="0" animBg="1" autoUpdateAnimBg="0"/>
      <p:bldP spid="3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Local Church Government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CA" dirty="0"/>
              <a:t>Local church government can come in </a:t>
            </a:r>
            <a:r>
              <a:rPr lang="en-CA" dirty="0">
                <a:solidFill>
                  <a:srgbClr val="66FF33"/>
                </a:solidFill>
              </a:rPr>
              <a:t>three forms: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- Congregationalism: rule by the people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- Presbyterialism: rule by elders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- Episcopalianism: rule from beyond</a:t>
            </a:r>
          </a:p>
          <a:p>
            <a:pPr marL="0" indent="0">
              <a:buFontTx/>
              <a:buNone/>
            </a:pPr>
            <a:endParaRPr lang="en-CA" dirty="0">
              <a:solidFill>
                <a:srgbClr val="66FF33"/>
              </a:solidFill>
            </a:endParaRPr>
          </a:p>
          <a:p>
            <a:pPr marL="0" indent="0">
              <a:buFontTx/>
              <a:buNone/>
            </a:pPr>
            <a:r>
              <a:rPr lang="en-CA" dirty="0"/>
              <a:t>Most Reformed Churches practice </a:t>
            </a:r>
            <a:r>
              <a:rPr lang="en-CA" dirty="0">
                <a:solidFill>
                  <a:srgbClr val="66FF33"/>
                </a:solidFill>
              </a:rPr>
              <a:t>presbyterial church government. </a:t>
            </a:r>
          </a:p>
          <a:p>
            <a:pPr marL="0" indent="0">
              <a:buFontTx/>
              <a:buNone/>
            </a:pPr>
            <a:r>
              <a:rPr lang="en-CA" dirty="0"/>
              <a:t>Some tend towards </a:t>
            </a:r>
            <a:r>
              <a:rPr lang="en-CA" dirty="0">
                <a:solidFill>
                  <a:srgbClr val="66FF33"/>
                </a:solidFill>
              </a:rPr>
              <a:t>congregationalism, </a:t>
            </a:r>
            <a:r>
              <a:rPr lang="en-CA" dirty="0"/>
              <a:t>others</a:t>
            </a:r>
            <a:r>
              <a:rPr lang="en-CA" dirty="0">
                <a:solidFill>
                  <a:srgbClr val="66FF33"/>
                </a:solidFill>
              </a:rPr>
              <a:t> to </a:t>
            </a:r>
            <a:r>
              <a:rPr lang="en-CA" dirty="0" err="1">
                <a:solidFill>
                  <a:srgbClr val="66FF33"/>
                </a:solidFill>
              </a:rPr>
              <a:t>episcopalianism</a:t>
            </a:r>
            <a:r>
              <a:rPr lang="en-CA" dirty="0">
                <a:solidFill>
                  <a:srgbClr val="66FF33"/>
                </a:solidFill>
              </a:rPr>
              <a:t>.</a:t>
            </a:r>
          </a:p>
          <a:p>
            <a:pPr marL="0" indent="0">
              <a:buFontTx/>
              <a:buNone/>
            </a:pPr>
            <a:r>
              <a:rPr lang="en-CA" dirty="0"/>
              <a:t>Canadian Reformed Churches are “</a:t>
            </a:r>
            <a:r>
              <a:rPr lang="en-CA" dirty="0">
                <a:solidFill>
                  <a:srgbClr val="66FF33"/>
                </a:solidFill>
              </a:rPr>
              <a:t>middle of the road</a:t>
            </a:r>
            <a:r>
              <a:rPr lang="en-CA" dirty="0"/>
              <a:t>”.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Belgic Confession 30-32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We read together BCoF articles 30-32.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And then we’ll discuss the questions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8196" name="Picture 4" descr="C:\Documents and Settings\Karlo Janssen\Mijn documenten\Downloads\Dit Koningskind\kidsmomen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 descr="http://www.orthodoxherald.com/wp-content/uploads/church-governme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73463"/>
            <a:ext cx="424815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CA" dirty="0"/>
              <a:t>Relationship between the congregation and eldership:</a:t>
            </a:r>
          </a:p>
          <a:p>
            <a:pPr marL="0" indent="0">
              <a:buFontTx/>
              <a:buNone/>
            </a:pPr>
            <a:r>
              <a:rPr lang="en-CA" dirty="0"/>
              <a:t>	The eldership hears the congregation and then 	decides on the issue.</a:t>
            </a:r>
          </a:p>
          <a:p>
            <a:pPr marL="0" indent="0">
              <a:buFontTx/>
              <a:buNone/>
            </a:pPr>
            <a:r>
              <a:rPr lang="en-CA" dirty="0"/>
              <a:t>Issue of women voting</a:t>
            </a:r>
          </a:p>
          <a:p>
            <a:pPr marL="0" indent="0">
              <a:buFontTx/>
              <a:buNone/>
            </a:pPr>
            <a:r>
              <a:rPr lang="en-CA" dirty="0"/>
              <a:t>	Women are not to have authority in the church </a:t>
            </a:r>
            <a:br>
              <a:rPr lang="en-CA" dirty="0"/>
            </a:br>
            <a:r>
              <a:rPr lang="en-CA" dirty="0"/>
              <a:t>	(1 Timothy 2:12). </a:t>
            </a:r>
          </a:p>
          <a:p>
            <a:pPr marL="0" indent="0">
              <a:buFontTx/>
              <a:buNone/>
            </a:pPr>
            <a:r>
              <a:rPr lang="en-CA" dirty="0"/>
              <a:t>	Hearing the congregation is not the same as </a:t>
            </a:r>
            <a:br>
              <a:rPr lang="en-CA" dirty="0"/>
            </a:br>
            <a:r>
              <a:rPr lang="en-CA" dirty="0"/>
              <a:t>	granting the congregation authority</a:t>
            </a:r>
          </a:p>
          <a:p>
            <a:pPr marL="0" indent="0">
              <a:buFontTx/>
              <a:buNone/>
            </a:pPr>
            <a:r>
              <a:rPr lang="en-CA" dirty="0"/>
              <a:t>Who is the “congregation”?</a:t>
            </a:r>
          </a:p>
          <a:p>
            <a:pPr marL="0" indent="0">
              <a:buFontTx/>
              <a:buNone/>
            </a:pPr>
            <a:r>
              <a:rPr lang="en-CA" dirty="0"/>
              <a:t>	Those assembled as representing households 	(families, pastoral units).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Government organized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CA" dirty="0"/>
              <a:t>The basic document for the government of our church </a:t>
            </a:r>
            <a:r>
              <a:rPr lang="en-CA" dirty="0">
                <a:solidFill>
                  <a:srgbClr val="66FF33"/>
                </a:solidFill>
              </a:rPr>
              <a:t>is known as the </a:t>
            </a:r>
            <a:r>
              <a:rPr lang="en-CA" i="1" dirty="0">
                <a:solidFill>
                  <a:srgbClr val="66FF33"/>
                </a:solidFill>
              </a:rPr>
              <a:t>Church Order</a:t>
            </a:r>
            <a:r>
              <a:rPr lang="en-CA" dirty="0">
                <a:solidFill>
                  <a:srgbClr val="66FF33"/>
                </a:solidFill>
              </a:rPr>
              <a:t>. </a:t>
            </a:r>
          </a:p>
          <a:p>
            <a:pPr marL="0" indent="0">
              <a:buFontTx/>
              <a:buNone/>
            </a:pPr>
            <a:r>
              <a:rPr lang="en-CA" dirty="0"/>
              <a:t>The form of our Church Order goes back to </a:t>
            </a:r>
            <a:r>
              <a:rPr lang="en-CA" dirty="0">
                <a:solidFill>
                  <a:srgbClr val="66FF33"/>
                </a:solidFill>
              </a:rPr>
              <a:t>the Reformed Churches in the Netherlands. </a:t>
            </a:r>
            <a:r>
              <a:rPr lang="en-CA" dirty="0"/>
              <a:t>It is commonly referred to as </a:t>
            </a:r>
            <a:r>
              <a:rPr lang="en-CA" dirty="0">
                <a:solidFill>
                  <a:srgbClr val="66FF33"/>
                </a:solidFill>
              </a:rPr>
              <a:t>the Church Order of Dort, after the Synod of Dort 1618-19, which adopted it</a:t>
            </a:r>
            <a:r>
              <a:rPr lang="en-CA" dirty="0"/>
              <a:t>.</a:t>
            </a:r>
          </a:p>
          <a:p>
            <a:pPr marL="0" indent="0">
              <a:buFontTx/>
              <a:buNone/>
            </a:pPr>
            <a:r>
              <a:rPr lang="en-CA" dirty="0"/>
              <a:t>The Church Order can be found in </a:t>
            </a:r>
            <a:r>
              <a:rPr lang="en-CA" dirty="0">
                <a:solidFill>
                  <a:srgbClr val="66FF33"/>
                </a:solidFill>
              </a:rPr>
              <a:t>the back of a Book of Praise</a:t>
            </a:r>
            <a:r>
              <a:rPr lang="en-CA" dirty="0"/>
              <a:t>. It can also be viewed at </a:t>
            </a:r>
            <a:r>
              <a:rPr lang="en-CA" dirty="0">
                <a:solidFill>
                  <a:srgbClr val="66FF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www.canrc.org</a:t>
            </a:r>
            <a:r>
              <a:rPr lang="en-CA" dirty="0">
                <a:solidFill>
                  <a:srgbClr val="66FF33"/>
                </a:solidFill>
              </a:rPr>
              <a:t>  </a:t>
            </a:r>
            <a:r>
              <a:rPr lang="en-CA" dirty="0"/>
              <a:t>&amp;</a:t>
            </a:r>
            <a:r>
              <a:rPr lang="en-CA" dirty="0">
                <a:solidFill>
                  <a:srgbClr val="3399FF"/>
                </a:solidFill>
              </a:rPr>
              <a:t> </a:t>
            </a:r>
            <a:r>
              <a:rPr lang="en-CA" dirty="0">
                <a:solidFill>
                  <a:srgbClr val="3399FF"/>
                </a:solidFill>
                <a:hlinkClick r:id="rId4"/>
              </a:rPr>
              <a:t>www.officebearers.com</a:t>
            </a:r>
            <a:r>
              <a:rPr lang="en-CA" dirty="0"/>
              <a:t>.</a:t>
            </a:r>
            <a:r>
              <a:rPr lang="en-CA" dirty="0">
                <a:solidFill>
                  <a:srgbClr val="3399FF"/>
                </a:solidFill>
              </a:rPr>
              <a:t> </a:t>
            </a:r>
            <a:r>
              <a:rPr lang="en-CA" dirty="0"/>
              <a:t>As it can change every general synod (once every 3 years), the ones published at the end of the Acts of General Synod and on the web-sites will be the most up-to-date version.</a:t>
            </a:r>
          </a:p>
          <a:p>
            <a:pPr marL="0" indent="0">
              <a:buFontTx/>
              <a:buNone/>
            </a:pPr>
            <a:endParaRPr lang="en-CA" dirty="0"/>
          </a:p>
        </p:txBody>
      </p:sp>
      <p:sp>
        <p:nvSpPr>
          <p:cNvPr id="22532" name="Action Button: Forward or Next 3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5795963" y="4508500"/>
            <a:ext cx="2447925" cy="360363"/>
          </a:xfrm>
          <a:prstGeom prst="actionButtonForwardNex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42651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8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6160</TotalTime>
  <Words>638</Words>
  <Application>Microsoft Office PowerPoint</Application>
  <PresentationFormat>On-screen Show (4:3)</PresentationFormat>
  <Paragraphs>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1_Office Theme</vt:lpstr>
      <vt:lpstr>Catechism The Workshop of Faith </vt:lpstr>
      <vt:lpstr>Psalm 115:5</vt:lpstr>
      <vt:lpstr>Three Basic Forms of Government</vt:lpstr>
      <vt:lpstr>Pros &amp; Cons</vt:lpstr>
      <vt:lpstr>Epsicopal, Presbyterial, Congregational  Church Government</vt:lpstr>
      <vt:lpstr>Local Church Government</vt:lpstr>
      <vt:lpstr>Belgic Confession 30-32</vt:lpstr>
      <vt:lpstr>Discussion</vt:lpstr>
      <vt:lpstr>Government organized</vt:lpstr>
      <vt:lpstr>Introducing the Church Order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gedraagt een christen zich?</dc:title>
  <dc:creator>Roelf Janssen</dc:creator>
  <cp:lastModifiedBy>Roelf Janssen</cp:lastModifiedBy>
  <cp:revision>184</cp:revision>
  <cp:lastPrinted>2013-02-12T17:49:52Z</cp:lastPrinted>
  <dcterms:created xsi:type="dcterms:W3CDTF">2008-08-14T09:20:46Z</dcterms:created>
  <dcterms:modified xsi:type="dcterms:W3CDTF">2024-02-27T19:32:59Z</dcterms:modified>
</cp:coreProperties>
</file>