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47" r:id="rId2"/>
    <p:sldId id="506" r:id="rId3"/>
    <p:sldId id="505" r:id="rId4"/>
    <p:sldId id="519" r:id="rId5"/>
    <p:sldId id="520" r:id="rId6"/>
    <p:sldId id="507" r:id="rId7"/>
    <p:sldId id="508" r:id="rId8"/>
    <p:sldId id="509" r:id="rId9"/>
    <p:sldId id="512" r:id="rId10"/>
    <p:sldId id="526" r:id="rId11"/>
    <p:sldId id="527" r:id="rId12"/>
    <p:sldId id="511" r:id="rId13"/>
    <p:sldId id="522" r:id="rId14"/>
    <p:sldId id="523" r:id="rId15"/>
    <p:sldId id="525" r:id="rId16"/>
  </p:sldIdLst>
  <p:sldSz cx="9144000" cy="6858000" type="screen4x3"/>
  <p:notesSz cx="9167813" cy="69500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>
          <p15:clr>
            <a:srgbClr val="A4A3A4"/>
          </p15:clr>
        </p15:guide>
        <p15:guide id="2" pos="2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99FF"/>
    <a:srgbClr val="FF0000"/>
    <a:srgbClr val="0066CC"/>
    <a:srgbClr val="0000FF"/>
    <a:srgbClr val="FF6600"/>
    <a:srgbClr val="FF99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1" autoAdjust="0"/>
    <p:restoredTop sz="94660"/>
  </p:normalViewPr>
  <p:slideViewPr>
    <p:cSldViewPr>
      <p:cViewPr varScale="1">
        <p:scale>
          <a:sx n="79" d="100"/>
          <a:sy n="79" d="100"/>
        </p:scale>
        <p:origin x="6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189"/>
        <p:guide pos="2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7E1647E6-31AB-436F-845D-72E4E03CEC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26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2100" y="533400"/>
            <a:ext cx="3484563" cy="2613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3404" y="3305949"/>
            <a:ext cx="6675877" cy="314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4B6CD60-BDB4-454F-8209-E0E8F262E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4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7904630C-0686-4A7F-B3F1-EC40AFDE9440}" type="slidenum">
              <a:rPr lang="en-GB" sz="1200" smtClean="0">
                <a:solidFill>
                  <a:schemeClr val="tx1"/>
                </a:solidFill>
              </a:rPr>
              <a:pPr/>
              <a:t>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DAF14E58-F2B5-422D-8B97-5716B59D65FE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DAF14E58-F2B5-422D-8B97-5716B59D65FE}" type="slidenum">
              <a:rPr lang="en-GB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4708464A-48FE-440D-A155-9A2117977707}" type="slidenum">
              <a:rPr lang="en-GB" sz="1200" smtClean="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65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64F76-DE12-45C2-BC58-D437BEF042F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925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6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CBE43EE-759B-4DD0-AB4B-6B74D30A1783}" type="slidenum">
              <a:rPr lang="en-GB" sz="1200" smtClean="0">
                <a:solidFill>
                  <a:schemeClr val="tx1"/>
                </a:solidFill>
              </a:rPr>
              <a:pPr/>
              <a:t>2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672D9D62-17E6-41B6-B37A-A61174171D64}" type="slidenum">
              <a:rPr lang="en-GB" sz="1200" smtClean="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0923292E-3D08-4257-A29B-207B8EC462E2}" type="slidenum">
              <a:rPr lang="en-GB" sz="1200" smtClean="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1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85B2911-267B-4645-8D6C-5DF4A149F70E}" type="slidenum">
              <a:rPr lang="en-GB" sz="1200" smtClean="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71A73D15-D895-4A22-A768-61C9B087B9CD}" type="slidenum">
              <a:rPr lang="en-GB" sz="1200" smtClean="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062AD33B-C9DC-4772-869D-12A0DF22125A}" type="slidenum">
              <a:rPr lang="en-GB" sz="1200" smtClean="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0535145-66B8-48EB-9097-5C247037308C}" type="slidenum">
              <a:rPr lang="en-GB" sz="1200" smtClean="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38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18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29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37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06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6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59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71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06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417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847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58940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a/url?sa=i&amp;rct=j&amp;q=&amp;esrc=s&amp;frm=1&amp;source=images&amp;cd=&amp;cad=rja&amp;docid=loCPJ4ATPEqk_M&amp;tbnid=hDPn-hfyqV7cZM:&amp;ved=0CAUQjRw&amp;url=http://www.jw.org/en/publications/books/bible-stories/part-7-jesus-resurrection-to-pauls-imprisonment/story-110-timothy-pauls-new-helper/&amp;ei=uZ4eUYn1F-SbjALnvoDwCw&amp;bvm=bv.42553238,d.cGE&amp;psig=AFQjCNHTHB-LkAFpw3dJQBRu2IPwmFeTvA&amp;ust=136104759885489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rc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fficebearer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GB" dirty="0"/>
              <a:t>Catechism</a:t>
            </a:r>
            <a:br>
              <a:rPr lang="en-GB" dirty="0"/>
            </a:br>
            <a:r>
              <a:rPr lang="en-GB" dirty="0"/>
              <a:t>The Workshop of Faith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Lesson 19</a:t>
            </a:r>
          </a:p>
          <a:p>
            <a:r>
              <a:rPr lang="en-GB" dirty="0"/>
              <a:t>The Church: Government (2)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l"/>
            <a:r>
              <a:rPr lang="en-GB" dirty="0"/>
              <a:t>Bible Study: 1Timothy and Titus</a:t>
            </a:r>
          </a:p>
        </p:txBody>
      </p:sp>
      <p:pic>
        <p:nvPicPr>
          <p:cNvPr id="10243" name="Picture 3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jw.org/assets/l/my/my_E/11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61391"/>
            <a:ext cx="5184576" cy="454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286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l"/>
            <a:r>
              <a:rPr lang="en-GB" dirty="0"/>
              <a:t>Bible Study: 1Timothy and Titus</a:t>
            </a:r>
          </a:p>
        </p:txBody>
      </p:sp>
      <p:sp>
        <p:nvSpPr>
          <p:cNvPr id="1203204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Pre-requisites for elders and deacons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/>
              <a:t>. If </a:t>
            </a:r>
            <a:r>
              <a:rPr lang="en-US" dirty="0"/>
              <a:t>you can’t manage your own family, how can you be expected to manage God’s family?</a:t>
            </a:r>
          </a:p>
          <a:p>
            <a:pPr marL="0" indent="0">
              <a:buNone/>
            </a:pPr>
            <a:r>
              <a:rPr lang="en-US" dirty="0"/>
              <a:t>3. Pre-requisites for elders</a:t>
            </a:r>
          </a:p>
          <a:p>
            <a:pPr marL="0" indent="0">
              <a:buNone/>
            </a:pPr>
            <a:r>
              <a:rPr lang="en-US" dirty="0"/>
              <a:t>4. Because the churches in Crete were small and just being instituted, elders would have done the work of deacons.</a:t>
            </a:r>
          </a:p>
          <a:p>
            <a:pPr marL="0" indent="0">
              <a:buNone/>
            </a:pPr>
            <a:r>
              <a:rPr lang="en-US" dirty="0"/>
              <a:t>5. (a) To encourage others by sound doctrine</a:t>
            </a:r>
            <a:br>
              <a:rPr lang="en-US" dirty="0"/>
            </a:br>
            <a:r>
              <a:rPr lang="en-US" dirty="0"/>
              <a:t>    (b) To refute those who oppose sound doctrine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(Check out the Form for Subscription – back of </a:t>
            </a:r>
            <a:r>
              <a:rPr lang="en-US" dirty="0" err="1"/>
              <a:t>BoP</a:t>
            </a:r>
            <a:r>
              <a:rPr lang="en-US" dirty="0"/>
              <a:t>)</a:t>
            </a:r>
          </a:p>
        </p:txBody>
      </p:sp>
      <p:pic>
        <p:nvPicPr>
          <p:cNvPr id="10243" name="Picture 3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0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04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Officers and Meetings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dirty="0"/>
              <a:t>In our system of church government we have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</a:t>
            </a:r>
            <a:r>
              <a:rPr lang="en-CA" u="sng" dirty="0">
                <a:solidFill>
                  <a:srgbClr val="FFC000"/>
                </a:solidFill>
              </a:rPr>
              <a:t>Consistory</a:t>
            </a:r>
            <a:r>
              <a:rPr lang="en-CA" dirty="0">
                <a:solidFill>
                  <a:srgbClr val="66FF33"/>
                </a:solidFill>
              </a:rPr>
              <a:t>: Minister + Elders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</a:t>
            </a:r>
            <a:r>
              <a:rPr lang="en-CA" u="sng" dirty="0">
                <a:solidFill>
                  <a:srgbClr val="FFC000"/>
                </a:solidFill>
              </a:rPr>
              <a:t>Deaconry</a:t>
            </a:r>
            <a:r>
              <a:rPr lang="en-CA" dirty="0">
                <a:solidFill>
                  <a:srgbClr val="66FF33"/>
                </a:solidFill>
              </a:rPr>
              <a:t>: Deacons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</a:t>
            </a:r>
            <a:r>
              <a:rPr lang="en-CA" u="sng" dirty="0">
                <a:solidFill>
                  <a:srgbClr val="FFC000"/>
                </a:solidFill>
              </a:rPr>
              <a:t>“Council”</a:t>
            </a:r>
            <a:r>
              <a:rPr lang="en-CA" dirty="0">
                <a:solidFill>
                  <a:srgbClr val="66FF33"/>
                </a:solidFill>
              </a:rPr>
              <a:t>: Consistory with Deacons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FFC000"/>
                </a:solidFill>
              </a:rPr>
              <a:t>A “congregational meeting” </a:t>
            </a:r>
            <a:r>
              <a:rPr lang="en-CA" dirty="0">
                <a:solidFill>
                  <a:srgbClr val="66FF33"/>
                </a:solidFill>
              </a:rPr>
              <a:t>is actually a meeting of the council to which the congregation has been invited.</a:t>
            </a:r>
          </a:p>
          <a:p>
            <a:pPr marL="0" indent="0">
              <a:buFontTx/>
              <a:buNone/>
            </a:pPr>
            <a:r>
              <a:rPr lang="en-CA" dirty="0"/>
              <a:t>Note: all meetings are public meetings. However, many agenda items are dealt with in “closed” sessions.</a:t>
            </a:r>
          </a:p>
          <a:p>
            <a:pPr marL="0" indent="0">
              <a:buFontTx/>
              <a:buNone/>
            </a:pPr>
            <a:endParaRPr lang="en-CA" dirty="0"/>
          </a:p>
          <a:p>
            <a:pPr marL="0" indent="0">
              <a:buFontTx/>
              <a:buNone/>
            </a:pPr>
            <a:r>
              <a:rPr lang="en-CA" dirty="0"/>
              <a:t>Each body tends to meet once a month.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Internal call: </a:t>
            </a:r>
            <a:r>
              <a:rPr lang="en-CA" dirty="0">
                <a:solidFill>
                  <a:srgbClr val="66FF33"/>
                </a:solidFill>
              </a:rPr>
              <a:t>a person must have the internal conviction that the Lord is calling them to office.</a:t>
            </a:r>
          </a:p>
          <a:p>
            <a:pPr marL="0" indent="0">
              <a:buNone/>
            </a:pPr>
            <a:r>
              <a:rPr lang="en-CA" dirty="0"/>
              <a:t>External call: </a:t>
            </a:r>
            <a:r>
              <a:rPr lang="en-CA" dirty="0">
                <a:solidFill>
                  <a:srgbClr val="66FF33"/>
                </a:solidFill>
              </a:rPr>
              <a:t>a person must be lawfully called by the church to serve in office.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Tension can arise between the experience of the internal and external call.</a:t>
            </a:r>
          </a:p>
          <a:p>
            <a:pPr marL="400050" lvl="1" indent="0">
              <a:buNone/>
            </a:pPr>
            <a:r>
              <a:rPr lang="en-CA" dirty="0"/>
              <a:t>You may feel you should serve, but you are never asked.</a:t>
            </a:r>
          </a:p>
          <a:p>
            <a:pPr marL="400050" lvl="1" indent="0">
              <a:buNone/>
            </a:pPr>
            <a:r>
              <a:rPr lang="en-CA" dirty="0"/>
              <a:t>You are asked, but you don’t feel up to it.</a:t>
            </a:r>
          </a:p>
          <a:p>
            <a:pPr marL="400050" lvl="1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Discussion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1250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election procedure</a:t>
            </a:r>
            <a:br>
              <a:rPr lang="en-US" dirty="0"/>
            </a:br>
            <a:r>
              <a:rPr lang="en-US" sz="2800" i="1" dirty="0">
                <a:solidFill>
                  <a:srgbClr val="FFC000"/>
                </a:solidFill>
              </a:rPr>
              <a:t>By congregation</a:t>
            </a:r>
            <a:r>
              <a:rPr lang="en-US" sz="2800" i="1" dirty="0"/>
              <a:t>			</a:t>
            </a:r>
            <a:r>
              <a:rPr lang="en-US" sz="2800" i="1" dirty="0">
                <a:solidFill>
                  <a:srgbClr val="66FF33"/>
                </a:solidFill>
              </a:rPr>
              <a:t>by council</a:t>
            </a:r>
            <a:endParaRPr lang="en-US" i="1" dirty="0">
              <a:solidFill>
                <a:srgbClr val="66FF33"/>
              </a:solidFill>
            </a:endParaRPr>
          </a:p>
        </p:txBody>
      </p:sp>
      <p:sp>
        <p:nvSpPr>
          <p:cNvPr id="968707" name="AutoShape 3"/>
          <p:cNvSpPr>
            <a:spLocks noChangeArrowheads="1"/>
          </p:cNvSpPr>
          <p:nvPr/>
        </p:nvSpPr>
        <p:spPr bwMode="auto">
          <a:xfrm>
            <a:off x="1759496" y="1447800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Recommendation</a:t>
            </a:r>
          </a:p>
        </p:txBody>
      </p:sp>
      <p:sp>
        <p:nvSpPr>
          <p:cNvPr id="968708" name="AutoShape 4"/>
          <p:cNvSpPr>
            <a:spLocks noChangeArrowheads="1"/>
          </p:cNvSpPr>
          <p:nvPr/>
        </p:nvSpPr>
        <p:spPr bwMode="auto">
          <a:xfrm>
            <a:off x="5996928" y="1847088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Presentation</a:t>
            </a:r>
          </a:p>
        </p:txBody>
      </p:sp>
      <p:sp>
        <p:nvSpPr>
          <p:cNvPr id="968709" name="AutoShape 5"/>
          <p:cNvSpPr>
            <a:spLocks noChangeArrowheads="1"/>
          </p:cNvSpPr>
          <p:nvPr/>
        </p:nvSpPr>
        <p:spPr bwMode="auto">
          <a:xfrm>
            <a:off x="1759496" y="3276600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Consultation</a:t>
            </a:r>
          </a:p>
        </p:txBody>
      </p:sp>
      <p:sp>
        <p:nvSpPr>
          <p:cNvPr id="968710" name="AutoShape 6"/>
          <p:cNvSpPr>
            <a:spLocks noChangeArrowheads="1"/>
          </p:cNvSpPr>
          <p:nvPr/>
        </p:nvSpPr>
        <p:spPr bwMode="auto">
          <a:xfrm>
            <a:off x="6073128" y="3752088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Appointment</a:t>
            </a:r>
          </a:p>
        </p:txBody>
      </p:sp>
      <p:sp>
        <p:nvSpPr>
          <p:cNvPr id="968711" name="AutoShape 7"/>
          <p:cNvSpPr>
            <a:spLocks noChangeArrowheads="1"/>
          </p:cNvSpPr>
          <p:nvPr/>
        </p:nvSpPr>
        <p:spPr bwMode="auto">
          <a:xfrm>
            <a:off x="1835696" y="5029200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Approbation</a:t>
            </a:r>
          </a:p>
        </p:txBody>
      </p:sp>
      <p:sp>
        <p:nvSpPr>
          <p:cNvPr id="968712" name="AutoShape 8"/>
          <p:cNvSpPr>
            <a:spLocks noChangeArrowheads="1"/>
          </p:cNvSpPr>
          <p:nvPr/>
        </p:nvSpPr>
        <p:spPr bwMode="auto">
          <a:xfrm>
            <a:off x="6073128" y="5504688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Ordination</a:t>
            </a:r>
          </a:p>
        </p:txBody>
      </p:sp>
      <p:sp>
        <p:nvSpPr>
          <p:cNvPr id="968713" name="Oval 9"/>
          <p:cNvSpPr>
            <a:spLocks noChangeArrowheads="1"/>
          </p:cNvSpPr>
          <p:nvPr/>
        </p:nvSpPr>
        <p:spPr bwMode="auto">
          <a:xfrm>
            <a:off x="457200" y="16002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968714" name="Oval 10"/>
          <p:cNvSpPr>
            <a:spLocks noChangeArrowheads="1"/>
          </p:cNvSpPr>
          <p:nvPr/>
        </p:nvSpPr>
        <p:spPr bwMode="auto">
          <a:xfrm>
            <a:off x="457200" y="3361509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sp>
        <p:nvSpPr>
          <p:cNvPr id="968715" name="Oval 11"/>
          <p:cNvSpPr>
            <a:spLocks noChangeArrowheads="1"/>
          </p:cNvSpPr>
          <p:nvPr/>
        </p:nvSpPr>
        <p:spPr bwMode="auto">
          <a:xfrm>
            <a:off x="457200" y="51816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3</a:t>
            </a:r>
          </a:p>
        </p:txBody>
      </p:sp>
      <p:sp>
        <p:nvSpPr>
          <p:cNvPr id="968716" name="Line 12"/>
          <p:cNvSpPr>
            <a:spLocks noChangeShapeType="1"/>
          </p:cNvSpPr>
          <p:nvPr/>
        </p:nvSpPr>
        <p:spPr bwMode="auto">
          <a:xfrm>
            <a:off x="533400" y="4800600"/>
            <a:ext cx="8382000" cy="0"/>
          </a:xfrm>
          <a:prstGeom prst="line">
            <a:avLst/>
          </a:prstGeom>
          <a:noFill/>
          <a:ln w="952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17" name="Line 13"/>
          <p:cNvSpPr>
            <a:spLocks noChangeShapeType="1"/>
          </p:cNvSpPr>
          <p:nvPr/>
        </p:nvSpPr>
        <p:spPr bwMode="auto">
          <a:xfrm>
            <a:off x="533400" y="2895600"/>
            <a:ext cx="8382000" cy="0"/>
          </a:xfrm>
          <a:prstGeom prst="line">
            <a:avLst/>
          </a:prstGeom>
          <a:noFill/>
          <a:ln w="952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18" name="Line 14"/>
          <p:cNvSpPr>
            <a:spLocks noChangeShapeType="1"/>
          </p:cNvSpPr>
          <p:nvPr/>
        </p:nvSpPr>
        <p:spPr bwMode="auto">
          <a:xfrm>
            <a:off x="4724400" y="1905000"/>
            <a:ext cx="14478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19" name="Line 15"/>
          <p:cNvSpPr>
            <a:spLocks noChangeShapeType="1"/>
          </p:cNvSpPr>
          <p:nvPr/>
        </p:nvSpPr>
        <p:spPr bwMode="auto">
          <a:xfrm flipH="1">
            <a:off x="4724400" y="2514600"/>
            <a:ext cx="1524000" cy="1058416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20" name="Line 16"/>
          <p:cNvSpPr>
            <a:spLocks noChangeShapeType="1"/>
          </p:cNvSpPr>
          <p:nvPr/>
        </p:nvSpPr>
        <p:spPr bwMode="auto">
          <a:xfrm flipH="1">
            <a:off x="4724400" y="4419600"/>
            <a:ext cx="144780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21" name="Line 17"/>
          <p:cNvSpPr>
            <a:spLocks noChangeShapeType="1"/>
          </p:cNvSpPr>
          <p:nvPr/>
        </p:nvSpPr>
        <p:spPr bwMode="auto">
          <a:xfrm>
            <a:off x="4724400" y="3861048"/>
            <a:ext cx="1447800" cy="40615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22" name="Line 18"/>
          <p:cNvSpPr>
            <a:spLocks noChangeShapeType="1"/>
          </p:cNvSpPr>
          <p:nvPr/>
        </p:nvSpPr>
        <p:spPr bwMode="auto">
          <a:xfrm>
            <a:off x="4800600" y="5562600"/>
            <a:ext cx="13716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833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6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750"/>
                                        <p:tgtEl>
                                          <p:spTgt spid="96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96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750"/>
                                        <p:tgtEl>
                                          <p:spTgt spid="96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96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8707" grpId="0" animBg="1"/>
      <p:bldP spid="968708" grpId="0" animBg="1"/>
      <p:bldP spid="968709" grpId="0" animBg="1"/>
      <p:bldP spid="968710" grpId="0" animBg="1"/>
      <p:bldP spid="968711" grpId="0" animBg="1"/>
      <p:bldP spid="968712" grpId="0" animBg="1"/>
      <p:bldP spid="968718" grpId="0" animBg="1"/>
      <p:bldP spid="968719" grpId="0" animBg="1"/>
      <p:bldP spid="968720" grpId="0" animBg="1"/>
      <p:bldP spid="968721" grpId="0" animBg="1"/>
      <p:bldP spid="9687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 life or for a term?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Reformed tend to have elders/deacons </a:t>
            </a:r>
            <a:r>
              <a:rPr lang="en-CA" dirty="0">
                <a:solidFill>
                  <a:srgbClr val="66FF33"/>
                </a:solidFill>
              </a:rPr>
              <a:t>for a set term, with rest periods and re-elections.</a:t>
            </a:r>
          </a:p>
          <a:p>
            <a:pPr marL="0" indent="0">
              <a:buNone/>
            </a:pPr>
            <a:r>
              <a:rPr lang="en-CA" dirty="0"/>
              <a:t>Presbyterians tend to have elders/deacons </a:t>
            </a:r>
            <a:r>
              <a:rPr lang="en-CA" dirty="0">
                <a:solidFill>
                  <a:srgbClr val="66FF33"/>
                </a:solidFill>
              </a:rPr>
              <a:t>for life, with passive and active periods.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The Reformed system decreases the risk of hierarchy.</a:t>
            </a:r>
          </a:p>
          <a:p>
            <a:pPr marL="0" indent="0">
              <a:buNone/>
            </a:pPr>
            <a:r>
              <a:rPr lang="en-CA" dirty="0"/>
              <a:t>The Presbyterian system ensures more continuity.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To become an office-bearer in a Presbyterian church tends to be a more rigorous process.</a:t>
            </a:r>
          </a:p>
        </p:txBody>
      </p:sp>
    </p:spTree>
    <p:extLst>
      <p:ext uri="{BB962C8B-B14F-4D97-AF65-F5344CB8AC3E}">
        <p14:creationId xmlns:p14="http://schemas.microsoft.com/office/powerpoint/2010/main" val="9060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Belgic Confession 30-32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We read together BCoF articles 30-32.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And then we’ll discuss the questions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8196" name="Picture 4" descr="C:\Documents and Settings\Karlo Janssen\Mijn documenten\Downloads\Dit Koningskind\kidsmom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 descr="http://www.orthodoxherald.com/wp-content/uploads/church-governme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73463"/>
            <a:ext cx="424815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dirty="0"/>
              <a:t>Relationship between the congregation and eldership:</a:t>
            </a:r>
          </a:p>
          <a:p>
            <a:pPr marL="0" indent="0">
              <a:buFontTx/>
              <a:buNone/>
            </a:pPr>
            <a:r>
              <a:rPr lang="en-CA" dirty="0"/>
              <a:t>	The eldership hears the congregation and then 	decides on the issue.</a:t>
            </a:r>
          </a:p>
          <a:p>
            <a:pPr marL="0" indent="0">
              <a:buFontTx/>
              <a:buNone/>
            </a:pPr>
            <a:r>
              <a:rPr lang="en-CA" dirty="0"/>
              <a:t>Issue of women voting</a:t>
            </a:r>
          </a:p>
          <a:p>
            <a:pPr marL="0" indent="0">
              <a:buFontTx/>
              <a:buNone/>
            </a:pPr>
            <a:r>
              <a:rPr lang="en-CA" dirty="0"/>
              <a:t>	Women are not to have authority in the church </a:t>
            </a:r>
            <a:br>
              <a:rPr lang="en-CA" dirty="0"/>
            </a:br>
            <a:r>
              <a:rPr lang="en-CA" dirty="0"/>
              <a:t>	(1 Timothy 2:12). </a:t>
            </a:r>
          </a:p>
          <a:p>
            <a:pPr marL="0" indent="0">
              <a:buFontTx/>
              <a:buNone/>
            </a:pPr>
            <a:r>
              <a:rPr lang="en-CA" dirty="0"/>
              <a:t>	Hearing the congregation is not the same as </a:t>
            </a:r>
            <a:br>
              <a:rPr lang="en-CA" dirty="0"/>
            </a:br>
            <a:r>
              <a:rPr lang="en-CA" dirty="0"/>
              <a:t>	granting the congregation authority</a:t>
            </a:r>
          </a:p>
          <a:p>
            <a:pPr marL="0" indent="0">
              <a:buFontTx/>
              <a:buNone/>
            </a:pPr>
            <a:r>
              <a:rPr lang="en-CA" dirty="0"/>
              <a:t>Who is the “congregation”?</a:t>
            </a:r>
          </a:p>
          <a:p>
            <a:pPr marL="0" indent="0">
              <a:buFontTx/>
              <a:buNone/>
            </a:pPr>
            <a:r>
              <a:rPr lang="en-CA" dirty="0"/>
              <a:t>	Those assembled as representing households 	(families, pastoral units).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Government organized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dirty="0"/>
              <a:t>The basic document for the government of our church </a:t>
            </a:r>
            <a:r>
              <a:rPr lang="en-CA" dirty="0">
                <a:solidFill>
                  <a:srgbClr val="66FF33"/>
                </a:solidFill>
              </a:rPr>
              <a:t>is known as the </a:t>
            </a:r>
            <a:r>
              <a:rPr lang="en-CA" i="1" dirty="0">
                <a:solidFill>
                  <a:srgbClr val="66FF33"/>
                </a:solidFill>
              </a:rPr>
              <a:t>Church Order</a:t>
            </a:r>
            <a:r>
              <a:rPr lang="en-CA" dirty="0">
                <a:solidFill>
                  <a:srgbClr val="66FF33"/>
                </a:solidFill>
              </a:rPr>
              <a:t>. </a:t>
            </a:r>
          </a:p>
          <a:p>
            <a:pPr marL="0" indent="0">
              <a:buFontTx/>
              <a:buNone/>
            </a:pPr>
            <a:r>
              <a:rPr lang="en-CA" dirty="0"/>
              <a:t>The form of our Church Order goes back to </a:t>
            </a:r>
            <a:r>
              <a:rPr lang="en-CA" dirty="0">
                <a:solidFill>
                  <a:srgbClr val="66FF33"/>
                </a:solidFill>
              </a:rPr>
              <a:t>the Reformed Churches in the Netherlands. </a:t>
            </a:r>
            <a:r>
              <a:rPr lang="en-CA" dirty="0"/>
              <a:t>It is commonly referred to as </a:t>
            </a:r>
            <a:r>
              <a:rPr lang="en-CA" dirty="0">
                <a:solidFill>
                  <a:srgbClr val="66FF33"/>
                </a:solidFill>
              </a:rPr>
              <a:t>the Church Order of Dort, after the Synod of Dort 1618-19, which adopted it</a:t>
            </a:r>
            <a:r>
              <a:rPr lang="en-CA" dirty="0"/>
              <a:t>.</a:t>
            </a:r>
          </a:p>
          <a:p>
            <a:pPr marL="0" indent="0">
              <a:buFontTx/>
              <a:buNone/>
            </a:pPr>
            <a:r>
              <a:rPr lang="en-CA" dirty="0"/>
              <a:t>The Church Order can be found in </a:t>
            </a:r>
            <a:r>
              <a:rPr lang="en-CA" dirty="0">
                <a:solidFill>
                  <a:srgbClr val="66FF33"/>
                </a:solidFill>
              </a:rPr>
              <a:t>the back of a Book of Praise</a:t>
            </a:r>
            <a:r>
              <a:rPr lang="en-CA" dirty="0"/>
              <a:t>. It can also be viewed at </a:t>
            </a:r>
            <a:r>
              <a:rPr lang="en-CA" dirty="0">
                <a:solidFill>
                  <a:srgbClr val="66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www.canrc.org</a:t>
            </a:r>
            <a:r>
              <a:rPr lang="en-CA" dirty="0">
                <a:solidFill>
                  <a:srgbClr val="66FF33"/>
                </a:solidFill>
              </a:rPr>
              <a:t>  </a:t>
            </a:r>
            <a:r>
              <a:rPr lang="en-CA" dirty="0"/>
              <a:t>&amp;</a:t>
            </a:r>
            <a:r>
              <a:rPr lang="en-CA" dirty="0">
                <a:solidFill>
                  <a:srgbClr val="3399FF"/>
                </a:solidFill>
              </a:rPr>
              <a:t> </a:t>
            </a:r>
            <a:r>
              <a:rPr lang="en-CA" dirty="0">
                <a:solidFill>
                  <a:srgbClr val="3399FF"/>
                </a:solidFill>
                <a:hlinkClick r:id="rId4"/>
              </a:rPr>
              <a:t>www.officebearers.com</a:t>
            </a:r>
            <a:r>
              <a:rPr lang="en-CA" dirty="0"/>
              <a:t>.</a:t>
            </a:r>
            <a:r>
              <a:rPr lang="en-CA" dirty="0">
                <a:solidFill>
                  <a:srgbClr val="3399FF"/>
                </a:solidFill>
              </a:rPr>
              <a:t> </a:t>
            </a:r>
            <a:r>
              <a:rPr lang="en-CA" dirty="0"/>
              <a:t>As it can change every general synod (once every 3 years), the ones published at the end of the Acts of General Synod and on the web-sites will be the most up-to-date version.</a:t>
            </a:r>
          </a:p>
          <a:p>
            <a:pPr marL="0" indent="0">
              <a:buFontTx/>
              <a:buNone/>
            </a:pPr>
            <a:endParaRPr lang="en-CA" dirty="0"/>
          </a:p>
        </p:txBody>
      </p:sp>
      <p:sp>
        <p:nvSpPr>
          <p:cNvPr id="22532" name="Action Button: Forward or Next 3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5795963" y="4508500"/>
            <a:ext cx="2447925" cy="360363"/>
          </a:xfrm>
          <a:prstGeom prst="actionButtonForwardNex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26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Introducing the Church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See </a:t>
            </a:r>
            <a:r>
              <a:rPr lang="en-CA" i="1" dirty="0"/>
              <a:t>Book of Praise</a:t>
            </a:r>
            <a:r>
              <a:rPr lang="en-CA" dirty="0"/>
              <a:t>, page 629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If you have questions about</a:t>
            </a:r>
            <a:br>
              <a:rPr lang="en-CA" i="1" dirty="0"/>
            </a:br>
            <a:r>
              <a:rPr lang="en-CA" i="1" dirty="0"/>
              <a:t>something relating to the CO</a:t>
            </a:r>
            <a:br>
              <a:rPr lang="en-CA" i="1" dirty="0"/>
            </a:br>
            <a:r>
              <a:rPr lang="en-CA" i="1" dirty="0"/>
              <a:t>email Rev. J. and it will be </a:t>
            </a:r>
            <a:br>
              <a:rPr lang="en-CA" i="1" dirty="0"/>
            </a:br>
            <a:r>
              <a:rPr lang="en-CA" i="1" dirty="0"/>
              <a:t>dealt with in a </a:t>
            </a:r>
            <a:r>
              <a:rPr lang="en-CA" i="1"/>
              <a:t>coming lesson.</a:t>
            </a:r>
            <a:endParaRPr lang="en-CA" i="1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9156" name="Picture 4" descr="http://twoagespilgrims.com/pasigucrc/wp-content/uploads/2010/09/synod-of-d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4"/>
            <a:ext cx="437466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26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offices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dirty="0"/>
              <a:t>On many issues of </a:t>
            </a:r>
            <a:r>
              <a:rPr lang="en-CA" dirty="0">
                <a:solidFill>
                  <a:srgbClr val="66FF33"/>
                </a:solidFill>
              </a:rPr>
              <a:t>church government, </a:t>
            </a:r>
            <a:r>
              <a:rPr lang="en-CA" dirty="0"/>
              <a:t>the New Testament is </a:t>
            </a:r>
            <a:r>
              <a:rPr lang="en-CA" dirty="0">
                <a:solidFill>
                  <a:srgbClr val="66FF33"/>
                </a:solidFill>
              </a:rPr>
              <a:t>vague. </a:t>
            </a:r>
          </a:p>
          <a:p>
            <a:pPr marL="0" indent="0">
              <a:buFontTx/>
              <a:buNone/>
            </a:pPr>
            <a:r>
              <a:rPr lang="en-CA" dirty="0"/>
              <a:t>Most concrete information is found in </a:t>
            </a:r>
            <a:r>
              <a:rPr lang="en-CA" dirty="0">
                <a:solidFill>
                  <a:srgbClr val="66FF33"/>
                </a:solidFill>
              </a:rPr>
              <a:t>the Pastoral Epistles.</a:t>
            </a:r>
          </a:p>
          <a:p>
            <a:pPr marL="0" indent="0">
              <a:buNone/>
            </a:pPr>
            <a:r>
              <a:rPr lang="en-CA" dirty="0"/>
              <a:t>Hence, the way churches are run today </a:t>
            </a:r>
            <a:r>
              <a:rPr lang="en-CA" dirty="0">
                <a:solidFill>
                  <a:srgbClr val="66FF33"/>
                </a:solidFill>
              </a:rPr>
              <a:t>can vary from place to place and culture to culture, </a:t>
            </a:r>
            <a:r>
              <a:rPr lang="en-CA" dirty="0"/>
              <a:t>without </a:t>
            </a:r>
            <a:r>
              <a:rPr lang="en-CA" dirty="0">
                <a:solidFill>
                  <a:srgbClr val="66FF33"/>
                </a:solidFill>
              </a:rPr>
              <a:t>being unbiblical.</a:t>
            </a:r>
          </a:p>
          <a:p>
            <a:pPr marL="0" indent="0">
              <a:buFontTx/>
              <a:buNone/>
            </a:pPr>
            <a:endParaRPr lang="en-CA" dirty="0"/>
          </a:p>
          <a:p>
            <a:pPr marL="0" indent="0">
              <a:buFontTx/>
              <a:buNone/>
            </a:pPr>
            <a:endParaRPr lang="en-CA" dirty="0"/>
          </a:p>
          <a:p>
            <a:pPr marL="0" indent="0" algn="ctr">
              <a:buFontTx/>
              <a:buNone/>
            </a:pPr>
            <a:r>
              <a:rPr lang="en-CA" dirty="0"/>
              <a:t>Discussion:</a:t>
            </a:r>
          </a:p>
          <a:p>
            <a:pPr marL="0" indent="0" algn="ctr">
              <a:buFontTx/>
              <a:buNone/>
            </a:pPr>
            <a:r>
              <a:rPr lang="en-CA" dirty="0"/>
              <a:t>Why might the NT be vague on church government?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From Calvin to CanRC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50825" y="1335088"/>
            <a:ext cx="2881313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Ministers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252413" y="2478681"/>
            <a:ext cx="2879725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Teachers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50825" y="3640795"/>
            <a:ext cx="2879725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Elders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50825" y="4716916"/>
            <a:ext cx="2881312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Deacons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250824" y="5793037"/>
            <a:ext cx="2879725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Visitors</a:t>
            </a:r>
          </a:p>
        </p:txBody>
      </p:sp>
      <p:pic>
        <p:nvPicPr>
          <p:cNvPr id="9" name="Picture 5" descr="http://www.fact-archive.com/encyclopedia/upload/c/c4/John_Calv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70525"/>
            <a:ext cx="1622472" cy="225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From Calvin to CanRC</a:t>
            </a:r>
          </a:p>
        </p:txBody>
      </p:sp>
      <p:cxnSp>
        <p:nvCxnSpPr>
          <p:cNvPr id="26648" name="Straight Arrow Connector 22"/>
          <p:cNvCxnSpPr>
            <a:cxnSpLocks noChangeShapeType="1"/>
          </p:cNvCxnSpPr>
          <p:nvPr/>
        </p:nvCxnSpPr>
        <p:spPr bwMode="auto">
          <a:xfrm>
            <a:off x="3056415" y="1605681"/>
            <a:ext cx="363457" cy="122316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9"/>
          <p:cNvSpPr/>
          <p:nvPr/>
        </p:nvSpPr>
        <p:spPr bwMode="auto">
          <a:xfrm>
            <a:off x="3419872" y="3584186"/>
            <a:ext cx="2928284" cy="822325"/>
          </a:xfrm>
          <a:prstGeom prst="ellipse">
            <a:avLst/>
          </a:prstGeom>
          <a:noFill/>
          <a:ln w="444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Elders</a:t>
            </a:r>
          </a:p>
        </p:txBody>
      </p:sp>
      <p:cxnSp>
        <p:nvCxnSpPr>
          <p:cNvPr id="26645" name="Straight Arrow Connector 25"/>
          <p:cNvCxnSpPr>
            <a:cxnSpLocks noChangeShapeType="1"/>
            <a:endCxn id="10" idx="2"/>
          </p:cNvCxnSpPr>
          <p:nvPr/>
        </p:nvCxnSpPr>
        <p:spPr bwMode="auto">
          <a:xfrm flipV="1">
            <a:off x="3151524" y="3995349"/>
            <a:ext cx="268348" cy="56601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al 11"/>
          <p:cNvSpPr/>
          <p:nvPr/>
        </p:nvSpPr>
        <p:spPr bwMode="auto">
          <a:xfrm>
            <a:off x="5998750" y="5873750"/>
            <a:ext cx="2959514" cy="563563"/>
          </a:xfrm>
          <a:prstGeom prst="ellipse">
            <a:avLst/>
          </a:prstGeom>
          <a:noFill/>
          <a:ln w="444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C000"/>
                </a:solidFill>
                <a:latin typeface="+mn-lt"/>
              </a:rPr>
              <a:t>Meal Train</a:t>
            </a:r>
            <a:endParaRPr lang="en-CA" sz="32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415620" y="4716915"/>
            <a:ext cx="2957883" cy="822325"/>
          </a:xfrm>
          <a:prstGeom prst="ellipse">
            <a:avLst/>
          </a:prstGeom>
          <a:noFill/>
          <a:ln w="444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Deacons</a:t>
            </a:r>
          </a:p>
        </p:txBody>
      </p:sp>
      <p:cxnSp>
        <p:nvCxnSpPr>
          <p:cNvPr id="26642" name="Straight Arrow Connector 27"/>
          <p:cNvCxnSpPr>
            <a:cxnSpLocks noChangeShapeType="1"/>
          </p:cNvCxnSpPr>
          <p:nvPr/>
        </p:nvCxnSpPr>
        <p:spPr bwMode="auto">
          <a:xfrm flipV="1">
            <a:off x="3130550" y="5100853"/>
            <a:ext cx="289322" cy="35240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3" name="Straight Arrow Connector 29"/>
          <p:cNvCxnSpPr>
            <a:cxnSpLocks noChangeShapeType="1"/>
            <a:endCxn id="12" idx="2"/>
          </p:cNvCxnSpPr>
          <p:nvPr/>
        </p:nvCxnSpPr>
        <p:spPr bwMode="auto">
          <a:xfrm flipV="1">
            <a:off x="3130550" y="6155899"/>
            <a:ext cx="2868642" cy="60691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6182333" y="1280489"/>
            <a:ext cx="2914993" cy="735013"/>
          </a:xfrm>
          <a:prstGeom prst="ellipse">
            <a:avLst/>
          </a:prstGeom>
          <a:noFill/>
          <a:ln w="444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2800" dirty="0">
                <a:latin typeface="+mn-lt"/>
              </a:rPr>
              <a:t>Professor</a:t>
            </a:r>
            <a:endParaRPr lang="en-CA" sz="3200" dirty="0">
              <a:latin typeface="+mn-lt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29007" y="2486311"/>
            <a:ext cx="2914993" cy="735013"/>
          </a:xfrm>
          <a:prstGeom prst="ellipse">
            <a:avLst/>
          </a:prstGeom>
          <a:noFill/>
          <a:ln w="444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2800" dirty="0">
                <a:latin typeface="+mn-lt"/>
              </a:rPr>
              <a:t>Catechizer</a:t>
            </a:r>
            <a:endParaRPr lang="en-CA" sz="3200" dirty="0">
              <a:latin typeface="+mn-lt"/>
            </a:endParaRPr>
          </a:p>
        </p:txBody>
      </p:sp>
      <p:cxnSp>
        <p:nvCxnSpPr>
          <p:cNvPr id="26639" name="Straight Arrow Connector 23"/>
          <p:cNvCxnSpPr>
            <a:cxnSpLocks noChangeShapeType="1"/>
          </p:cNvCxnSpPr>
          <p:nvPr/>
        </p:nvCxnSpPr>
        <p:spPr bwMode="auto">
          <a:xfrm>
            <a:off x="5894996" y="2199304"/>
            <a:ext cx="457423" cy="459552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19"/>
          <p:cNvCxnSpPr>
            <a:cxnSpLocks noChangeShapeType="1"/>
            <a:stCxn id="9" idx="7"/>
            <a:endCxn id="13" idx="2"/>
          </p:cNvCxnSpPr>
          <p:nvPr/>
        </p:nvCxnSpPr>
        <p:spPr bwMode="auto">
          <a:xfrm>
            <a:off x="5770930" y="1635597"/>
            <a:ext cx="411403" cy="12399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250825" y="1335088"/>
            <a:ext cx="2881313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Ministers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252413" y="2478681"/>
            <a:ext cx="2879725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Teachers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250825" y="3640795"/>
            <a:ext cx="2879725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Elders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250825" y="4716916"/>
            <a:ext cx="2881312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Deacons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250824" y="5793037"/>
            <a:ext cx="2879725" cy="822325"/>
          </a:xfrm>
          <a:prstGeom prst="ellipse">
            <a:avLst/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Visitors</a:t>
            </a:r>
          </a:p>
        </p:txBody>
      </p:sp>
      <p:cxnSp>
        <p:nvCxnSpPr>
          <p:cNvPr id="43" name="Straight Arrow Connector 22"/>
          <p:cNvCxnSpPr>
            <a:cxnSpLocks noChangeShapeType="1"/>
          </p:cNvCxnSpPr>
          <p:nvPr/>
        </p:nvCxnSpPr>
        <p:spPr bwMode="auto">
          <a:xfrm flipV="1">
            <a:off x="3132137" y="2184387"/>
            <a:ext cx="566965" cy="673897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23"/>
          <p:cNvCxnSpPr>
            <a:cxnSpLocks noChangeShapeType="1"/>
            <a:stCxn id="28" idx="6"/>
            <a:endCxn id="14" idx="2"/>
          </p:cNvCxnSpPr>
          <p:nvPr/>
        </p:nvCxnSpPr>
        <p:spPr bwMode="auto">
          <a:xfrm flipV="1">
            <a:off x="3132138" y="2853818"/>
            <a:ext cx="3096869" cy="36026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3270014" y="1515403"/>
            <a:ext cx="2930005" cy="820738"/>
          </a:xfrm>
          <a:prstGeom prst="ellipse">
            <a:avLst/>
          </a:prstGeom>
          <a:noFill/>
          <a:ln w="444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CA" sz="3200" dirty="0">
                <a:latin typeface="+mn-lt"/>
              </a:rPr>
              <a:t>Ministers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1" grpId="0" animBg="1"/>
      <p:bldP spid="13" grpId="0" animBg="1"/>
      <p:bldP spid="14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Tasks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dirty="0"/>
              <a:t>The tasks which the three office bearers have in our churches are described in BC article 31, in the Church Order and in the forms for ordination: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FFC000"/>
                </a:solidFill>
              </a:rPr>
              <a:t>Ministers: 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- preach and teach + supervise faith matters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FFC000"/>
                </a:solidFill>
              </a:rPr>
              <a:t>Elders: 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- supervise faith matters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FFC000"/>
                </a:solidFill>
              </a:rPr>
              <a:t>Deacons: </a:t>
            </a:r>
            <a:r>
              <a:rPr lang="en-CA" dirty="0">
                <a:solidFill>
                  <a:srgbClr val="66FF33"/>
                </a:solidFill>
              </a:rPr>
              <a:t>	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- facilitate material matters</a:t>
            </a:r>
            <a:r>
              <a:rPr lang="en-CA" dirty="0"/>
              <a:t> </a:t>
            </a:r>
          </a:p>
          <a:p>
            <a:pPr marL="0" indent="0">
              <a:buFontTx/>
              <a:buNone/>
            </a:pPr>
            <a:r>
              <a:rPr lang="en-CA" sz="2400" dirty="0"/>
              <a:t>	- (just charity or also Committee of Administration?)</a:t>
            </a:r>
          </a:p>
          <a:p>
            <a:pPr marL="0" indent="0">
              <a:buFontTx/>
              <a:buNone/>
            </a:pPr>
            <a:br>
              <a:rPr lang="en-CA" dirty="0"/>
            </a:b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6163</TotalTime>
  <Words>793</Words>
  <Application>Microsoft Office PowerPoint</Application>
  <PresentationFormat>On-screen Show (4:3)</PresentationFormat>
  <Paragraphs>122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1_Office Theme</vt:lpstr>
      <vt:lpstr>Catechism The Workshop of Faith </vt:lpstr>
      <vt:lpstr>Belgic Confession 30-32</vt:lpstr>
      <vt:lpstr>Discussion</vt:lpstr>
      <vt:lpstr>Government organized</vt:lpstr>
      <vt:lpstr>Introducing the Church Order</vt:lpstr>
      <vt:lpstr>The offices</vt:lpstr>
      <vt:lpstr>From Calvin to CanRC</vt:lpstr>
      <vt:lpstr>From Calvin to CanRC</vt:lpstr>
      <vt:lpstr>Tasks</vt:lpstr>
      <vt:lpstr>Bible Study: 1Timothy and Titus</vt:lpstr>
      <vt:lpstr>Bible Study: 1Timothy and Titus</vt:lpstr>
      <vt:lpstr>Officers and Meetings</vt:lpstr>
      <vt:lpstr>Calling</vt:lpstr>
      <vt:lpstr>The election procedure By congregation   by council</vt:lpstr>
      <vt:lpstr>For life or for a term?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185</cp:revision>
  <cp:lastPrinted>2013-02-12T17:49:52Z</cp:lastPrinted>
  <dcterms:created xsi:type="dcterms:W3CDTF">2008-08-14T09:20:46Z</dcterms:created>
  <dcterms:modified xsi:type="dcterms:W3CDTF">2024-03-05T00:01:48Z</dcterms:modified>
</cp:coreProperties>
</file>