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1"/>
  </p:sldMasterIdLst>
  <p:notesMasterIdLst>
    <p:notesMasterId r:id="rId24"/>
  </p:notesMasterIdLst>
  <p:handoutMasterIdLst>
    <p:handoutMasterId r:id="rId25"/>
  </p:handoutMasterIdLst>
  <p:sldIdLst>
    <p:sldId id="528" r:id="rId2"/>
    <p:sldId id="532" r:id="rId3"/>
    <p:sldId id="526" r:id="rId4"/>
    <p:sldId id="537" r:id="rId5"/>
    <p:sldId id="511" r:id="rId6"/>
    <p:sldId id="538" r:id="rId7"/>
    <p:sldId id="539" r:id="rId8"/>
    <p:sldId id="540" r:id="rId9"/>
    <p:sldId id="536" r:id="rId10"/>
    <p:sldId id="523" r:id="rId11"/>
    <p:sldId id="525" r:id="rId12"/>
    <p:sldId id="527" r:id="rId13"/>
    <p:sldId id="516" r:id="rId14"/>
    <p:sldId id="518" r:id="rId15"/>
    <p:sldId id="519" r:id="rId16"/>
    <p:sldId id="520" r:id="rId17"/>
    <p:sldId id="533" r:id="rId18"/>
    <p:sldId id="534" r:id="rId19"/>
    <p:sldId id="535" r:id="rId20"/>
    <p:sldId id="524" r:id="rId21"/>
    <p:sldId id="521" r:id="rId22"/>
    <p:sldId id="522" r:id="rId23"/>
  </p:sldIdLst>
  <p:sldSz cx="9144000" cy="6858000" type="screen4x3"/>
  <p:notesSz cx="9167813" cy="695007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>
          <p15:clr>
            <a:srgbClr val="A4A3A4"/>
          </p15:clr>
        </p15:guide>
        <p15:guide id="2" pos="2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00"/>
    <a:srgbClr val="FF0000"/>
    <a:srgbClr val="3399FF"/>
    <a:srgbClr val="0066CC"/>
    <a:srgbClr val="0000FF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650" y="-84"/>
      </p:cViewPr>
      <p:guideLst>
        <p:guide orient="horz" pos="2189"/>
        <p:guide pos="28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2C13BB7-94AF-4D86-B440-8A0CA153E0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153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0803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256" y="0"/>
            <a:ext cx="3905429" cy="37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32100" y="533400"/>
            <a:ext cx="3484563" cy="2613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3404" y="3305949"/>
            <a:ext cx="6675877" cy="314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11898"/>
            <a:ext cx="400803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256" y="6611898"/>
            <a:ext cx="3905429" cy="3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567B01B-791F-45B8-A40E-EAB9F6A66C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0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6C09F992-A2AD-4DF4-9015-C07E9ECBF6F5}" type="slidenum">
              <a:rPr lang="en-GB" sz="1200" smtClean="0">
                <a:solidFill>
                  <a:schemeClr val="tx1"/>
                </a:solidFill>
              </a:rPr>
              <a:pPr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64F76-DE12-45C2-BC58-D437BEF042F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25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63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D5A9-7E4E-481E-9A87-3DCC9099C52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40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5D5A9-7E4E-481E-9A87-3DCC9099C520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13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678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867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62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CBE43EE-759B-4DD0-AB4B-6B74D30A1783}" type="slidenum">
              <a:rPr lang="en-GB" sz="1200" smtClean="0">
                <a:solidFill>
                  <a:schemeClr val="tx1"/>
                </a:solidFill>
              </a:rPr>
              <a:pPr/>
              <a:t>17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CBE43EE-759B-4DD0-AB4B-6B74D30A1783}" type="slidenum">
              <a:rPr lang="en-GB" sz="1200" smtClean="0">
                <a:solidFill>
                  <a:schemeClr val="tx1"/>
                </a:solidFill>
              </a:rPr>
              <a:pPr/>
              <a:t>18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43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FCBE43EE-759B-4DD0-AB4B-6B74D30A1783}" type="slidenum">
              <a:rPr lang="en-GB" sz="1200" smtClean="0">
                <a:solidFill>
                  <a:schemeClr val="tx1"/>
                </a:solidFill>
              </a:rPr>
              <a:pPr/>
              <a:t>19</a:t>
            </a:fld>
            <a:endParaRPr lang="en-GB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02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239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74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02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7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AF14E58-F2B5-422D-8B97-5716B59D65FE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fld id="{DAF14E58-F2B5-422D-8B97-5716B59D65FE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fld id="{4708464A-48FE-440D-A155-9A2117977707}" type="slidenum">
              <a:rPr lang="en-GB" sz="1200" smtClean="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65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64F76-DE12-45C2-BC58-D437BEF042F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251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63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67B01B-791F-45B8-A40E-EAB9F6A66C3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46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03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50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567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642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4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65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51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66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82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92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32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833111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anrc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rc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a/url?sa=i&amp;rct=j&amp;q=&amp;esrc=s&amp;frm=1&amp;source=images&amp;cd=&amp;cad=rja&amp;docid=loCPJ4ATPEqk_M&amp;tbnid=hDPn-hfyqV7cZM:&amp;ved=0CAUQjRw&amp;url=http://www.jw.org/en/publications/books/bible-stories/part-7-jesus-resurrection-to-pauls-imprisonment/story-110-timothy-pauls-new-helper/&amp;ei=uZ4eUYn1F-SbjALnvoDwCw&amp;bvm=bv.42553238,d.cGE&amp;psig=AFQjCNHTHB-LkAFpw3dJQBRu2IPwmFeTvA&amp;ust=136104759885489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447800"/>
          </a:xfrm>
        </p:spPr>
        <p:txBody>
          <a:bodyPr/>
          <a:lstStyle/>
          <a:p>
            <a:r>
              <a:rPr lang="en-GB" dirty="0"/>
              <a:t>Catechism</a:t>
            </a:r>
            <a:br>
              <a:rPr lang="en-GB" dirty="0"/>
            </a:br>
            <a:r>
              <a:rPr lang="en-GB" dirty="0"/>
              <a:t>The Workshop of Faith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</p:spPr>
        <p:txBody>
          <a:bodyPr/>
          <a:lstStyle/>
          <a:p>
            <a:r>
              <a:rPr lang="en-GB"/>
              <a:t>Lesson 21</a:t>
            </a:r>
            <a:endParaRPr lang="en-GB" dirty="0"/>
          </a:p>
          <a:p>
            <a:r>
              <a:rPr lang="en-GB" dirty="0"/>
              <a:t>The Church: Government (3)</a:t>
            </a:r>
          </a:p>
        </p:txBody>
      </p:sp>
    </p:spTree>
    <p:extLst>
      <p:ext uri="{BB962C8B-B14F-4D97-AF65-F5344CB8AC3E}">
        <p14:creationId xmlns:p14="http://schemas.microsoft.com/office/powerpoint/2010/main" val="1094110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election procedure</a:t>
            </a:r>
            <a:br>
              <a:rPr lang="en-US" dirty="0"/>
            </a:br>
            <a:r>
              <a:rPr lang="en-US" sz="2800" i="1" dirty="0">
                <a:solidFill>
                  <a:srgbClr val="FFC000"/>
                </a:solidFill>
              </a:rPr>
              <a:t>By congregation</a:t>
            </a:r>
            <a:r>
              <a:rPr lang="en-US" sz="2800" i="1" dirty="0"/>
              <a:t>			</a:t>
            </a:r>
            <a:r>
              <a:rPr lang="en-US" sz="2800" i="1" dirty="0">
                <a:solidFill>
                  <a:srgbClr val="66FF33"/>
                </a:solidFill>
              </a:rPr>
              <a:t>by council</a:t>
            </a:r>
            <a:endParaRPr lang="en-US" i="1" dirty="0">
              <a:solidFill>
                <a:srgbClr val="66FF33"/>
              </a:solidFill>
            </a:endParaRPr>
          </a:p>
        </p:txBody>
      </p:sp>
      <p:sp>
        <p:nvSpPr>
          <p:cNvPr id="968707" name="AutoShape 3"/>
          <p:cNvSpPr>
            <a:spLocks noChangeArrowheads="1"/>
          </p:cNvSpPr>
          <p:nvPr/>
        </p:nvSpPr>
        <p:spPr bwMode="auto">
          <a:xfrm>
            <a:off x="1759496" y="14478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Recommendation</a:t>
            </a:r>
          </a:p>
        </p:txBody>
      </p:sp>
      <p:sp>
        <p:nvSpPr>
          <p:cNvPr id="968708" name="AutoShape 4"/>
          <p:cNvSpPr>
            <a:spLocks noChangeArrowheads="1"/>
          </p:cNvSpPr>
          <p:nvPr/>
        </p:nvSpPr>
        <p:spPr bwMode="auto">
          <a:xfrm>
            <a:off x="5996928" y="18470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Presentation</a:t>
            </a:r>
          </a:p>
        </p:txBody>
      </p:sp>
      <p:sp>
        <p:nvSpPr>
          <p:cNvPr id="968709" name="AutoShape 5"/>
          <p:cNvSpPr>
            <a:spLocks noChangeArrowheads="1"/>
          </p:cNvSpPr>
          <p:nvPr/>
        </p:nvSpPr>
        <p:spPr bwMode="auto">
          <a:xfrm>
            <a:off x="1759496" y="32766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Consultation</a:t>
            </a:r>
          </a:p>
        </p:txBody>
      </p:sp>
      <p:sp>
        <p:nvSpPr>
          <p:cNvPr id="968710" name="AutoShape 6"/>
          <p:cNvSpPr>
            <a:spLocks noChangeArrowheads="1"/>
          </p:cNvSpPr>
          <p:nvPr/>
        </p:nvSpPr>
        <p:spPr bwMode="auto">
          <a:xfrm>
            <a:off x="6073128" y="37520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Appointment</a:t>
            </a:r>
          </a:p>
        </p:txBody>
      </p:sp>
      <p:sp>
        <p:nvSpPr>
          <p:cNvPr id="968711" name="AutoShape 7"/>
          <p:cNvSpPr>
            <a:spLocks noChangeArrowheads="1"/>
          </p:cNvSpPr>
          <p:nvPr/>
        </p:nvSpPr>
        <p:spPr bwMode="auto">
          <a:xfrm>
            <a:off x="1835696" y="50292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Approbation</a:t>
            </a:r>
          </a:p>
        </p:txBody>
      </p:sp>
      <p:sp>
        <p:nvSpPr>
          <p:cNvPr id="968712" name="AutoShape 8"/>
          <p:cNvSpPr>
            <a:spLocks noChangeArrowheads="1"/>
          </p:cNvSpPr>
          <p:nvPr/>
        </p:nvSpPr>
        <p:spPr bwMode="auto">
          <a:xfrm>
            <a:off x="6073128" y="55046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Ordination</a:t>
            </a:r>
          </a:p>
        </p:txBody>
      </p:sp>
      <p:sp>
        <p:nvSpPr>
          <p:cNvPr id="968713" name="Oval 9"/>
          <p:cNvSpPr>
            <a:spLocks noChangeArrowheads="1"/>
          </p:cNvSpPr>
          <p:nvPr/>
        </p:nvSpPr>
        <p:spPr bwMode="auto">
          <a:xfrm>
            <a:off x="457200" y="16002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968714" name="Oval 10"/>
          <p:cNvSpPr>
            <a:spLocks noChangeArrowheads="1"/>
          </p:cNvSpPr>
          <p:nvPr/>
        </p:nvSpPr>
        <p:spPr bwMode="auto">
          <a:xfrm>
            <a:off x="457200" y="3361509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968715" name="Oval 11"/>
          <p:cNvSpPr>
            <a:spLocks noChangeArrowheads="1"/>
          </p:cNvSpPr>
          <p:nvPr/>
        </p:nvSpPr>
        <p:spPr bwMode="auto">
          <a:xfrm>
            <a:off x="457200" y="51816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968716" name="Line 12"/>
          <p:cNvSpPr>
            <a:spLocks noChangeShapeType="1"/>
          </p:cNvSpPr>
          <p:nvPr/>
        </p:nvSpPr>
        <p:spPr bwMode="auto">
          <a:xfrm>
            <a:off x="533400" y="4800600"/>
            <a:ext cx="8382000" cy="0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7" name="Line 13"/>
          <p:cNvSpPr>
            <a:spLocks noChangeShapeType="1"/>
          </p:cNvSpPr>
          <p:nvPr/>
        </p:nvSpPr>
        <p:spPr bwMode="auto">
          <a:xfrm>
            <a:off x="533400" y="2895600"/>
            <a:ext cx="8382000" cy="0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8" name="Line 14"/>
          <p:cNvSpPr>
            <a:spLocks noChangeShapeType="1"/>
          </p:cNvSpPr>
          <p:nvPr/>
        </p:nvSpPr>
        <p:spPr bwMode="auto">
          <a:xfrm>
            <a:off x="4724400" y="1905000"/>
            <a:ext cx="14478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9" name="Line 15"/>
          <p:cNvSpPr>
            <a:spLocks noChangeShapeType="1"/>
          </p:cNvSpPr>
          <p:nvPr/>
        </p:nvSpPr>
        <p:spPr bwMode="auto">
          <a:xfrm flipH="1">
            <a:off x="4724400" y="2514600"/>
            <a:ext cx="1524000" cy="1058416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0" name="Line 16"/>
          <p:cNvSpPr>
            <a:spLocks noChangeShapeType="1"/>
          </p:cNvSpPr>
          <p:nvPr/>
        </p:nvSpPr>
        <p:spPr bwMode="auto">
          <a:xfrm flipH="1">
            <a:off x="4724400" y="4419600"/>
            <a:ext cx="14478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1" name="Line 17"/>
          <p:cNvSpPr>
            <a:spLocks noChangeShapeType="1"/>
          </p:cNvSpPr>
          <p:nvPr/>
        </p:nvSpPr>
        <p:spPr bwMode="auto">
          <a:xfrm>
            <a:off x="4724400" y="3861048"/>
            <a:ext cx="1447800" cy="40615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2" name="Line 18"/>
          <p:cNvSpPr>
            <a:spLocks noChangeShapeType="1"/>
          </p:cNvSpPr>
          <p:nvPr/>
        </p:nvSpPr>
        <p:spPr bwMode="auto">
          <a:xfrm>
            <a:off x="4800600" y="5562600"/>
            <a:ext cx="13716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833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6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50"/>
                                        <p:tgtEl>
                                          <p:spTgt spid="96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9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750"/>
                                        <p:tgtEl>
                                          <p:spTgt spid="96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96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7" grpId="0" animBg="1"/>
      <p:bldP spid="968708" grpId="0" animBg="1"/>
      <p:bldP spid="968709" grpId="0" animBg="1"/>
      <p:bldP spid="968710" grpId="0" animBg="1"/>
      <p:bldP spid="968711" grpId="0" animBg="1"/>
      <p:bldP spid="968712" grpId="0" animBg="1"/>
      <p:bldP spid="968718" grpId="0" animBg="1"/>
      <p:bldP spid="968719" grpId="0" animBg="1"/>
      <p:bldP spid="968720" grpId="0" animBg="1"/>
      <p:bldP spid="968721" grpId="0" animBg="1"/>
      <p:bldP spid="9687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 life or for a term?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Reformed tend to have elders/deacons </a:t>
            </a:r>
            <a:r>
              <a:rPr lang="en-CA" dirty="0">
                <a:solidFill>
                  <a:srgbClr val="66FF33"/>
                </a:solidFill>
              </a:rPr>
              <a:t>for a set term, with rest periods and re-elections.</a:t>
            </a:r>
          </a:p>
          <a:p>
            <a:pPr marL="0" indent="0">
              <a:buNone/>
            </a:pPr>
            <a:r>
              <a:rPr lang="en-CA" dirty="0"/>
              <a:t>Presbyterians tend to have elders/deacons </a:t>
            </a:r>
            <a:r>
              <a:rPr lang="en-CA" dirty="0">
                <a:solidFill>
                  <a:srgbClr val="66FF33"/>
                </a:solidFill>
              </a:rPr>
              <a:t>for life, with passive and active periods.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The Reformed system decreases the risk of hierarchy.</a:t>
            </a:r>
          </a:p>
          <a:p>
            <a:pPr marL="0" indent="0">
              <a:buNone/>
            </a:pPr>
            <a:r>
              <a:rPr lang="en-CA" dirty="0"/>
              <a:t>The Presbyterian system ensures more continuity.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To become an office-bearer in a Presbyterian church tends to be a more rigorous process.</a:t>
            </a:r>
          </a:p>
        </p:txBody>
      </p:sp>
    </p:spTree>
    <p:extLst>
      <p:ext uri="{BB962C8B-B14F-4D97-AF65-F5344CB8AC3E}">
        <p14:creationId xmlns:p14="http://schemas.microsoft.com/office/powerpoint/2010/main" val="9060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49875" y="1245033"/>
            <a:ext cx="3352800" cy="2015692"/>
            <a:chOff x="5349875" y="1245033"/>
            <a:chExt cx="3352800" cy="2015692"/>
          </a:xfrm>
        </p:grpSpPr>
        <p:sp>
          <p:nvSpPr>
            <p:cNvPr id="687115" name="AutoShape 11"/>
            <p:cNvSpPr>
              <a:spLocks noChangeArrowheads="1"/>
            </p:cNvSpPr>
            <p:nvPr/>
          </p:nvSpPr>
          <p:spPr bwMode="auto">
            <a:xfrm>
              <a:off x="5851525" y="1676400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 dirty="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687116" name="AutoShape 12"/>
            <p:cNvSpPr>
              <a:spLocks noChangeArrowheads="1"/>
            </p:cNvSpPr>
            <p:nvPr/>
          </p:nvSpPr>
          <p:spPr bwMode="auto">
            <a:xfrm>
              <a:off x="7451725" y="2286000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17" name="AutoShape 13"/>
            <p:cNvSpPr>
              <a:spLocks noChangeArrowheads="1"/>
            </p:cNvSpPr>
            <p:nvPr/>
          </p:nvSpPr>
          <p:spPr bwMode="auto">
            <a:xfrm>
              <a:off x="5775325" y="2286000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18" name="AutoShape 14"/>
            <p:cNvSpPr>
              <a:spLocks noChangeArrowheads="1"/>
            </p:cNvSpPr>
            <p:nvPr/>
          </p:nvSpPr>
          <p:spPr bwMode="auto">
            <a:xfrm>
              <a:off x="6645275" y="2819400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19" name="AutoShape 15"/>
            <p:cNvSpPr>
              <a:spLocks noChangeArrowheads="1"/>
            </p:cNvSpPr>
            <p:nvPr/>
          </p:nvSpPr>
          <p:spPr bwMode="auto">
            <a:xfrm>
              <a:off x="7564314" y="1714500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20" name="AutoShape 16"/>
            <p:cNvSpPr>
              <a:spLocks noChangeArrowheads="1"/>
            </p:cNvSpPr>
            <p:nvPr/>
          </p:nvSpPr>
          <p:spPr bwMode="auto">
            <a:xfrm>
              <a:off x="6304028" y="1250372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 dirty="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 dirty="0">
                <a:solidFill>
                  <a:schemeClr val="bg1"/>
                </a:solidFill>
              </a:endParaRPr>
            </a:p>
          </p:txBody>
        </p:sp>
        <p:sp>
          <p:nvSpPr>
            <p:cNvPr id="687134" name="AutoShape 30"/>
            <p:cNvSpPr>
              <a:spLocks noChangeArrowheads="1"/>
            </p:cNvSpPr>
            <p:nvPr/>
          </p:nvSpPr>
          <p:spPr bwMode="auto">
            <a:xfrm>
              <a:off x="7832725" y="2819400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35" name="AutoShape 31"/>
            <p:cNvSpPr>
              <a:spLocks noChangeArrowheads="1"/>
            </p:cNvSpPr>
            <p:nvPr/>
          </p:nvSpPr>
          <p:spPr bwMode="auto">
            <a:xfrm>
              <a:off x="5349875" y="2895600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43" name="AutoShape 16"/>
            <p:cNvSpPr>
              <a:spLocks noChangeArrowheads="1"/>
            </p:cNvSpPr>
            <p:nvPr/>
          </p:nvSpPr>
          <p:spPr bwMode="auto">
            <a:xfrm>
              <a:off x="7237289" y="1245033"/>
              <a:ext cx="869950" cy="365125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 dirty="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Church Structure</a:t>
            </a:r>
          </a:p>
        </p:txBody>
      </p:sp>
      <p:grpSp>
        <p:nvGrpSpPr>
          <p:cNvPr id="687142" name="Group 38"/>
          <p:cNvGrpSpPr>
            <a:grpSpLocks/>
          </p:cNvGrpSpPr>
          <p:nvPr/>
        </p:nvGrpSpPr>
        <p:grpSpPr bwMode="auto">
          <a:xfrm>
            <a:off x="381000" y="1524000"/>
            <a:ext cx="2546350" cy="1508125"/>
            <a:chOff x="240" y="960"/>
            <a:chExt cx="1604" cy="950"/>
          </a:xfrm>
        </p:grpSpPr>
        <p:sp>
          <p:nvSpPr>
            <p:cNvPr id="687108" name="AutoShape 4"/>
            <p:cNvSpPr>
              <a:spLocks noChangeArrowheads="1"/>
            </p:cNvSpPr>
            <p:nvPr/>
          </p:nvSpPr>
          <p:spPr bwMode="auto">
            <a:xfrm>
              <a:off x="288" y="96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09" name="AutoShape 5"/>
            <p:cNvSpPr>
              <a:spLocks noChangeArrowheads="1"/>
            </p:cNvSpPr>
            <p:nvPr/>
          </p:nvSpPr>
          <p:spPr bwMode="auto">
            <a:xfrm>
              <a:off x="1296" y="1344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11" name="AutoShape 7"/>
            <p:cNvSpPr>
              <a:spLocks noChangeArrowheads="1"/>
            </p:cNvSpPr>
            <p:nvPr/>
          </p:nvSpPr>
          <p:spPr bwMode="auto">
            <a:xfrm>
              <a:off x="240" y="1344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12" name="AutoShape 8"/>
            <p:cNvSpPr>
              <a:spLocks noChangeArrowheads="1"/>
            </p:cNvSpPr>
            <p:nvPr/>
          </p:nvSpPr>
          <p:spPr bwMode="auto">
            <a:xfrm>
              <a:off x="768" y="168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13" name="AutoShape 9"/>
            <p:cNvSpPr>
              <a:spLocks noChangeArrowheads="1"/>
            </p:cNvSpPr>
            <p:nvPr/>
          </p:nvSpPr>
          <p:spPr bwMode="auto">
            <a:xfrm>
              <a:off x="1248" y="96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687114" name="AutoShape 10"/>
          <p:cNvSpPr>
            <a:spLocks noChangeArrowheads="1"/>
          </p:cNvSpPr>
          <p:nvPr/>
        </p:nvSpPr>
        <p:spPr bwMode="auto">
          <a:xfrm>
            <a:off x="1219200" y="1066800"/>
            <a:ext cx="869950" cy="3651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sz="1600">
                <a:solidFill>
                  <a:schemeClr val="bg1"/>
                </a:solidFill>
                <a:latin typeface="Comic Sans MS" pitchFamily="66" charset="0"/>
              </a:rPr>
              <a:t>church</a:t>
            </a:r>
            <a:endParaRPr lang="en-GB">
              <a:solidFill>
                <a:schemeClr val="bg1"/>
              </a:solidFill>
            </a:endParaRPr>
          </a:p>
        </p:txBody>
      </p:sp>
      <p:grpSp>
        <p:nvGrpSpPr>
          <p:cNvPr id="687145" name="Group 41"/>
          <p:cNvGrpSpPr>
            <a:grpSpLocks/>
          </p:cNvGrpSpPr>
          <p:nvPr/>
        </p:nvGrpSpPr>
        <p:grpSpPr bwMode="auto">
          <a:xfrm>
            <a:off x="5410200" y="4267200"/>
            <a:ext cx="2470150" cy="1812925"/>
            <a:chOff x="3408" y="2688"/>
            <a:chExt cx="1556" cy="1142"/>
          </a:xfrm>
        </p:grpSpPr>
        <p:sp>
          <p:nvSpPr>
            <p:cNvPr id="687127" name="AutoShape 23"/>
            <p:cNvSpPr>
              <a:spLocks noChangeArrowheads="1"/>
            </p:cNvSpPr>
            <p:nvPr/>
          </p:nvSpPr>
          <p:spPr bwMode="auto">
            <a:xfrm>
              <a:off x="3408" y="312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28" name="AutoShape 24"/>
            <p:cNvSpPr>
              <a:spLocks noChangeArrowheads="1"/>
            </p:cNvSpPr>
            <p:nvPr/>
          </p:nvSpPr>
          <p:spPr bwMode="auto">
            <a:xfrm>
              <a:off x="4416" y="312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30" name="AutoShape 26"/>
            <p:cNvSpPr>
              <a:spLocks noChangeArrowheads="1"/>
            </p:cNvSpPr>
            <p:nvPr/>
          </p:nvSpPr>
          <p:spPr bwMode="auto">
            <a:xfrm>
              <a:off x="3888" y="360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31" name="AutoShape 27"/>
            <p:cNvSpPr>
              <a:spLocks noChangeArrowheads="1"/>
            </p:cNvSpPr>
            <p:nvPr/>
          </p:nvSpPr>
          <p:spPr bwMode="auto">
            <a:xfrm>
              <a:off x="4224" y="2688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32" name="AutoShape 28"/>
            <p:cNvSpPr>
              <a:spLocks noChangeArrowheads="1"/>
            </p:cNvSpPr>
            <p:nvPr/>
          </p:nvSpPr>
          <p:spPr bwMode="auto">
            <a:xfrm>
              <a:off x="3600" y="2688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7144" name="Group 40"/>
          <p:cNvGrpSpPr>
            <a:grpSpLocks/>
          </p:cNvGrpSpPr>
          <p:nvPr/>
        </p:nvGrpSpPr>
        <p:grpSpPr bwMode="auto">
          <a:xfrm>
            <a:off x="838200" y="3733800"/>
            <a:ext cx="3079750" cy="2117725"/>
            <a:chOff x="528" y="2352"/>
            <a:chExt cx="1940" cy="1334"/>
          </a:xfrm>
        </p:grpSpPr>
        <p:sp>
          <p:nvSpPr>
            <p:cNvPr id="687121" name="AutoShape 17"/>
            <p:cNvSpPr>
              <a:spLocks noChangeArrowheads="1"/>
            </p:cNvSpPr>
            <p:nvPr/>
          </p:nvSpPr>
          <p:spPr bwMode="auto">
            <a:xfrm>
              <a:off x="528" y="2832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22" name="AutoShape 18"/>
            <p:cNvSpPr>
              <a:spLocks noChangeArrowheads="1"/>
            </p:cNvSpPr>
            <p:nvPr/>
          </p:nvSpPr>
          <p:spPr bwMode="auto">
            <a:xfrm>
              <a:off x="1920" y="312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23" name="AutoShape 19"/>
            <p:cNvSpPr>
              <a:spLocks noChangeArrowheads="1"/>
            </p:cNvSpPr>
            <p:nvPr/>
          </p:nvSpPr>
          <p:spPr bwMode="auto">
            <a:xfrm>
              <a:off x="864" y="3120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24" name="AutoShape 20"/>
            <p:cNvSpPr>
              <a:spLocks noChangeArrowheads="1"/>
            </p:cNvSpPr>
            <p:nvPr/>
          </p:nvSpPr>
          <p:spPr bwMode="auto">
            <a:xfrm>
              <a:off x="1392" y="3456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25" name="AutoShape 21"/>
            <p:cNvSpPr>
              <a:spLocks noChangeArrowheads="1"/>
            </p:cNvSpPr>
            <p:nvPr/>
          </p:nvSpPr>
          <p:spPr bwMode="auto">
            <a:xfrm>
              <a:off x="1872" y="2736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26" name="AutoShape 22"/>
            <p:cNvSpPr>
              <a:spLocks noChangeArrowheads="1"/>
            </p:cNvSpPr>
            <p:nvPr/>
          </p:nvSpPr>
          <p:spPr bwMode="auto">
            <a:xfrm>
              <a:off x="1392" y="2352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687133" name="AutoShape 29"/>
            <p:cNvSpPr>
              <a:spLocks noChangeArrowheads="1"/>
            </p:cNvSpPr>
            <p:nvPr/>
          </p:nvSpPr>
          <p:spPr bwMode="auto">
            <a:xfrm>
              <a:off x="816" y="2544"/>
              <a:ext cx="548" cy="230"/>
            </a:xfrm>
            <a:prstGeom prst="roundRect">
              <a:avLst>
                <a:gd name="adj" fmla="val 16667"/>
              </a:avLst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GB" sz="1600">
                  <a:solidFill>
                    <a:schemeClr val="bg1"/>
                  </a:solidFill>
                  <a:latin typeface="Comic Sans MS" pitchFamily="66" charset="0"/>
                </a:rPr>
                <a:t>church</a:t>
              </a:r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7141" name="Group 37"/>
          <p:cNvGrpSpPr>
            <a:grpSpLocks/>
          </p:cNvGrpSpPr>
          <p:nvPr/>
        </p:nvGrpSpPr>
        <p:grpSpPr bwMode="auto">
          <a:xfrm>
            <a:off x="182439" y="814316"/>
            <a:ext cx="8793163" cy="5791200"/>
            <a:chOff x="144" y="432"/>
            <a:chExt cx="5539" cy="3648"/>
          </a:xfrm>
        </p:grpSpPr>
        <p:sp>
          <p:nvSpPr>
            <p:cNvPr id="687136" name="Oval 32"/>
            <p:cNvSpPr>
              <a:spLocks noChangeArrowheads="1"/>
            </p:cNvSpPr>
            <p:nvPr/>
          </p:nvSpPr>
          <p:spPr bwMode="auto">
            <a:xfrm>
              <a:off x="144" y="432"/>
              <a:ext cx="1920" cy="1728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762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4800">
                  <a:solidFill>
                    <a:srgbClr val="0000FF"/>
                  </a:solidFill>
                  <a:latin typeface="Comic Sans MS" pitchFamily="66" charset="0"/>
                </a:rPr>
                <a:t>Classis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687138" name="Oval 34"/>
            <p:cNvSpPr>
              <a:spLocks noChangeArrowheads="1"/>
            </p:cNvSpPr>
            <p:nvPr/>
          </p:nvSpPr>
          <p:spPr bwMode="auto">
            <a:xfrm>
              <a:off x="3264" y="2544"/>
              <a:ext cx="1872" cy="1536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762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4800">
                  <a:solidFill>
                    <a:srgbClr val="0000FF"/>
                  </a:solidFill>
                  <a:latin typeface="Comic Sans MS" pitchFamily="66" charset="0"/>
                </a:rPr>
                <a:t>Classis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687139" name="Oval 35"/>
            <p:cNvSpPr>
              <a:spLocks noChangeArrowheads="1"/>
            </p:cNvSpPr>
            <p:nvPr/>
          </p:nvSpPr>
          <p:spPr bwMode="auto">
            <a:xfrm>
              <a:off x="384" y="2256"/>
              <a:ext cx="2256" cy="1824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762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4800">
                  <a:solidFill>
                    <a:srgbClr val="0000FF"/>
                  </a:solidFill>
                  <a:latin typeface="Comic Sans MS" pitchFamily="66" charset="0"/>
                </a:rPr>
                <a:t>Classis</a:t>
              </a:r>
              <a:endParaRPr lang="en-GB">
                <a:solidFill>
                  <a:srgbClr val="0000FF"/>
                </a:solidFill>
              </a:endParaRPr>
            </a:p>
          </p:txBody>
        </p:sp>
        <p:sp>
          <p:nvSpPr>
            <p:cNvPr id="687137" name="Oval 33"/>
            <p:cNvSpPr>
              <a:spLocks noChangeArrowheads="1"/>
            </p:cNvSpPr>
            <p:nvPr/>
          </p:nvSpPr>
          <p:spPr bwMode="auto">
            <a:xfrm>
              <a:off x="3139" y="512"/>
              <a:ext cx="2544" cy="1920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762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4800">
                  <a:solidFill>
                    <a:srgbClr val="0000FF"/>
                  </a:solidFill>
                  <a:latin typeface="Comic Sans MS" pitchFamily="66" charset="0"/>
                </a:rPr>
                <a:t>Classis</a:t>
              </a:r>
              <a:endParaRPr lang="en-GB">
                <a:solidFill>
                  <a:srgbClr val="0000FF"/>
                </a:solidFill>
              </a:endParaRPr>
            </a:p>
          </p:txBody>
        </p:sp>
      </p:grpSp>
      <p:grpSp>
        <p:nvGrpSpPr>
          <p:cNvPr id="687148" name="Group 44"/>
          <p:cNvGrpSpPr>
            <a:grpSpLocks/>
          </p:cNvGrpSpPr>
          <p:nvPr/>
        </p:nvGrpSpPr>
        <p:grpSpPr bwMode="auto">
          <a:xfrm>
            <a:off x="158641" y="776216"/>
            <a:ext cx="8839200" cy="5867400"/>
            <a:chOff x="96" y="384"/>
            <a:chExt cx="5568" cy="3696"/>
          </a:xfrm>
        </p:grpSpPr>
        <p:sp>
          <p:nvSpPr>
            <p:cNvPr id="687140" name="Rectangle 36"/>
            <p:cNvSpPr>
              <a:spLocks noChangeArrowheads="1"/>
            </p:cNvSpPr>
            <p:nvPr/>
          </p:nvSpPr>
          <p:spPr bwMode="auto">
            <a:xfrm>
              <a:off x="96" y="384"/>
              <a:ext cx="5520" cy="177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9600" dirty="0">
                  <a:solidFill>
                    <a:srgbClr val="0000FF"/>
                  </a:solidFill>
                  <a:latin typeface="Comic Sans MS" pitchFamily="66" charset="0"/>
                </a:rPr>
                <a:t>Regional Synod</a:t>
              </a:r>
              <a:endParaRPr lang="en-GB" dirty="0"/>
            </a:p>
          </p:txBody>
        </p:sp>
        <p:sp>
          <p:nvSpPr>
            <p:cNvPr id="687146" name="Rectangle 42"/>
            <p:cNvSpPr>
              <a:spLocks noChangeArrowheads="1"/>
            </p:cNvSpPr>
            <p:nvPr/>
          </p:nvSpPr>
          <p:spPr bwMode="auto">
            <a:xfrm>
              <a:off x="144" y="2304"/>
              <a:ext cx="5520" cy="1776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GB" sz="9600" dirty="0">
                  <a:solidFill>
                    <a:srgbClr val="0000FF"/>
                  </a:solidFill>
                  <a:latin typeface="Comic Sans MS" pitchFamily="66" charset="0"/>
                </a:rPr>
                <a:t>Regional Synod</a:t>
              </a:r>
              <a:endParaRPr lang="en-GB" dirty="0"/>
            </a:p>
          </p:txBody>
        </p:sp>
      </p:grpSp>
      <p:sp>
        <p:nvSpPr>
          <p:cNvPr id="687147" name="Rectangle 43"/>
          <p:cNvSpPr>
            <a:spLocks noChangeArrowheads="1"/>
          </p:cNvSpPr>
          <p:nvPr/>
        </p:nvSpPr>
        <p:spPr bwMode="auto">
          <a:xfrm>
            <a:off x="158641" y="405606"/>
            <a:ext cx="8915400" cy="6400800"/>
          </a:xfrm>
          <a:prstGeom prst="rect">
            <a:avLst/>
          </a:prstGeom>
          <a:solidFill>
            <a:srgbClr val="FF0000">
              <a:alpha val="50000"/>
            </a:srgbClr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General Synod</a:t>
            </a:r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7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4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Regional Church Structure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Every local church </a:t>
            </a:r>
            <a:r>
              <a:rPr lang="en-GB" dirty="0">
                <a:solidFill>
                  <a:srgbClr val="66FF33"/>
                </a:solidFill>
              </a:rPr>
              <a:t>is a complete church</a:t>
            </a:r>
          </a:p>
          <a:p>
            <a:pPr lvl="1">
              <a:buFontTx/>
              <a:buNone/>
            </a:pPr>
            <a:r>
              <a:rPr lang="en-GB" sz="2800" dirty="0">
                <a:solidFill>
                  <a:srgbClr val="66FF33"/>
                </a:solidFill>
              </a:rPr>
              <a:t>6-12 local churches </a:t>
            </a:r>
            <a:r>
              <a:rPr lang="en-GB" sz="2800" dirty="0"/>
              <a:t>meet in a </a:t>
            </a:r>
            <a:r>
              <a:rPr lang="en-GB" sz="2800" dirty="0">
                <a:solidFill>
                  <a:srgbClr val="66FF33"/>
                </a:solidFill>
              </a:rPr>
              <a:t>classis</a:t>
            </a:r>
          </a:p>
          <a:p>
            <a:pPr lvl="1">
              <a:buFontTx/>
              <a:buNone/>
            </a:pPr>
            <a:r>
              <a:rPr lang="en-GB" sz="2800" dirty="0">
                <a:solidFill>
                  <a:srgbClr val="66FF33"/>
                </a:solidFill>
              </a:rPr>
              <a:t>2-6 classes </a:t>
            </a:r>
            <a:r>
              <a:rPr lang="en-GB" sz="2800" dirty="0"/>
              <a:t>meet in a </a:t>
            </a:r>
            <a:r>
              <a:rPr lang="en-GB" sz="2800" dirty="0">
                <a:solidFill>
                  <a:srgbClr val="66FF33"/>
                </a:solidFill>
              </a:rPr>
              <a:t>regional synod</a:t>
            </a:r>
          </a:p>
          <a:p>
            <a:pPr lvl="1">
              <a:buFontTx/>
              <a:buNone/>
            </a:pPr>
            <a:r>
              <a:rPr lang="en-GB" sz="2800" dirty="0">
                <a:solidFill>
                  <a:srgbClr val="66FF33"/>
                </a:solidFill>
              </a:rPr>
              <a:t>All regional synods </a:t>
            </a:r>
            <a:r>
              <a:rPr lang="en-GB" sz="2800" dirty="0"/>
              <a:t>meet in a </a:t>
            </a:r>
            <a:r>
              <a:rPr lang="en-GB" sz="2800" dirty="0">
                <a:solidFill>
                  <a:srgbClr val="66FF33"/>
                </a:solidFill>
              </a:rPr>
              <a:t>general synod</a:t>
            </a:r>
          </a:p>
          <a:p>
            <a:pPr>
              <a:buFontTx/>
              <a:buNone/>
            </a:pPr>
            <a:r>
              <a:rPr lang="en-GB" dirty="0"/>
              <a:t>And federations of churches meet </a:t>
            </a:r>
            <a:r>
              <a:rPr lang="en-GB" dirty="0">
                <a:solidFill>
                  <a:srgbClr val="66FF33"/>
                </a:solidFill>
              </a:rPr>
              <a:t>once every four years </a:t>
            </a:r>
            <a:r>
              <a:rPr lang="en-GB" dirty="0"/>
              <a:t>in a </a:t>
            </a:r>
            <a:r>
              <a:rPr lang="en-GB" dirty="0">
                <a:solidFill>
                  <a:srgbClr val="66FF33"/>
                </a:solidFill>
              </a:rPr>
              <a:t>conference </a:t>
            </a:r>
            <a:r>
              <a:rPr lang="en-GB" dirty="0"/>
              <a:t>called the </a:t>
            </a:r>
            <a:r>
              <a:rPr lang="en-GB" dirty="0">
                <a:solidFill>
                  <a:srgbClr val="66FF33"/>
                </a:solidFill>
              </a:rPr>
              <a:t>International Conference of Reformed Churches.</a:t>
            </a:r>
          </a:p>
          <a:p>
            <a:pPr>
              <a:buFontTx/>
              <a:buNone/>
            </a:pPr>
            <a:endParaRPr lang="en-GB" dirty="0">
              <a:solidFill>
                <a:srgbClr val="66FF33"/>
              </a:solidFill>
            </a:endParaRPr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63777"/>
            <a:ext cx="9144000" cy="18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3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Willoughby Heights CanRC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Willoughby Heights Canadian Reformed Church </a:t>
            </a:r>
          </a:p>
          <a:p>
            <a:pPr marL="0" indent="0">
              <a:buNone/>
            </a:pPr>
            <a:r>
              <a:rPr lang="en-CA" dirty="0"/>
              <a:t>	- belongs to </a:t>
            </a:r>
            <a:r>
              <a:rPr lang="en-CA" dirty="0">
                <a:solidFill>
                  <a:srgbClr val="66FF33"/>
                </a:solidFill>
              </a:rPr>
              <a:t>Classis Pacific-West</a:t>
            </a:r>
          </a:p>
          <a:p>
            <a:pPr marL="0" indent="0">
              <a:buNone/>
            </a:pPr>
            <a:r>
              <a:rPr lang="en-CA" sz="2400" dirty="0"/>
              <a:t>	</a:t>
            </a:r>
            <a:r>
              <a:rPr lang="en-CA" sz="2400" i="1" dirty="0"/>
              <a:t>with: Cloverdale, Houston, Langley, Refuge, Smithers, &amp; Surrey</a:t>
            </a:r>
          </a:p>
          <a:p>
            <a:pPr marL="0" indent="0">
              <a:buNone/>
            </a:pPr>
            <a:r>
              <a:rPr lang="en-CA" dirty="0"/>
              <a:t>	- which belongs to </a:t>
            </a:r>
            <a:r>
              <a:rPr lang="en-CA" dirty="0">
                <a:solidFill>
                  <a:srgbClr val="66FF33"/>
                </a:solidFill>
              </a:rPr>
              <a:t>Regional Synod West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sz="2400" i="1" dirty="0"/>
              <a:t>with: Classis Pacific-East, Classis Alberta, </a:t>
            </a:r>
            <a:br>
              <a:rPr lang="en-CA" sz="2400" i="1" dirty="0"/>
            </a:br>
            <a:r>
              <a:rPr lang="en-CA" sz="2400" i="1" dirty="0"/>
              <a:t>		and Classis Manitoba</a:t>
            </a:r>
          </a:p>
          <a:p>
            <a:pPr marL="0" indent="0">
              <a:buNone/>
            </a:pPr>
            <a:r>
              <a:rPr lang="en-CA" sz="3200" dirty="0"/>
              <a:t>	</a:t>
            </a:r>
            <a:r>
              <a:rPr lang="en-CA" dirty="0"/>
              <a:t>- which belongs to the general synod of the </a:t>
            </a:r>
            <a:br>
              <a:rPr lang="en-CA" dirty="0"/>
            </a:br>
            <a:r>
              <a:rPr lang="en-CA" dirty="0"/>
              <a:t>		</a:t>
            </a:r>
            <a:r>
              <a:rPr lang="en-CA" dirty="0">
                <a:solidFill>
                  <a:srgbClr val="66FF33"/>
                </a:solidFill>
              </a:rPr>
              <a:t>Canadian Reformed Churches</a:t>
            </a:r>
          </a:p>
          <a:p>
            <a:pPr marL="0" indent="0">
              <a:spcBef>
                <a:spcPts val="24"/>
              </a:spcBef>
              <a:buNone/>
            </a:pPr>
            <a:r>
              <a:rPr lang="en-CA" sz="3600" dirty="0"/>
              <a:t>	</a:t>
            </a:r>
            <a:r>
              <a:rPr lang="en-CA" sz="2400" i="1" dirty="0"/>
              <a:t>with: Regional Synod East</a:t>
            </a:r>
            <a:endParaRPr lang="en-CA" sz="3600" dirty="0"/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CA3244BD-4063-4F42-B1CE-10DB503981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912" y="5621291"/>
            <a:ext cx="528637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72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Westminster URC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New Westminster United Reformed Church</a:t>
            </a:r>
          </a:p>
          <a:p>
            <a:pPr marL="0" indent="0">
              <a:buNone/>
            </a:pPr>
            <a:r>
              <a:rPr lang="en-CA" dirty="0"/>
              <a:t>	- belongs to Classis Western Canada</a:t>
            </a:r>
          </a:p>
          <a:p>
            <a:pPr marL="1257300" lvl="3" indent="0">
              <a:buNone/>
            </a:pPr>
            <a:r>
              <a:rPr lang="en-CA" sz="2000" i="1" dirty="0"/>
              <a:t>with: Abbotsford, Surrey, Kelowna, Smithers, </a:t>
            </a:r>
            <a:r>
              <a:rPr lang="en-CA" sz="2000" i="1" dirty="0" err="1"/>
              <a:t>Telkwa</a:t>
            </a:r>
            <a:r>
              <a:rPr lang="en-CA" sz="2000" i="1" dirty="0"/>
              <a:t>, Grande Prairie, Neerlandia, Edmonton, Lacombe, Leduc, Ponoka, Calgary, Lethbridge, Regina, Winnipeg, Thunder Bay</a:t>
            </a:r>
          </a:p>
          <a:p>
            <a:pPr marL="0" indent="0">
              <a:buNone/>
            </a:pPr>
            <a:r>
              <a:rPr lang="en-CA" dirty="0"/>
              <a:t>	- which belongs to the synod of the </a:t>
            </a:r>
            <a:br>
              <a:rPr lang="en-CA" dirty="0"/>
            </a:br>
            <a:r>
              <a:rPr lang="en-CA" dirty="0"/>
              <a:t>		United Reformed Churches</a:t>
            </a:r>
          </a:p>
          <a:p>
            <a:pPr marL="1257300" lvl="3" indent="0">
              <a:buNone/>
            </a:pPr>
            <a:r>
              <a:rPr lang="en-CA" sz="2200" i="1" dirty="0"/>
              <a:t>with: classis Southwest Ontario, classis Ontario east, classis central US, classis Eastern US, classis Michigan, classis Pacific Northwest, classis Southwest US</a:t>
            </a:r>
            <a:endParaRPr lang="en-CA" sz="3800" dirty="0"/>
          </a:p>
        </p:txBody>
      </p:sp>
      <p:sp>
        <p:nvSpPr>
          <p:cNvPr id="5" name="Action Button: Custom 4">
            <a:hlinkClick r:id="rId3" highlightClick="1"/>
          </p:cNvPr>
          <p:cNvSpPr/>
          <p:nvPr/>
        </p:nvSpPr>
        <p:spPr bwMode="auto">
          <a:xfrm>
            <a:off x="5112648" y="5202178"/>
            <a:ext cx="3928479" cy="147673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4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12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Broader assemblies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66FF33"/>
                </a:solidFill>
              </a:rPr>
              <a:t>A classis, regional synod, and general synod are not </a:t>
            </a:r>
            <a:r>
              <a:rPr lang="en-CA" i="1" dirty="0">
                <a:solidFill>
                  <a:srgbClr val="66FF33"/>
                </a:solidFill>
              </a:rPr>
              <a:t>higher</a:t>
            </a:r>
            <a:r>
              <a:rPr lang="en-CA" dirty="0">
                <a:solidFill>
                  <a:srgbClr val="66FF33"/>
                </a:solidFill>
              </a:rPr>
              <a:t> assemblies but </a:t>
            </a:r>
            <a:r>
              <a:rPr lang="en-CA" i="1" dirty="0">
                <a:solidFill>
                  <a:srgbClr val="66FF33"/>
                </a:solidFill>
              </a:rPr>
              <a:t>broader</a:t>
            </a:r>
            <a:r>
              <a:rPr lang="en-CA" dirty="0">
                <a:solidFill>
                  <a:srgbClr val="66FF33"/>
                </a:solidFill>
              </a:rPr>
              <a:t> assemblies.</a:t>
            </a:r>
          </a:p>
          <a:p>
            <a:pPr marL="400050" lvl="1" indent="0">
              <a:buNone/>
            </a:pPr>
            <a:r>
              <a:rPr lang="en-CA" dirty="0"/>
              <a:t>At a classis, all churches are equal.</a:t>
            </a:r>
          </a:p>
          <a:p>
            <a:pPr marL="400050" lvl="1" indent="0">
              <a:buNone/>
            </a:pPr>
            <a:r>
              <a:rPr lang="en-CA" dirty="0"/>
              <a:t>At a regional synod, all churches are equal.</a:t>
            </a:r>
          </a:p>
          <a:p>
            <a:pPr marL="400050" lvl="1" indent="0">
              <a:buNone/>
            </a:pPr>
            <a:r>
              <a:rPr lang="en-CA" dirty="0"/>
              <a:t>At a general synod, all churches are equal.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At a CanRC broader assembly, the members speak and vote according to </a:t>
            </a:r>
            <a:r>
              <a:rPr lang="en-CA" dirty="0">
                <a:solidFill>
                  <a:srgbClr val="66FF33"/>
                </a:solidFill>
              </a:rPr>
              <a:t>conscience, not instruction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Thus the members of a broader assembly are </a:t>
            </a:r>
            <a:r>
              <a:rPr lang="en-CA" dirty="0">
                <a:solidFill>
                  <a:srgbClr val="66FF33"/>
                </a:solidFill>
              </a:rPr>
              <a:t>not representatives </a:t>
            </a:r>
            <a:r>
              <a:rPr lang="en-CA" dirty="0"/>
              <a:t>of their churches or classes.</a:t>
            </a:r>
          </a:p>
          <a:p>
            <a:pPr marL="0" indent="0">
              <a:buNone/>
            </a:pPr>
            <a:r>
              <a:rPr lang="en-CA" dirty="0"/>
              <a:t>In many other churches it works a little differently.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4740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Acts 10 &amp; 11; Acts 15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dirty="0"/>
              <a:t>Accountability is </a:t>
            </a:r>
            <a:r>
              <a:rPr lang="en-GB" i="1" dirty="0"/>
              <a:t>the </a:t>
            </a:r>
            <a:r>
              <a:rPr lang="en-GB" dirty="0"/>
              <a:t>reason for church government.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1026" name="Picture 2" descr="https://blogs.worldbank.org/publicsphere/files/publicsphere/file00070491953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124972" cy="414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23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Acts 10 &amp; 11; Acts 15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GB" dirty="0"/>
              <a:t>The men from Cornelius and some of </a:t>
            </a:r>
            <a:r>
              <a:rPr lang="en-GB" u="sng" dirty="0"/>
              <a:t>the</a:t>
            </a:r>
            <a:r>
              <a:rPr lang="en-GB" dirty="0"/>
              <a:t> brothers from Joppa.</a:t>
            </a:r>
          </a:p>
          <a:p>
            <a:pPr marL="514350" indent="-514350">
              <a:buFontTx/>
              <a:buAutoNum type="arabicPeriod"/>
            </a:pPr>
            <a:r>
              <a:rPr lang="en-GB" dirty="0"/>
              <a:t>The believers from among the circumcised who had come with Peter (Jews)</a:t>
            </a:r>
          </a:p>
          <a:p>
            <a:pPr marL="514350" indent="-514350">
              <a:buFontTx/>
              <a:buAutoNum type="arabicPeriod"/>
            </a:pPr>
            <a:r>
              <a:rPr lang="en-GB" dirty="0"/>
              <a:t>It is not absolute; Peter involves others in deciding the question.</a:t>
            </a:r>
          </a:p>
          <a:p>
            <a:pPr marL="514350" indent="-514350">
              <a:buFontTx/>
              <a:buAutoNum type="arabicPeriod"/>
            </a:pPr>
            <a:r>
              <a:rPr lang="en-GB" dirty="0"/>
              <a:t>The circumcision party in the Jerusalem church</a:t>
            </a:r>
          </a:p>
          <a:p>
            <a:pPr marL="514350" indent="-514350">
              <a:buFontTx/>
              <a:buAutoNum type="arabicPeriod"/>
            </a:pPr>
            <a:r>
              <a:rPr lang="en-GB" dirty="0"/>
              <a:t>That even an apostle is accountable to the church</a:t>
            </a:r>
          </a:p>
          <a:p>
            <a:pPr marL="514350" indent="-514350">
              <a:buFontTx/>
              <a:buAutoNum type="arabicPeriod"/>
            </a:pPr>
            <a:r>
              <a:rPr lang="en-GB" u="sng" dirty="0"/>
              <a:t>These</a:t>
            </a:r>
            <a:r>
              <a:rPr lang="en-GB" dirty="0"/>
              <a:t> six brothers from Joppa</a:t>
            </a:r>
          </a:p>
          <a:p>
            <a:pPr marL="514350" indent="-514350">
              <a:buFontTx/>
              <a:buAutoNum type="arabicPeriod"/>
            </a:pPr>
            <a:r>
              <a:rPr lang="en-GB" dirty="0"/>
              <a:t>Silence. (Peter’s actions receive approval.)</a:t>
            </a:r>
          </a:p>
          <a:p>
            <a:pPr marL="514350" indent="-514350">
              <a:buFontTx/>
              <a:buAutoNum type="arabicPeriod"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53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Acts 10 &amp; 11; Acts 15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GB" dirty="0"/>
              <a:t>The church in Antioch through its elders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The apostles and elders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Simeon Peter’s experience in Caesarea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The Bible (Amos 9:11-12)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Churches always need to communicate with each other and be accountable to each other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GB" dirty="0"/>
              <a:t>NO.</a:t>
            </a:r>
          </a:p>
          <a:p>
            <a:pPr>
              <a:buFont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54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Psalm 111:1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19200"/>
            <a:ext cx="7884368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 give the </a:t>
            </a:r>
            <a:r>
              <a:rPr lang="en-US" cap="small" dirty="0"/>
              <a:t>Lord</a:t>
            </a:r>
            <a:r>
              <a:rPr lang="en-US" dirty="0"/>
              <a:t> wholehearted praise!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In thankful song my voice I raise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within the righteous congregation.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Great are the doings of the </a:t>
            </a:r>
            <a:r>
              <a:rPr lang="en-US" cap="small" dirty="0"/>
              <a:t>Lord</a:t>
            </a:r>
            <a:r>
              <a:rPr lang="en-US" dirty="0"/>
              <a:t>,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and all to whom they joy afford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will study them with dedication.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8585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Broader Assemblies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broader assemblies are</a:t>
            </a:r>
          </a:p>
          <a:p>
            <a:pPr marL="0" indent="0">
              <a:buNone/>
            </a:pPr>
            <a:r>
              <a:rPr lang="en-CA" dirty="0"/>
              <a:t>	- conferences where churches assist each other</a:t>
            </a:r>
          </a:p>
          <a:p>
            <a:pPr marL="0" indent="0">
              <a:buNone/>
            </a:pPr>
            <a:r>
              <a:rPr lang="en-CA" dirty="0"/>
              <a:t>	- bodies with jurisdiction in those areas in which </a:t>
            </a:r>
            <a:br>
              <a:rPr lang="en-CA" dirty="0"/>
            </a:br>
            <a:r>
              <a:rPr lang="en-CA" dirty="0"/>
              <a:t>		churches give them jurisdiction by </a:t>
            </a:r>
            <a:br>
              <a:rPr lang="en-CA" dirty="0"/>
            </a:br>
            <a:r>
              <a:rPr lang="en-CA" dirty="0"/>
              <a:t>		agreement</a:t>
            </a:r>
          </a:p>
          <a:p>
            <a:pPr marL="0" indent="0">
              <a:buNone/>
            </a:pPr>
            <a:r>
              <a:rPr lang="en-CA" dirty="0"/>
              <a:t>	</a:t>
            </a:r>
          </a:p>
          <a:p>
            <a:pPr marL="0" indent="0">
              <a:buNone/>
            </a:pPr>
            <a:r>
              <a:rPr lang="en-CA" dirty="0"/>
              <a:t>Note: these assemblies can legislate, judge, and execute as determined by the local churches.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31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Main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FF9900"/>
                </a:solidFill>
              </a:rPr>
              <a:t>A classis</a:t>
            </a:r>
            <a:r>
              <a:rPr lang="en-CA" dirty="0"/>
              <a:t>:</a:t>
            </a:r>
          </a:p>
          <a:p>
            <a:pPr marL="0" indent="0">
              <a:buNone/>
            </a:pPr>
            <a:r>
              <a:rPr lang="en-CA" dirty="0"/>
              <a:t>- </a:t>
            </a:r>
            <a:r>
              <a:rPr lang="en-CA" dirty="0">
                <a:solidFill>
                  <a:srgbClr val="66FF33"/>
                </a:solidFill>
              </a:rPr>
              <a:t>assists </a:t>
            </a:r>
            <a:r>
              <a:rPr lang="en-CA" dirty="0"/>
              <a:t>local churches and </a:t>
            </a:r>
            <a:r>
              <a:rPr lang="en-CA" dirty="0">
                <a:solidFill>
                  <a:srgbClr val="66FF33"/>
                </a:solidFill>
              </a:rPr>
              <a:t>holds them accountable to each other</a:t>
            </a:r>
          </a:p>
          <a:p>
            <a:pPr marL="0" indent="0">
              <a:buNone/>
            </a:pPr>
            <a:r>
              <a:rPr lang="en-CA" dirty="0"/>
              <a:t>- serve as </a:t>
            </a:r>
            <a:r>
              <a:rPr lang="en-CA" dirty="0">
                <a:solidFill>
                  <a:srgbClr val="66FF33"/>
                </a:solidFill>
              </a:rPr>
              <a:t>first court of appeal </a:t>
            </a:r>
          </a:p>
          <a:p>
            <a:pPr marL="0" indent="0">
              <a:buNone/>
            </a:pPr>
            <a:r>
              <a:rPr lang="en-CA" dirty="0"/>
              <a:t>- </a:t>
            </a:r>
            <a:r>
              <a:rPr lang="en-CA" dirty="0">
                <a:solidFill>
                  <a:srgbClr val="66FF33"/>
                </a:solidFill>
              </a:rPr>
              <a:t>examines </a:t>
            </a:r>
            <a:r>
              <a:rPr lang="en-CA" dirty="0"/>
              <a:t>ministers-to-be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solidFill>
                  <a:srgbClr val="FF9900"/>
                </a:solidFill>
              </a:rPr>
              <a:t>A regional synod</a:t>
            </a:r>
            <a:r>
              <a:rPr lang="en-CA" dirty="0"/>
              <a:t>:</a:t>
            </a:r>
          </a:p>
          <a:p>
            <a:pPr marL="0" indent="0">
              <a:buNone/>
            </a:pPr>
            <a:r>
              <a:rPr lang="en-CA" dirty="0"/>
              <a:t>- serves as </a:t>
            </a:r>
            <a:r>
              <a:rPr lang="en-CA" dirty="0">
                <a:solidFill>
                  <a:srgbClr val="66FF33"/>
                </a:solidFill>
              </a:rPr>
              <a:t>second court of appeal</a:t>
            </a:r>
          </a:p>
          <a:p>
            <a:pPr marL="0" indent="0">
              <a:buNone/>
            </a:pPr>
            <a:r>
              <a:rPr lang="en-CA" dirty="0"/>
              <a:t>- assists classes in matters </a:t>
            </a:r>
            <a:r>
              <a:rPr lang="en-CA" dirty="0">
                <a:solidFill>
                  <a:srgbClr val="66FF33"/>
                </a:solidFill>
              </a:rPr>
              <a:t>relating to ministers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39722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Main Tasks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>
                <a:solidFill>
                  <a:srgbClr val="FF9900"/>
                </a:solidFill>
              </a:rPr>
              <a:t>A general synod</a:t>
            </a:r>
            <a:r>
              <a:rPr lang="en-CA" dirty="0"/>
              <a:t>:</a:t>
            </a:r>
            <a:endParaRPr lang="en-CA" dirty="0">
              <a:solidFill>
                <a:srgbClr val="FF9900"/>
              </a:solidFill>
            </a:endParaRPr>
          </a:p>
          <a:p>
            <a:pPr>
              <a:buFontTx/>
              <a:buChar char="-"/>
            </a:pPr>
            <a:r>
              <a:rPr lang="en-CA" dirty="0"/>
              <a:t>serves as </a:t>
            </a:r>
            <a:r>
              <a:rPr lang="en-CA" dirty="0">
                <a:solidFill>
                  <a:srgbClr val="66FF33"/>
                </a:solidFill>
              </a:rPr>
              <a:t>final court of appeal</a:t>
            </a:r>
          </a:p>
          <a:p>
            <a:pPr>
              <a:buFontTx/>
              <a:buChar char="-"/>
            </a:pPr>
            <a:r>
              <a:rPr lang="en-CA" dirty="0"/>
              <a:t>deals with issues pertaining to </a:t>
            </a:r>
            <a:r>
              <a:rPr lang="en-CA" dirty="0">
                <a:solidFill>
                  <a:srgbClr val="66FF33"/>
                </a:solidFill>
              </a:rPr>
              <a:t>churches in common</a:t>
            </a:r>
          </a:p>
          <a:p>
            <a:pPr marL="0" indent="0">
              <a:buNone/>
            </a:pPr>
            <a:r>
              <a:rPr lang="en-CA" dirty="0"/>
              <a:t>	- </a:t>
            </a:r>
            <a:r>
              <a:rPr lang="en-CA" dirty="0">
                <a:solidFill>
                  <a:srgbClr val="66FF33"/>
                </a:solidFill>
              </a:rPr>
              <a:t>doctrine</a:t>
            </a:r>
            <a:r>
              <a:rPr lang="en-CA" dirty="0"/>
              <a:t> (e.g. women voting)</a:t>
            </a:r>
          </a:p>
          <a:p>
            <a:pPr marL="0" indent="0">
              <a:buNone/>
            </a:pPr>
            <a:r>
              <a:rPr lang="en-CA" dirty="0"/>
              <a:t>	- </a:t>
            </a:r>
            <a:r>
              <a:rPr lang="en-CA" dirty="0">
                <a:solidFill>
                  <a:srgbClr val="66FF33"/>
                </a:solidFill>
              </a:rPr>
              <a:t>worship</a:t>
            </a:r>
            <a:r>
              <a:rPr lang="en-CA" dirty="0"/>
              <a:t> (e.g. Book of Praise)</a:t>
            </a:r>
          </a:p>
          <a:p>
            <a:pPr marL="0" indent="0">
              <a:buNone/>
            </a:pPr>
            <a:r>
              <a:rPr lang="en-CA" dirty="0"/>
              <a:t>	- </a:t>
            </a:r>
            <a:r>
              <a:rPr lang="en-CA" dirty="0">
                <a:solidFill>
                  <a:srgbClr val="66FF33"/>
                </a:solidFill>
              </a:rPr>
              <a:t>government </a:t>
            </a:r>
            <a:r>
              <a:rPr lang="en-CA" dirty="0"/>
              <a:t>(e.g. Church Order)</a:t>
            </a:r>
          </a:p>
          <a:p>
            <a:pPr>
              <a:buFontTx/>
              <a:buChar char="-"/>
            </a:pPr>
            <a:r>
              <a:rPr lang="en-CA" dirty="0"/>
              <a:t>deals with relationships with </a:t>
            </a:r>
            <a:r>
              <a:rPr lang="en-CA" dirty="0">
                <a:solidFill>
                  <a:srgbClr val="66FF33"/>
                </a:solidFill>
              </a:rPr>
              <a:t>other groups of Churches &amp; the government</a:t>
            </a:r>
          </a:p>
          <a:p>
            <a:pPr>
              <a:buFontTx/>
              <a:buChar char="-"/>
            </a:pPr>
            <a:r>
              <a:rPr lang="en-CA" dirty="0"/>
              <a:t>deals with things </a:t>
            </a:r>
            <a:r>
              <a:rPr lang="en-CA" dirty="0">
                <a:solidFill>
                  <a:srgbClr val="66FF33"/>
                </a:solidFill>
              </a:rPr>
              <a:t>best done together</a:t>
            </a:r>
            <a:r>
              <a:rPr lang="en-CA" dirty="0"/>
              <a:t> </a:t>
            </a:r>
            <a:r>
              <a:rPr lang="en-CA" sz="2400" dirty="0"/>
              <a:t>(e.g. Seminary)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56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l"/>
            <a:r>
              <a:rPr lang="en-GB" dirty="0"/>
              <a:t>Bible Study: 1Timothy and Titus</a:t>
            </a:r>
          </a:p>
        </p:txBody>
      </p:sp>
      <p:pic>
        <p:nvPicPr>
          <p:cNvPr id="10243" name="Picture 3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jw.org/assets/l/my/my_E/11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61391"/>
            <a:ext cx="5184576" cy="454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28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l"/>
            <a:r>
              <a:rPr lang="en-GB" dirty="0"/>
              <a:t>Bible Study: 1Timothy and Titus</a:t>
            </a:r>
          </a:p>
        </p:txBody>
      </p:sp>
      <p:sp>
        <p:nvSpPr>
          <p:cNvPr id="1203204" name="Rectangle 4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Pre-requisites for elders and deacons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/>
              <a:t>. If </a:t>
            </a:r>
            <a:r>
              <a:rPr lang="en-US" dirty="0"/>
              <a:t>you can’t manage your own family, how can you be expected to manage God’s family?</a:t>
            </a:r>
          </a:p>
          <a:p>
            <a:pPr marL="0" indent="0">
              <a:buNone/>
            </a:pPr>
            <a:r>
              <a:rPr lang="en-US" dirty="0"/>
              <a:t>3. Pre-requisites for elders</a:t>
            </a:r>
          </a:p>
          <a:p>
            <a:pPr marL="0" indent="0">
              <a:buNone/>
            </a:pPr>
            <a:r>
              <a:rPr lang="en-US" dirty="0"/>
              <a:t>4. Because the churches in Crete were small and just being instituted, elders would have done the work of deacons.</a:t>
            </a:r>
          </a:p>
          <a:p>
            <a:pPr marL="0" indent="0">
              <a:buNone/>
            </a:pPr>
            <a:r>
              <a:rPr lang="en-US" dirty="0"/>
              <a:t>5. (a) To encourage others by sound doctrine</a:t>
            </a:r>
            <a:br>
              <a:rPr lang="en-US" dirty="0"/>
            </a:br>
            <a:r>
              <a:rPr lang="en-US" dirty="0"/>
              <a:t>    (b) To refute those who oppose sound doctrine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(Check out the Form for Subscription – back of </a:t>
            </a:r>
            <a:r>
              <a:rPr lang="en-US" dirty="0" err="1"/>
              <a:t>BoP</a:t>
            </a:r>
            <a:r>
              <a:rPr lang="en-US" dirty="0"/>
              <a:t>)</a:t>
            </a:r>
          </a:p>
        </p:txBody>
      </p:sp>
      <p:pic>
        <p:nvPicPr>
          <p:cNvPr id="10243" name="Picture 3" descr="G:\Backup - juni 2009\Mijn afbeeldingen\Liturgy\Liturgie\bijbellez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50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203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04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Officers and Meetings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dirty="0"/>
              <a:t>In our system of church government we have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</a:t>
            </a:r>
            <a:r>
              <a:rPr lang="en-CA" u="sng" dirty="0">
                <a:solidFill>
                  <a:srgbClr val="FFC000"/>
                </a:solidFill>
              </a:rPr>
              <a:t>Consistory</a:t>
            </a:r>
            <a:r>
              <a:rPr lang="en-CA" dirty="0">
                <a:solidFill>
                  <a:srgbClr val="66FF33"/>
                </a:solidFill>
              </a:rPr>
              <a:t>: Minister + Elders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</a:t>
            </a:r>
            <a:r>
              <a:rPr lang="en-CA" u="sng" dirty="0">
                <a:solidFill>
                  <a:srgbClr val="FFC000"/>
                </a:solidFill>
              </a:rPr>
              <a:t>Deaconry</a:t>
            </a:r>
            <a:r>
              <a:rPr lang="en-CA" dirty="0">
                <a:solidFill>
                  <a:srgbClr val="66FF33"/>
                </a:solidFill>
              </a:rPr>
              <a:t>: Deacons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66FF33"/>
                </a:solidFill>
              </a:rPr>
              <a:t>	</a:t>
            </a:r>
            <a:r>
              <a:rPr lang="en-CA" u="sng" dirty="0">
                <a:solidFill>
                  <a:srgbClr val="FFC000"/>
                </a:solidFill>
              </a:rPr>
              <a:t>“Council”</a:t>
            </a:r>
            <a:r>
              <a:rPr lang="en-CA" dirty="0">
                <a:solidFill>
                  <a:srgbClr val="66FF33"/>
                </a:solidFill>
              </a:rPr>
              <a:t>: Consistory with Deacons</a:t>
            </a:r>
          </a:p>
          <a:p>
            <a:pPr marL="0" indent="0">
              <a:buFontTx/>
              <a:buNone/>
            </a:pPr>
            <a:r>
              <a:rPr lang="en-CA" dirty="0">
                <a:solidFill>
                  <a:srgbClr val="FFC000"/>
                </a:solidFill>
              </a:rPr>
              <a:t>A “congregational meeting” </a:t>
            </a:r>
            <a:r>
              <a:rPr lang="en-CA" dirty="0">
                <a:solidFill>
                  <a:srgbClr val="66FF33"/>
                </a:solidFill>
              </a:rPr>
              <a:t>is actually a meeting of the council to which the congregation has been invited.</a:t>
            </a:r>
          </a:p>
          <a:p>
            <a:pPr marL="0" indent="0">
              <a:buFontTx/>
              <a:buNone/>
            </a:pPr>
            <a:r>
              <a:rPr lang="en-CA" dirty="0"/>
              <a:t>Note: all meetings are public meetings. However, many agenda items are dealt with in “closed” sessions.</a:t>
            </a:r>
          </a:p>
          <a:p>
            <a:pPr marL="0" indent="0">
              <a:buFontTx/>
              <a:buNone/>
            </a:pPr>
            <a:endParaRPr lang="en-CA" dirty="0"/>
          </a:p>
          <a:p>
            <a:pPr marL="0" indent="0">
              <a:buFontTx/>
              <a:buNone/>
            </a:pPr>
            <a:r>
              <a:rPr lang="en-CA" dirty="0"/>
              <a:t>Each body tends to meet once a month.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Internal call: </a:t>
            </a:r>
            <a:r>
              <a:rPr lang="en-CA" dirty="0">
                <a:solidFill>
                  <a:srgbClr val="66FF33"/>
                </a:solidFill>
              </a:rPr>
              <a:t>a person must have the internal conviction that the Lord is calling them to office.</a:t>
            </a:r>
          </a:p>
          <a:p>
            <a:pPr marL="0" indent="0">
              <a:buNone/>
            </a:pPr>
            <a:r>
              <a:rPr lang="en-CA" dirty="0"/>
              <a:t>External call: </a:t>
            </a:r>
            <a:r>
              <a:rPr lang="en-CA" dirty="0">
                <a:solidFill>
                  <a:srgbClr val="66FF33"/>
                </a:solidFill>
              </a:rPr>
              <a:t>a person must be lawfully called by the church to serve in office.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Tension can arise between the experience of the internal and external call.</a:t>
            </a:r>
          </a:p>
          <a:p>
            <a:pPr marL="400050" lvl="1" indent="0">
              <a:buNone/>
            </a:pPr>
            <a:r>
              <a:rPr lang="en-CA" dirty="0"/>
              <a:t>You may feel you should serve, but you are never asked.</a:t>
            </a:r>
          </a:p>
          <a:p>
            <a:pPr marL="400050" lvl="1" indent="0">
              <a:buNone/>
            </a:pPr>
            <a:r>
              <a:rPr lang="en-CA" dirty="0"/>
              <a:t>You are asked, but you don’t feel up to it.</a:t>
            </a:r>
          </a:p>
          <a:p>
            <a:pPr marL="400050" lvl="1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Discussion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38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election procedure</a:t>
            </a:r>
            <a:br>
              <a:rPr lang="en-US" dirty="0"/>
            </a:br>
            <a:r>
              <a:rPr lang="en-US" sz="2800" i="1" dirty="0">
                <a:solidFill>
                  <a:srgbClr val="FFC000"/>
                </a:solidFill>
              </a:rPr>
              <a:t>By congregation</a:t>
            </a:r>
            <a:r>
              <a:rPr lang="en-US" sz="2800" i="1" dirty="0"/>
              <a:t>			</a:t>
            </a:r>
            <a:r>
              <a:rPr lang="en-US" sz="2800" i="1" dirty="0">
                <a:solidFill>
                  <a:srgbClr val="66FF33"/>
                </a:solidFill>
              </a:rPr>
              <a:t>by council</a:t>
            </a:r>
            <a:endParaRPr lang="en-US" i="1" dirty="0">
              <a:solidFill>
                <a:srgbClr val="66FF33"/>
              </a:solidFill>
            </a:endParaRPr>
          </a:p>
        </p:txBody>
      </p:sp>
      <p:sp>
        <p:nvSpPr>
          <p:cNvPr id="968707" name="AutoShape 3"/>
          <p:cNvSpPr>
            <a:spLocks noChangeArrowheads="1"/>
          </p:cNvSpPr>
          <p:nvPr/>
        </p:nvSpPr>
        <p:spPr bwMode="auto">
          <a:xfrm>
            <a:off x="1759496" y="14478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Recommendation</a:t>
            </a:r>
          </a:p>
        </p:txBody>
      </p:sp>
      <p:sp>
        <p:nvSpPr>
          <p:cNvPr id="968708" name="AutoShape 4"/>
          <p:cNvSpPr>
            <a:spLocks noChangeArrowheads="1"/>
          </p:cNvSpPr>
          <p:nvPr/>
        </p:nvSpPr>
        <p:spPr bwMode="auto">
          <a:xfrm>
            <a:off x="5996928" y="18470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Presentation</a:t>
            </a:r>
          </a:p>
        </p:txBody>
      </p:sp>
      <p:sp>
        <p:nvSpPr>
          <p:cNvPr id="968709" name="AutoShape 5"/>
          <p:cNvSpPr>
            <a:spLocks noChangeArrowheads="1"/>
          </p:cNvSpPr>
          <p:nvPr/>
        </p:nvSpPr>
        <p:spPr bwMode="auto">
          <a:xfrm>
            <a:off x="1759496" y="32766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Consultation</a:t>
            </a:r>
          </a:p>
        </p:txBody>
      </p:sp>
      <p:sp>
        <p:nvSpPr>
          <p:cNvPr id="968710" name="AutoShape 6"/>
          <p:cNvSpPr>
            <a:spLocks noChangeArrowheads="1"/>
          </p:cNvSpPr>
          <p:nvPr/>
        </p:nvSpPr>
        <p:spPr bwMode="auto">
          <a:xfrm>
            <a:off x="6073128" y="37520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Appointment</a:t>
            </a:r>
          </a:p>
        </p:txBody>
      </p:sp>
      <p:sp>
        <p:nvSpPr>
          <p:cNvPr id="968711" name="AutoShape 7"/>
          <p:cNvSpPr>
            <a:spLocks noChangeArrowheads="1"/>
          </p:cNvSpPr>
          <p:nvPr/>
        </p:nvSpPr>
        <p:spPr bwMode="auto">
          <a:xfrm>
            <a:off x="1835696" y="5029200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Approbation</a:t>
            </a:r>
          </a:p>
        </p:txBody>
      </p:sp>
      <p:sp>
        <p:nvSpPr>
          <p:cNvPr id="968712" name="AutoShape 8"/>
          <p:cNvSpPr>
            <a:spLocks noChangeArrowheads="1"/>
          </p:cNvSpPr>
          <p:nvPr/>
        </p:nvSpPr>
        <p:spPr bwMode="auto">
          <a:xfrm>
            <a:off x="6073128" y="5504688"/>
            <a:ext cx="3041104" cy="9144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Ordination</a:t>
            </a:r>
          </a:p>
        </p:txBody>
      </p:sp>
      <p:sp>
        <p:nvSpPr>
          <p:cNvPr id="968713" name="Oval 9"/>
          <p:cNvSpPr>
            <a:spLocks noChangeArrowheads="1"/>
          </p:cNvSpPr>
          <p:nvPr/>
        </p:nvSpPr>
        <p:spPr bwMode="auto">
          <a:xfrm>
            <a:off x="457200" y="16002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968714" name="Oval 10"/>
          <p:cNvSpPr>
            <a:spLocks noChangeArrowheads="1"/>
          </p:cNvSpPr>
          <p:nvPr/>
        </p:nvSpPr>
        <p:spPr bwMode="auto">
          <a:xfrm>
            <a:off x="457200" y="3361509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968715" name="Oval 11"/>
          <p:cNvSpPr>
            <a:spLocks noChangeArrowheads="1"/>
          </p:cNvSpPr>
          <p:nvPr/>
        </p:nvSpPr>
        <p:spPr bwMode="auto">
          <a:xfrm>
            <a:off x="457200" y="5181600"/>
            <a:ext cx="914400" cy="914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80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968716" name="Line 12"/>
          <p:cNvSpPr>
            <a:spLocks noChangeShapeType="1"/>
          </p:cNvSpPr>
          <p:nvPr/>
        </p:nvSpPr>
        <p:spPr bwMode="auto">
          <a:xfrm>
            <a:off x="533400" y="4800600"/>
            <a:ext cx="8382000" cy="0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7" name="Line 13"/>
          <p:cNvSpPr>
            <a:spLocks noChangeShapeType="1"/>
          </p:cNvSpPr>
          <p:nvPr/>
        </p:nvSpPr>
        <p:spPr bwMode="auto">
          <a:xfrm>
            <a:off x="533400" y="2895600"/>
            <a:ext cx="8382000" cy="0"/>
          </a:xfrm>
          <a:prstGeom prst="line">
            <a:avLst/>
          </a:prstGeom>
          <a:noFill/>
          <a:ln w="952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8" name="Line 14"/>
          <p:cNvSpPr>
            <a:spLocks noChangeShapeType="1"/>
          </p:cNvSpPr>
          <p:nvPr/>
        </p:nvSpPr>
        <p:spPr bwMode="auto">
          <a:xfrm>
            <a:off x="4724400" y="1905000"/>
            <a:ext cx="14478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19" name="Line 15"/>
          <p:cNvSpPr>
            <a:spLocks noChangeShapeType="1"/>
          </p:cNvSpPr>
          <p:nvPr/>
        </p:nvSpPr>
        <p:spPr bwMode="auto">
          <a:xfrm flipH="1">
            <a:off x="4724400" y="2514600"/>
            <a:ext cx="1524000" cy="1058416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0" name="Line 16"/>
          <p:cNvSpPr>
            <a:spLocks noChangeShapeType="1"/>
          </p:cNvSpPr>
          <p:nvPr/>
        </p:nvSpPr>
        <p:spPr bwMode="auto">
          <a:xfrm flipH="1">
            <a:off x="4724400" y="4419600"/>
            <a:ext cx="1447800" cy="8382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1" name="Line 17"/>
          <p:cNvSpPr>
            <a:spLocks noChangeShapeType="1"/>
          </p:cNvSpPr>
          <p:nvPr/>
        </p:nvSpPr>
        <p:spPr bwMode="auto">
          <a:xfrm>
            <a:off x="4724400" y="3861048"/>
            <a:ext cx="1447800" cy="406152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68722" name="Line 18"/>
          <p:cNvSpPr>
            <a:spLocks noChangeShapeType="1"/>
          </p:cNvSpPr>
          <p:nvPr/>
        </p:nvSpPr>
        <p:spPr bwMode="auto">
          <a:xfrm>
            <a:off x="4800600" y="5562600"/>
            <a:ext cx="1371600" cy="381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280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10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6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50"/>
                                        <p:tgtEl>
                                          <p:spTgt spid="96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96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750"/>
                                        <p:tgtEl>
                                          <p:spTgt spid="96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750"/>
                                        <p:tgtEl>
                                          <p:spTgt spid="96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8707" grpId="0" animBg="1"/>
      <p:bldP spid="968708" grpId="0" animBg="1"/>
      <p:bldP spid="968709" grpId="0" animBg="1"/>
      <p:bldP spid="968710" grpId="0" animBg="1"/>
      <p:bldP spid="968711" grpId="0" animBg="1"/>
      <p:bldP spid="968712" grpId="0" animBg="1"/>
      <p:bldP spid="968718" grpId="0" animBg="1"/>
      <p:bldP spid="968719" grpId="0" animBg="1"/>
      <p:bldP spid="968720" grpId="0" animBg="1"/>
      <p:bldP spid="968721" grpId="0" animBg="1"/>
      <p:bldP spid="9687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For life or for a term?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The Reformed tend to have elders/deacons </a:t>
            </a:r>
            <a:r>
              <a:rPr lang="en-CA" dirty="0">
                <a:solidFill>
                  <a:srgbClr val="66FF33"/>
                </a:solidFill>
              </a:rPr>
              <a:t>for a set term, with rest periods and re-elections.</a:t>
            </a:r>
          </a:p>
          <a:p>
            <a:pPr marL="0" indent="0">
              <a:buNone/>
            </a:pPr>
            <a:r>
              <a:rPr lang="en-CA" dirty="0"/>
              <a:t>Presbyterians tend to have elders/deacons </a:t>
            </a:r>
            <a:r>
              <a:rPr lang="en-CA" dirty="0">
                <a:solidFill>
                  <a:srgbClr val="66FF33"/>
                </a:solidFill>
              </a:rPr>
              <a:t>for life, with passive and active periods.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The Reformed system decreases the risk of hierarchy.</a:t>
            </a:r>
          </a:p>
          <a:p>
            <a:pPr marL="0" indent="0">
              <a:buNone/>
            </a:pPr>
            <a:r>
              <a:rPr lang="en-CA" dirty="0"/>
              <a:t>The Presbyterian system ensures more continuity.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i="1" dirty="0"/>
              <a:t>Becoming an office-bearer in a Presbyterian church tends to be a more rigorous process.</a:t>
            </a:r>
          </a:p>
        </p:txBody>
      </p:sp>
    </p:spTree>
    <p:extLst>
      <p:ext uri="{BB962C8B-B14F-4D97-AF65-F5344CB8AC3E}">
        <p14:creationId xmlns:p14="http://schemas.microsoft.com/office/powerpoint/2010/main" val="371596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Internal call: </a:t>
            </a:r>
            <a:r>
              <a:rPr lang="en-CA" dirty="0">
                <a:solidFill>
                  <a:srgbClr val="66FF33"/>
                </a:solidFill>
              </a:rPr>
              <a:t>a person must have the internal conviction that the Lord is calling them to office.</a:t>
            </a:r>
          </a:p>
          <a:p>
            <a:pPr marL="0" indent="0">
              <a:buNone/>
            </a:pPr>
            <a:r>
              <a:rPr lang="en-CA" dirty="0"/>
              <a:t>External call: </a:t>
            </a:r>
            <a:r>
              <a:rPr lang="en-CA" dirty="0">
                <a:solidFill>
                  <a:srgbClr val="66FF33"/>
                </a:solidFill>
              </a:rPr>
              <a:t>a person must be lawfully called by the church to serve in office.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Tension can arise between the experience of the internal and external call.</a:t>
            </a:r>
          </a:p>
          <a:p>
            <a:pPr marL="400050" lvl="1" indent="0">
              <a:buNone/>
            </a:pPr>
            <a:r>
              <a:rPr lang="en-CA" dirty="0"/>
              <a:t>You may feel you should serve, but you are never asked.</a:t>
            </a:r>
          </a:p>
          <a:p>
            <a:pPr marL="400050" lvl="1" indent="0">
              <a:buNone/>
            </a:pPr>
            <a:r>
              <a:rPr lang="en-CA" dirty="0"/>
              <a:t>You are asked, but you don’t feel up to it.</a:t>
            </a:r>
          </a:p>
          <a:p>
            <a:pPr marL="400050" lvl="1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Discussion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12503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8">
      <a:dk1>
        <a:srgbClr val="C0C0C0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7025</TotalTime>
  <Words>1264</Words>
  <Application>Microsoft Office PowerPoint</Application>
  <PresentationFormat>On-screen Show (4:3)</PresentationFormat>
  <Paragraphs>213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1_Office Theme</vt:lpstr>
      <vt:lpstr>Catechism The Workshop of Faith </vt:lpstr>
      <vt:lpstr>Psalm 111:1</vt:lpstr>
      <vt:lpstr>Bible Study: 1Timothy and Titus</vt:lpstr>
      <vt:lpstr>Bible Study: 1Timothy and Titus</vt:lpstr>
      <vt:lpstr>Officers and Meetings</vt:lpstr>
      <vt:lpstr>Calling</vt:lpstr>
      <vt:lpstr>The election procedure By congregation   by council</vt:lpstr>
      <vt:lpstr>For life or for a term?</vt:lpstr>
      <vt:lpstr>Calling</vt:lpstr>
      <vt:lpstr>The election procedure By congregation   by council</vt:lpstr>
      <vt:lpstr>For life or for a term?</vt:lpstr>
      <vt:lpstr>Church Structure</vt:lpstr>
      <vt:lpstr>Regional Church Structure</vt:lpstr>
      <vt:lpstr>Willoughby Heights CanRC</vt:lpstr>
      <vt:lpstr>New Westminster URC</vt:lpstr>
      <vt:lpstr>Broader assemblies</vt:lpstr>
      <vt:lpstr>Acts 10 &amp; 11; Acts 15</vt:lpstr>
      <vt:lpstr>Acts 10 &amp; 11; Acts 15</vt:lpstr>
      <vt:lpstr>Acts 10 &amp; 11; Acts 15</vt:lpstr>
      <vt:lpstr>Broader Assemblies</vt:lpstr>
      <vt:lpstr>Main Tasks</vt:lpstr>
      <vt:lpstr>Main Tasks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gedraagt een christen zich?</dc:title>
  <dc:creator>Roelf Janssen</dc:creator>
  <cp:lastModifiedBy>Roelf Janssen</cp:lastModifiedBy>
  <cp:revision>212</cp:revision>
  <cp:lastPrinted>2013-02-26T00:04:26Z</cp:lastPrinted>
  <dcterms:created xsi:type="dcterms:W3CDTF">2008-08-14T09:20:46Z</dcterms:created>
  <dcterms:modified xsi:type="dcterms:W3CDTF">2024-03-11T14:24:46Z</dcterms:modified>
</cp:coreProperties>
</file>