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9"/>
  </p:notesMasterIdLst>
  <p:handoutMasterIdLst>
    <p:handoutMasterId r:id="rId20"/>
  </p:handoutMasterIdLst>
  <p:sldIdLst>
    <p:sldId id="1370" r:id="rId2"/>
    <p:sldId id="1371" r:id="rId3"/>
    <p:sldId id="1372" r:id="rId4"/>
    <p:sldId id="1343" r:id="rId5"/>
    <p:sldId id="1358" r:id="rId6"/>
    <p:sldId id="1308" r:id="rId7"/>
    <p:sldId id="1341" r:id="rId8"/>
    <p:sldId id="1367" r:id="rId9"/>
    <p:sldId id="1369" r:id="rId10"/>
    <p:sldId id="1359" r:id="rId11"/>
    <p:sldId id="1360" r:id="rId12"/>
    <p:sldId id="1361" r:id="rId13"/>
    <p:sldId id="1373" r:id="rId14"/>
    <p:sldId id="1363" r:id="rId15"/>
    <p:sldId id="1362" r:id="rId16"/>
    <p:sldId id="1374" r:id="rId17"/>
    <p:sldId id="1365" r:id="rId18"/>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33CCFF"/>
    <a:srgbClr val="FF0000"/>
    <a:srgbClr val="0099FF"/>
    <a:srgbClr val="990000"/>
    <a:srgbClr val="FFFF99"/>
    <a:srgbClr val="FF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57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4763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74242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166324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133083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152454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48644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293965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510163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362596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a:t>
            </a:fld>
            <a:endParaRPr lang="en-GB"/>
          </a:p>
        </p:txBody>
      </p:sp>
    </p:spTree>
    <p:extLst>
      <p:ext uri="{BB962C8B-B14F-4D97-AF65-F5344CB8AC3E}">
        <p14:creationId xmlns:p14="http://schemas.microsoft.com/office/powerpoint/2010/main" val="237912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1AA98F1-5C31-48C3-A4A7-CCE80C3489CE}" type="slidenum">
              <a:rPr lang="en-GB" smtClean="0"/>
              <a:pPr/>
              <a:t>3</a:t>
            </a:fld>
            <a:endParaRPr lang="en-GB"/>
          </a:p>
        </p:txBody>
      </p:sp>
    </p:spTree>
    <p:extLst>
      <p:ext uri="{BB962C8B-B14F-4D97-AF65-F5344CB8AC3E}">
        <p14:creationId xmlns:p14="http://schemas.microsoft.com/office/powerpoint/2010/main" val="319280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406658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5</a:t>
            </a:fld>
            <a:endParaRPr lang="en-GB"/>
          </a:p>
        </p:txBody>
      </p:sp>
    </p:spTree>
    <p:extLst>
      <p:ext uri="{BB962C8B-B14F-4D97-AF65-F5344CB8AC3E}">
        <p14:creationId xmlns:p14="http://schemas.microsoft.com/office/powerpoint/2010/main" val="422102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6</a:t>
            </a:fld>
            <a:endParaRPr lang="en-GB" sz="1200">
              <a:solidFill>
                <a:schemeClr val="tx1"/>
              </a:solidFill>
            </a:endParaRPr>
          </a:p>
        </p:txBody>
      </p:sp>
    </p:spTree>
    <p:extLst>
      <p:ext uri="{BB962C8B-B14F-4D97-AF65-F5344CB8AC3E}">
        <p14:creationId xmlns:p14="http://schemas.microsoft.com/office/powerpoint/2010/main" val="198526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33562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296873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9</a:t>
            </a:fld>
            <a:endParaRPr lang="en-GB"/>
          </a:p>
        </p:txBody>
      </p:sp>
    </p:spTree>
    <p:extLst>
      <p:ext uri="{BB962C8B-B14F-4D97-AF65-F5344CB8AC3E}">
        <p14:creationId xmlns:p14="http://schemas.microsoft.com/office/powerpoint/2010/main" val="413274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44748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3074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961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359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005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2278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16570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13114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443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5845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99997179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oogle.ca/url?sa=i&amp;rct=j&amp;q=&amp;esrc=s&amp;frm=1&amp;source=images&amp;cd=&amp;cad=rja&amp;docid=ImHYAbuEvAj87M&amp;tbnid=AawnT80B-zgR2M:&amp;ved=0CAUQjRw&amp;url=http://www.freeclipartnow.com/holidays/easter/religious/tomb-empty.jpg.html&amp;ei=WeIwUfbQOM3KiALez4CwAg&amp;bvm=bv.43148975,d.cGE&amp;psig=AFQjCNFEFYHSRwjhj0GahJNbK7vgwxV8Cg&amp;ust=1362244556176266" TargetMode="Externa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23 – LD 17</a:t>
            </a:r>
          </a:p>
          <a:p>
            <a:r>
              <a:rPr lang="en-GB" dirty="0"/>
              <a:t>The Christ Lives!</a:t>
            </a:r>
          </a:p>
        </p:txBody>
      </p:sp>
    </p:spTree>
    <p:extLst>
      <p:ext uri="{BB962C8B-B14F-4D97-AF65-F5344CB8AC3E}">
        <p14:creationId xmlns:p14="http://schemas.microsoft.com/office/powerpoint/2010/main" val="2837445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Not the first…</a:t>
            </a:r>
          </a:p>
        </p:txBody>
      </p:sp>
      <p:sp>
        <p:nvSpPr>
          <p:cNvPr id="3" name="Content Placeholder 2"/>
          <p:cNvSpPr>
            <a:spLocks noGrp="1"/>
          </p:cNvSpPr>
          <p:nvPr>
            <p:ph idx="1"/>
          </p:nvPr>
        </p:nvSpPr>
        <p:spPr>
          <a:xfrm>
            <a:off x="0" y="1219200"/>
            <a:ext cx="9122200" cy="5638800"/>
          </a:xfrm>
        </p:spPr>
        <p:txBody>
          <a:bodyPr/>
          <a:lstStyle/>
          <a:p>
            <a:pPr marL="0" indent="0">
              <a:buNone/>
            </a:pPr>
            <a:r>
              <a:rPr lang="en-CA" dirty="0"/>
              <a:t>Jesus was not the first to resurrect </a:t>
            </a:r>
            <a:br>
              <a:rPr lang="en-CA" dirty="0"/>
            </a:br>
            <a:r>
              <a:rPr lang="en-CA" dirty="0"/>
              <a:t>from the dead.</a:t>
            </a:r>
          </a:p>
          <a:p>
            <a:pPr marL="0" indent="0">
              <a:buNone/>
            </a:pPr>
            <a:r>
              <a:rPr lang="en-CA" dirty="0"/>
              <a:t>In the Old Testament it happened to:</a:t>
            </a:r>
          </a:p>
          <a:p>
            <a:pPr marL="0" indent="0">
              <a:buNone/>
            </a:pPr>
            <a:r>
              <a:rPr lang="en-CA" dirty="0"/>
              <a:t>	</a:t>
            </a:r>
            <a:r>
              <a:rPr lang="en-CA" dirty="0">
                <a:solidFill>
                  <a:srgbClr val="00FF00"/>
                </a:solidFill>
              </a:rPr>
              <a:t>- the boy of Zarephath (Elijah)</a:t>
            </a:r>
          </a:p>
          <a:p>
            <a:pPr marL="0" indent="0">
              <a:buNone/>
            </a:pPr>
            <a:r>
              <a:rPr lang="en-CA" dirty="0">
                <a:solidFill>
                  <a:srgbClr val="00FF00"/>
                </a:solidFill>
              </a:rPr>
              <a:t>	- the son of Shunammite woman (Elisha)</a:t>
            </a:r>
          </a:p>
          <a:p>
            <a:pPr marL="0" indent="0">
              <a:buNone/>
            </a:pPr>
            <a:r>
              <a:rPr lang="en-CA" dirty="0">
                <a:solidFill>
                  <a:srgbClr val="00FF00"/>
                </a:solidFill>
              </a:rPr>
              <a:t>	- the man thrown in Elisha’s grave</a:t>
            </a:r>
          </a:p>
          <a:p>
            <a:pPr marL="0" indent="0">
              <a:buNone/>
            </a:pPr>
            <a:r>
              <a:rPr lang="en-CA" dirty="0"/>
              <a:t>In the New Testament it had already happened to:</a:t>
            </a:r>
          </a:p>
          <a:p>
            <a:pPr marL="0" indent="0">
              <a:buNone/>
            </a:pPr>
            <a:r>
              <a:rPr lang="en-CA" dirty="0">
                <a:solidFill>
                  <a:srgbClr val="00FF00"/>
                </a:solidFill>
              </a:rPr>
              <a:t>	- the widow’s son of Nain</a:t>
            </a:r>
          </a:p>
          <a:p>
            <a:pPr marL="0" indent="0">
              <a:buNone/>
            </a:pPr>
            <a:r>
              <a:rPr lang="en-CA" dirty="0"/>
              <a:t>	</a:t>
            </a:r>
            <a:r>
              <a:rPr lang="en-CA" dirty="0">
                <a:solidFill>
                  <a:srgbClr val="00FF00"/>
                </a:solidFill>
              </a:rPr>
              <a:t>- the daughter of Jairus</a:t>
            </a:r>
          </a:p>
          <a:p>
            <a:pPr marL="0" indent="0">
              <a:buNone/>
            </a:pPr>
            <a:r>
              <a:rPr lang="en-CA" dirty="0">
                <a:solidFill>
                  <a:srgbClr val="00FF00"/>
                </a:solidFill>
              </a:rPr>
              <a:t>	- Lazarus, the friend of Jesus</a:t>
            </a:r>
          </a:p>
        </p:txBody>
      </p:sp>
      <p:pic>
        <p:nvPicPr>
          <p:cNvPr id="4098" name="Picture 2" descr="http://www.sermonsfromseattle.com/images/elijah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868" y="836712"/>
            <a:ext cx="2584332" cy="21256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wordofthespirit.net/bulwark/widowsonatna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868" y="4757718"/>
            <a:ext cx="2381984" cy="195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5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75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Not the first, yet different</a:t>
            </a:r>
          </a:p>
        </p:txBody>
      </p:sp>
      <p:sp>
        <p:nvSpPr>
          <p:cNvPr id="3" name="Content Placeholder 2"/>
          <p:cNvSpPr>
            <a:spLocks noGrp="1"/>
          </p:cNvSpPr>
          <p:nvPr>
            <p:ph idx="1"/>
          </p:nvPr>
        </p:nvSpPr>
        <p:spPr/>
        <p:txBody>
          <a:bodyPr/>
          <a:lstStyle/>
          <a:p>
            <a:pPr marL="0" indent="0">
              <a:buNone/>
            </a:pPr>
            <a:r>
              <a:rPr lang="en-CA" dirty="0"/>
              <a:t>There are at least three differences between other resurrections and that of Jesus on the third day.</a:t>
            </a:r>
          </a:p>
          <a:p>
            <a:pPr marL="0" indent="0">
              <a:buNone/>
            </a:pPr>
            <a:endParaRPr lang="en-CA" dirty="0"/>
          </a:p>
          <a:p>
            <a:pPr marL="0" indent="-360000">
              <a:buNone/>
            </a:pPr>
            <a:r>
              <a:rPr lang="en-CA" dirty="0"/>
              <a:t>1. 1Cor 15:42-44: </a:t>
            </a:r>
            <a:r>
              <a:rPr lang="en-CA" dirty="0">
                <a:solidFill>
                  <a:srgbClr val="00FF00"/>
                </a:solidFill>
              </a:rPr>
              <a:t>Jesus was raised with an immortal</a:t>
            </a:r>
            <a:br>
              <a:rPr lang="en-CA" dirty="0">
                <a:solidFill>
                  <a:srgbClr val="00FF00"/>
                </a:solidFill>
              </a:rPr>
            </a:br>
            <a:r>
              <a:rPr lang="en-CA" dirty="0">
                <a:solidFill>
                  <a:srgbClr val="00FF00"/>
                </a:solidFill>
              </a:rPr>
              <a:t>	body. While the others died again, He can not.</a:t>
            </a:r>
          </a:p>
          <a:p>
            <a:pPr marL="0" indent="-360000">
              <a:buNone/>
            </a:pPr>
            <a:r>
              <a:rPr lang="en-CA" dirty="0"/>
              <a:t>2. 1Cor 15:15: </a:t>
            </a:r>
            <a:r>
              <a:rPr lang="en-CA" dirty="0">
                <a:solidFill>
                  <a:srgbClr val="00FF00"/>
                </a:solidFill>
              </a:rPr>
              <a:t>Jesus was raised by God, not by </a:t>
            </a:r>
            <a:br>
              <a:rPr lang="en-CA" dirty="0">
                <a:solidFill>
                  <a:srgbClr val="00FF00"/>
                </a:solidFill>
              </a:rPr>
            </a:br>
            <a:r>
              <a:rPr lang="en-CA" dirty="0">
                <a:solidFill>
                  <a:srgbClr val="00FF00"/>
                </a:solidFill>
              </a:rPr>
              <a:t>	someone on behalf of God.</a:t>
            </a:r>
          </a:p>
          <a:p>
            <a:pPr marL="0" indent="-360000">
              <a:buNone/>
            </a:pPr>
            <a:r>
              <a:rPr lang="en-CA" dirty="0"/>
              <a:t>3. Mark 16:9: </a:t>
            </a:r>
            <a:r>
              <a:rPr lang="en-CA" dirty="0">
                <a:solidFill>
                  <a:srgbClr val="00FF00"/>
                </a:solidFill>
              </a:rPr>
              <a:t>Jesus also rose by His own power.</a:t>
            </a:r>
          </a:p>
          <a:p>
            <a:pPr marL="0" indent="-360000" algn="ctr">
              <a:buNone/>
            </a:pPr>
            <a:endParaRPr lang="en-CA" dirty="0"/>
          </a:p>
          <a:p>
            <a:pPr marL="0" indent="-360000" algn="ctr">
              <a:buNone/>
            </a:pPr>
            <a:r>
              <a:rPr lang="en-CA" dirty="0"/>
              <a:t>Thus it is clear: </a:t>
            </a:r>
            <a:r>
              <a:rPr lang="en-CA" dirty="0">
                <a:solidFill>
                  <a:srgbClr val="00FF00"/>
                </a:solidFill>
              </a:rPr>
              <a:t>Jesus Christ conquered death</a:t>
            </a:r>
          </a:p>
        </p:txBody>
      </p:sp>
    </p:spTree>
    <p:extLst>
      <p:ext uri="{BB962C8B-B14F-4D97-AF65-F5344CB8AC3E}">
        <p14:creationId xmlns:p14="http://schemas.microsoft.com/office/powerpoint/2010/main" val="802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Hence, for us…</a:t>
            </a:r>
          </a:p>
        </p:txBody>
      </p:sp>
      <p:sp>
        <p:nvSpPr>
          <p:cNvPr id="3" name="Content Placeholder 2"/>
          <p:cNvSpPr>
            <a:spLocks noGrp="1"/>
          </p:cNvSpPr>
          <p:nvPr>
            <p:ph idx="1"/>
          </p:nvPr>
        </p:nvSpPr>
        <p:spPr/>
        <p:txBody>
          <a:bodyPr/>
          <a:lstStyle/>
          <a:p>
            <a:pPr marL="0" indent="0">
              <a:buNone/>
            </a:pPr>
            <a:r>
              <a:rPr lang="en-CA" dirty="0"/>
              <a:t>In regard to death</a:t>
            </a:r>
          </a:p>
          <a:p>
            <a:pPr marL="0" indent="0">
              <a:buNone/>
            </a:pPr>
            <a:r>
              <a:rPr lang="en-CA" dirty="0"/>
              <a:t>	</a:t>
            </a:r>
            <a:r>
              <a:rPr lang="en-CA" dirty="0">
                <a:solidFill>
                  <a:srgbClr val="00FF00"/>
                </a:solidFill>
              </a:rPr>
              <a:t>There is no need to be afraid of it</a:t>
            </a:r>
          </a:p>
          <a:p>
            <a:pPr marL="0" indent="0">
              <a:buNone/>
            </a:pPr>
            <a:r>
              <a:rPr lang="en-CA" dirty="0"/>
              <a:t>In regard to hell</a:t>
            </a:r>
          </a:p>
          <a:p>
            <a:pPr marL="0" indent="0">
              <a:buNone/>
            </a:pPr>
            <a:r>
              <a:rPr lang="en-CA" dirty="0"/>
              <a:t>	</a:t>
            </a:r>
            <a:r>
              <a:rPr lang="en-CA" dirty="0">
                <a:solidFill>
                  <a:srgbClr val="00FF00"/>
                </a:solidFill>
              </a:rPr>
              <a:t>We won’t have to go there</a:t>
            </a:r>
          </a:p>
          <a:p>
            <a:pPr marL="0" indent="0">
              <a:buNone/>
            </a:pPr>
            <a:r>
              <a:rPr lang="en-CA" dirty="0"/>
              <a:t>In regard to God and sin</a:t>
            </a:r>
          </a:p>
          <a:p>
            <a:pPr marL="0" indent="0">
              <a:buNone/>
            </a:pPr>
            <a:r>
              <a:rPr lang="en-CA" dirty="0"/>
              <a:t>	</a:t>
            </a:r>
            <a:r>
              <a:rPr lang="en-CA" dirty="0">
                <a:solidFill>
                  <a:srgbClr val="00FF00"/>
                </a:solidFill>
              </a:rPr>
              <a:t>Christ can tell the Father to forgive us</a:t>
            </a:r>
          </a:p>
          <a:p>
            <a:pPr marL="0" indent="0">
              <a:buNone/>
            </a:pPr>
            <a:endParaRPr lang="en-CA" dirty="0"/>
          </a:p>
          <a:p>
            <a:pPr marL="0" indent="0">
              <a:buNone/>
            </a:pPr>
            <a:endParaRPr lang="en-CA" dirty="0"/>
          </a:p>
        </p:txBody>
      </p:sp>
      <p:sp>
        <p:nvSpPr>
          <p:cNvPr id="5" name="Text Box 5"/>
          <p:cNvSpPr txBox="1">
            <a:spLocks noChangeArrowheads="1"/>
          </p:cNvSpPr>
          <p:nvPr/>
        </p:nvSpPr>
        <p:spPr bwMode="auto">
          <a:xfrm>
            <a:off x="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653136"/>
            <a:ext cx="3816424" cy="21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585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Love Crucified Arose</a:t>
            </a:r>
          </a:p>
        </p:txBody>
      </p:sp>
      <p:pic>
        <p:nvPicPr>
          <p:cNvPr id="4" name="Micahel Card Love Crucified Arose by Michael Car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945474"/>
            <a:ext cx="8832981" cy="4968552"/>
          </a:xfrm>
          <a:prstGeom prst="rect">
            <a:avLst/>
          </a:prstGeom>
        </p:spPr>
      </p:pic>
    </p:spTree>
    <p:extLst>
      <p:ext uri="{BB962C8B-B14F-4D97-AF65-F5344CB8AC3E}">
        <p14:creationId xmlns:p14="http://schemas.microsoft.com/office/powerpoint/2010/main" val="1177165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1707">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42. Q. Since Christ has died for us, why do we still have to die?</a:t>
            </a:r>
          </a:p>
          <a:p>
            <a:pPr marL="0" indent="0">
              <a:buNone/>
            </a:pPr>
            <a:endParaRPr lang="en-CA" i="1" dirty="0">
              <a:solidFill>
                <a:srgbClr val="FFFF00"/>
              </a:solidFill>
            </a:endParaRPr>
          </a:p>
          <a:p>
            <a:pPr marL="0" indent="0">
              <a:buNone/>
            </a:pPr>
            <a:r>
              <a:rPr lang="en-CA" i="1" dirty="0">
                <a:solidFill>
                  <a:srgbClr val="FFFF00"/>
                </a:solidFill>
              </a:rPr>
              <a:t>A. Our death is not a payment for our sins,</a:t>
            </a:r>
          </a:p>
          <a:p>
            <a:pPr marL="0" indent="0">
              <a:buNone/>
            </a:pPr>
            <a:r>
              <a:rPr lang="en-CA" i="1" dirty="0">
                <a:solidFill>
                  <a:srgbClr val="FFFF00"/>
                </a:solidFill>
              </a:rPr>
              <a:t>	but it puts an end to sin</a:t>
            </a:r>
          </a:p>
          <a:p>
            <a:pPr marL="0" indent="0">
              <a:buNone/>
            </a:pPr>
            <a:r>
              <a:rPr lang="en-CA" i="1" dirty="0">
                <a:solidFill>
                  <a:srgbClr val="FFFF00"/>
                </a:solidFill>
              </a:rPr>
              <a:t>	and is an entrance into eternal life.</a:t>
            </a:r>
          </a:p>
        </p:txBody>
      </p:sp>
      <p:pic>
        <p:nvPicPr>
          <p:cNvPr id="1026" name="Picture 2" descr="http://blankbaby.typepad.com/photos/freedom_trail/old_tombstones_are_kinda_cree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293096"/>
            <a:ext cx="3312368" cy="248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1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life!</a:t>
            </a:r>
          </a:p>
        </p:txBody>
      </p:sp>
      <p:sp>
        <p:nvSpPr>
          <p:cNvPr id="3" name="Content Placeholder 2"/>
          <p:cNvSpPr>
            <a:spLocks noGrp="1"/>
          </p:cNvSpPr>
          <p:nvPr>
            <p:ph idx="1"/>
          </p:nvPr>
        </p:nvSpPr>
        <p:spPr>
          <a:xfrm>
            <a:off x="0" y="4293096"/>
            <a:ext cx="9144000" cy="2564904"/>
          </a:xfrm>
        </p:spPr>
        <p:txBody>
          <a:bodyPr/>
          <a:lstStyle/>
          <a:p>
            <a:pPr marL="0" indent="0">
              <a:buNone/>
            </a:pPr>
            <a:r>
              <a:rPr lang="en-CA" dirty="0"/>
              <a:t>The new life we are to live is </a:t>
            </a:r>
            <a:r>
              <a:rPr lang="en-CA" dirty="0">
                <a:solidFill>
                  <a:srgbClr val="00FF00"/>
                </a:solidFill>
              </a:rPr>
              <a:t>a life free from the influence of sin.</a:t>
            </a:r>
          </a:p>
          <a:p>
            <a:pPr marL="0" indent="0">
              <a:buNone/>
            </a:pPr>
            <a:r>
              <a:rPr lang="en-CA" dirty="0"/>
              <a:t>And we have </a:t>
            </a:r>
            <a:r>
              <a:rPr lang="en-CA" dirty="0">
                <a:solidFill>
                  <a:srgbClr val="00FF00"/>
                </a:solidFill>
              </a:rPr>
              <a:t>the promise of eternal life</a:t>
            </a:r>
          </a:p>
          <a:p>
            <a:pPr marL="0" indent="0">
              <a:buNone/>
            </a:pPr>
            <a:r>
              <a:rPr lang="en-CA" dirty="0">
                <a:solidFill>
                  <a:srgbClr val="00FF00"/>
                </a:solidFill>
              </a:rPr>
              <a:t>	- no more sin whatsoever!</a:t>
            </a:r>
          </a:p>
          <a:p>
            <a:pPr marL="0" indent="0">
              <a:buNone/>
            </a:pPr>
            <a:r>
              <a:rPr lang="en-CA" dirty="0">
                <a:solidFill>
                  <a:srgbClr val="00FF00"/>
                </a:solidFill>
              </a:rPr>
              <a:t>	- immortality, we’ll never die!</a:t>
            </a:r>
          </a:p>
        </p:txBody>
      </p:sp>
      <p:sp>
        <p:nvSpPr>
          <p:cNvPr id="5" name="AutoShape 4"/>
          <p:cNvSpPr>
            <a:spLocks noChangeArrowheads="1"/>
          </p:cNvSpPr>
          <p:nvPr/>
        </p:nvSpPr>
        <p:spPr bwMode="auto">
          <a:xfrm>
            <a:off x="277816" y="1052736"/>
            <a:ext cx="8472952" cy="311789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i="1" dirty="0"/>
              <a:t>We were buried therefore with him by baptism into death, in order that, just as Christ was raised from the dead by the glory of the Father, we too might walk in newness of life. …</a:t>
            </a:r>
          </a:p>
          <a:p>
            <a:pPr algn="l"/>
            <a:r>
              <a:rPr lang="en-CA" i="1" dirty="0"/>
              <a:t>But now that you have been set free from sin and have become slaves of God, the fruit you get leads to sanctification and its end, eternal life.</a:t>
            </a:r>
          </a:p>
          <a:p>
            <a:pPr algn="r"/>
            <a:r>
              <a:rPr lang="en-US" sz="1800" dirty="0"/>
              <a:t>Romans 6:4,22</a:t>
            </a:r>
          </a:p>
        </p:txBody>
      </p:sp>
    </p:spTree>
    <p:extLst>
      <p:ext uri="{BB962C8B-B14F-4D97-AF65-F5344CB8AC3E}">
        <p14:creationId xmlns:p14="http://schemas.microsoft.com/office/powerpoint/2010/main" val="5573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45. Q. How does Christ’s resurrection benefit us?</a:t>
            </a:r>
          </a:p>
          <a:p>
            <a:pPr marL="0" indent="0">
              <a:buNone/>
            </a:pPr>
            <a:endParaRPr lang="en-CA" i="1" dirty="0">
              <a:solidFill>
                <a:srgbClr val="FFFF00"/>
              </a:solidFill>
            </a:endParaRPr>
          </a:p>
          <a:p>
            <a:pPr marL="0" indent="0">
              <a:buNone/>
            </a:pPr>
            <a:r>
              <a:rPr lang="en-CA" i="1" dirty="0">
                <a:solidFill>
                  <a:srgbClr val="FFFF00"/>
                </a:solidFill>
              </a:rPr>
              <a:t>A. First, by His resurrection He has overcome death, </a:t>
            </a:r>
            <a:br>
              <a:rPr lang="en-CA" i="1" dirty="0">
                <a:solidFill>
                  <a:srgbClr val="FFFF00"/>
                </a:solidFill>
              </a:rPr>
            </a:br>
            <a:r>
              <a:rPr lang="en-CA" i="1" dirty="0">
                <a:solidFill>
                  <a:srgbClr val="FFFF00"/>
                </a:solidFill>
              </a:rPr>
              <a:t>	so that He could make us share in the </a:t>
            </a:r>
            <a:br>
              <a:rPr lang="en-CA" i="1" dirty="0">
                <a:solidFill>
                  <a:srgbClr val="FFFF00"/>
                </a:solidFill>
              </a:rPr>
            </a:br>
            <a:r>
              <a:rPr lang="en-CA" i="1" dirty="0">
                <a:solidFill>
                  <a:srgbClr val="FFFF00"/>
                </a:solidFill>
              </a:rPr>
              <a:t>	righteousness which He had obtained for us by </a:t>
            </a:r>
            <a:br>
              <a:rPr lang="en-CA" i="1" dirty="0">
                <a:solidFill>
                  <a:srgbClr val="FFFF00"/>
                </a:solidFill>
              </a:rPr>
            </a:br>
            <a:r>
              <a:rPr lang="en-CA" i="1" dirty="0">
                <a:solidFill>
                  <a:srgbClr val="FFFF00"/>
                </a:solidFill>
              </a:rPr>
              <a:t>	His death.</a:t>
            </a:r>
          </a:p>
          <a:p>
            <a:pPr marL="0" indent="0">
              <a:buNone/>
            </a:pPr>
            <a:r>
              <a:rPr lang="en-CA" i="1" dirty="0">
                <a:solidFill>
                  <a:srgbClr val="FFFF00"/>
                </a:solidFill>
              </a:rPr>
              <a:t>Second, by His power we too are raised up to a new </a:t>
            </a:r>
            <a:br>
              <a:rPr lang="en-CA" i="1" dirty="0">
                <a:solidFill>
                  <a:srgbClr val="FFFF00"/>
                </a:solidFill>
              </a:rPr>
            </a:br>
            <a:r>
              <a:rPr lang="en-CA" i="1" dirty="0">
                <a:solidFill>
                  <a:srgbClr val="FFFF00"/>
                </a:solidFill>
              </a:rPr>
              <a:t>	life.</a:t>
            </a:r>
          </a:p>
          <a:p>
            <a:pPr marL="0" indent="0">
              <a:buNone/>
            </a:pPr>
            <a:r>
              <a:rPr lang="en-CA" i="1" dirty="0">
                <a:solidFill>
                  <a:srgbClr val="FFFF00"/>
                </a:solidFill>
              </a:rPr>
              <a:t>Third, Christ’s resurrection is to us a sure pledge</a:t>
            </a:r>
            <a:br>
              <a:rPr lang="en-CA" i="1" dirty="0">
                <a:solidFill>
                  <a:srgbClr val="FFFF00"/>
                </a:solidFill>
              </a:rPr>
            </a:br>
            <a:r>
              <a:rPr lang="en-CA" i="1" dirty="0">
                <a:solidFill>
                  <a:srgbClr val="FFFF00"/>
                </a:solidFill>
              </a:rPr>
              <a:t>	of our glorious resurrection.</a:t>
            </a:r>
          </a:p>
        </p:txBody>
      </p:sp>
      <p:sp>
        <p:nvSpPr>
          <p:cNvPr id="4" name="Rectangle 3"/>
          <p:cNvSpPr/>
          <p:nvPr/>
        </p:nvSpPr>
        <p:spPr bwMode="auto">
          <a:xfrm>
            <a:off x="2411760" y="2492896"/>
            <a:ext cx="3943708"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Justification</a:t>
            </a:r>
          </a:p>
        </p:txBody>
      </p:sp>
      <p:sp>
        <p:nvSpPr>
          <p:cNvPr id="5" name="Rectangle 4"/>
          <p:cNvSpPr/>
          <p:nvPr/>
        </p:nvSpPr>
        <p:spPr bwMode="auto">
          <a:xfrm>
            <a:off x="2411760" y="4005063"/>
            <a:ext cx="4455066"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Sanctification</a:t>
            </a:r>
          </a:p>
        </p:txBody>
      </p:sp>
      <p:sp>
        <p:nvSpPr>
          <p:cNvPr id="6" name="Rectangle 5"/>
          <p:cNvSpPr/>
          <p:nvPr/>
        </p:nvSpPr>
        <p:spPr bwMode="auto">
          <a:xfrm>
            <a:off x="2560842" y="5092735"/>
            <a:ext cx="4156908"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Glorification</a:t>
            </a:r>
          </a:p>
        </p:txBody>
      </p:sp>
    </p:spTree>
    <p:extLst>
      <p:ext uri="{BB962C8B-B14F-4D97-AF65-F5344CB8AC3E}">
        <p14:creationId xmlns:p14="http://schemas.microsoft.com/office/powerpoint/2010/main" val="33034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benefits of the resurrection</a:t>
            </a:r>
          </a:p>
        </p:txBody>
      </p:sp>
      <p:sp>
        <p:nvSpPr>
          <p:cNvPr id="3" name="Content Placeholder 2"/>
          <p:cNvSpPr>
            <a:spLocks noGrp="1"/>
          </p:cNvSpPr>
          <p:nvPr>
            <p:ph idx="1"/>
          </p:nvPr>
        </p:nvSpPr>
        <p:spPr>
          <a:xfrm>
            <a:off x="0" y="1219200"/>
            <a:ext cx="5652120" cy="1659409"/>
          </a:xfrm>
        </p:spPr>
        <p:txBody>
          <a:bodyPr/>
          <a:lstStyle/>
          <a:p>
            <a:pPr marL="0" indent="0">
              <a:buNone/>
            </a:pPr>
            <a:r>
              <a:rPr lang="en-CA" dirty="0"/>
              <a:t>1. Christ can make sure </a:t>
            </a:r>
            <a:r>
              <a:rPr lang="en-CA" dirty="0">
                <a:solidFill>
                  <a:srgbClr val="00FF00"/>
                </a:solidFill>
              </a:rPr>
              <a:t>we are forgiven.</a:t>
            </a:r>
          </a:p>
          <a:p>
            <a:pPr marL="0" indent="0">
              <a:buNone/>
            </a:pPr>
            <a:r>
              <a:rPr lang="en-CA" dirty="0">
                <a:solidFill>
                  <a:srgbClr val="00FF00"/>
                </a:solidFill>
              </a:rPr>
              <a:t>		Justification.</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13" y="3060725"/>
            <a:ext cx="1447800" cy="1447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513" y="1393257"/>
            <a:ext cx="1981200" cy="1393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www.bmfib.com/PIC_02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321" y="4860136"/>
            <a:ext cx="2351584" cy="17636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14908" y="3031009"/>
            <a:ext cx="5652120" cy="16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2. Christ raises us </a:t>
            </a:r>
            <a:r>
              <a:rPr lang="en-CA" dirty="0">
                <a:solidFill>
                  <a:srgbClr val="00FF00"/>
                </a:solidFill>
                <a:latin typeface="Calibri" panose="020F0502020204030204" pitchFamily="34" charset="0"/>
                <a:cs typeface="Calibri" panose="020F0502020204030204" pitchFamily="34" charset="0"/>
              </a:rPr>
              <a:t>to a life in which we conquer sin.</a:t>
            </a:r>
          </a:p>
          <a:p>
            <a:pPr marL="0" indent="0">
              <a:buFontTx/>
              <a:buNone/>
            </a:pPr>
            <a:r>
              <a:rPr lang="en-CA" dirty="0">
                <a:solidFill>
                  <a:srgbClr val="00FF00"/>
                </a:solidFill>
                <a:latin typeface="Calibri" panose="020F0502020204030204" pitchFamily="34" charset="0"/>
                <a:cs typeface="Calibri" panose="020F0502020204030204" pitchFamily="34" charset="0"/>
              </a:rPr>
              <a:t>		Sanctification.</a:t>
            </a:r>
          </a:p>
        </p:txBody>
      </p:sp>
      <p:sp>
        <p:nvSpPr>
          <p:cNvPr id="8" name="Content Placeholder 2"/>
          <p:cNvSpPr txBox="1">
            <a:spLocks/>
          </p:cNvSpPr>
          <p:nvPr/>
        </p:nvSpPr>
        <p:spPr bwMode="auto">
          <a:xfrm>
            <a:off x="14908" y="4980366"/>
            <a:ext cx="5652120" cy="16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3. We know for sure that one day </a:t>
            </a:r>
            <a:r>
              <a:rPr lang="en-CA" dirty="0">
                <a:solidFill>
                  <a:srgbClr val="00FF00"/>
                </a:solidFill>
                <a:latin typeface="Calibri" panose="020F0502020204030204" pitchFamily="34" charset="0"/>
                <a:cs typeface="Calibri" panose="020F0502020204030204" pitchFamily="34" charset="0"/>
              </a:rPr>
              <a:t>we too will live forever</a:t>
            </a:r>
          </a:p>
          <a:p>
            <a:pPr marL="0" indent="0">
              <a:buFontTx/>
              <a:buNone/>
            </a:pPr>
            <a:r>
              <a:rPr lang="en-CA" dirty="0">
                <a:solidFill>
                  <a:srgbClr val="00FF00"/>
                </a:solidFill>
                <a:latin typeface="Calibri" panose="020F0502020204030204" pitchFamily="34" charset="0"/>
                <a:cs typeface="Calibri" panose="020F0502020204030204" pitchFamily="34" charset="0"/>
              </a:rPr>
              <a:t>		Glorification.</a:t>
            </a:r>
          </a:p>
        </p:txBody>
      </p:sp>
    </p:spTree>
    <p:extLst>
      <p:ext uri="{BB962C8B-B14F-4D97-AF65-F5344CB8AC3E}">
        <p14:creationId xmlns:p14="http://schemas.microsoft.com/office/powerpoint/2010/main" val="1330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32:1 &amp; 3</a:t>
            </a:r>
          </a:p>
        </p:txBody>
      </p:sp>
      <p:sp>
        <p:nvSpPr>
          <p:cNvPr id="3" name="Content Placeholder 2"/>
          <p:cNvSpPr>
            <a:spLocks noGrp="1"/>
          </p:cNvSpPr>
          <p:nvPr>
            <p:ph idx="1"/>
          </p:nvPr>
        </p:nvSpPr>
        <p:spPr>
          <a:xfrm>
            <a:off x="755576" y="1219200"/>
            <a:ext cx="8388424" cy="5638800"/>
          </a:xfrm>
        </p:spPr>
        <p:txBody>
          <a:bodyPr/>
          <a:lstStyle/>
          <a:p>
            <a:pPr marL="0" indent="0">
              <a:buNone/>
            </a:pPr>
            <a:r>
              <a:rPr lang="en-US" dirty="0"/>
              <a:t>Christ the Lord is </a:t>
            </a:r>
            <a:r>
              <a:rPr lang="en-US" dirty="0" err="1"/>
              <a:t>ris’n</a:t>
            </a:r>
            <a:r>
              <a:rPr lang="en-US" dirty="0"/>
              <a:t> today, Alleluia!</a:t>
            </a:r>
            <a:endParaRPr lang="en-CA" dirty="0"/>
          </a:p>
          <a:p>
            <a:pPr marL="0" indent="0">
              <a:buNone/>
            </a:pPr>
            <a:r>
              <a:rPr lang="en-US" dirty="0"/>
              <a:t>All creation join to say, Alleluia!</a:t>
            </a:r>
            <a:endParaRPr lang="en-CA" dirty="0"/>
          </a:p>
          <a:p>
            <a:pPr marL="0" indent="0">
              <a:buNone/>
            </a:pPr>
            <a:r>
              <a:rPr lang="en-US" dirty="0"/>
              <a:t>Raise your joys and triumphs high, Alleluia!</a:t>
            </a:r>
            <a:endParaRPr lang="en-CA" dirty="0"/>
          </a:p>
          <a:p>
            <a:pPr marL="0" indent="0">
              <a:buNone/>
            </a:pPr>
            <a:r>
              <a:rPr lang="en-US" dirty="0"/>
              <a:t>Sing, you </a:t>
            </a:r>
            <a:r>
              <a:rPr lang="en-US" dirty="0" err="1"/>
              <a:t>heav’ns</a:t>
            </a:r>
            <a:r>
              <a:rPr lang="en-US" dirty="0"/>
              <a:t>, and earth, reply, Alleluia!</a:t>
            </a:r>
            <a:endParaRPr lang="en-CA" dirty="0"/>
          </a:p>
          <a:p>
            <a:pPr marL="0" indent="0">
              <a:buNone/>
            </a:pPr>
            <a:endParaRPr lang="en-CA" dirty="0"/>
          </a:p>
          <a:p>
            <a:pPr marL="0" indent="0">
              <a:buNone/>
            </a:pPr>
            <a:r>
              <a:rPr lang="en-US" dirty="0"/>
              <a:t>Christ’s redeeming work is done, Alleluia!</a:t>
            </a:r>
            <a:endParaRPr lang="en-CA" dirty="0"/>
          </a:p>
          <a:p>
            <a:pPr marL="0" indent="0">
              <a:buNone/>
            </a:pPr>
            <a:r>
              <a:rPr lang="en-US" dirty="0"/>
              <a:t>Fought the fight, the battle won, Alleluia!</a:t>
            </a:r>
            <a:endParaRPr lang="en-CA" dirty="0"/>
          </a:p>
          <a:p>
            <a:pPr marL="0" indent="0">
              <a:buNone/>
            </a:pPr>
            <a:r>
              <a:rPr lang="en-US" dirty="0"/>
              <a:t>Death in vain forbids him rise, Alleluia!</a:t>
            </a:r>
            <a:endParaRPr lang="en-CA" dirty="0"/>
          </a:p>
          <a:p>
            <a:pPr marL="0" indent="0">
              <a:buNone/>
            </a:pPr>
            <a:r>
              <a:rPr lang="en-US" dirty="0"/>
              <a:t>Christ has opened paradise, Alleluia!</a:t>
            </a:r>
            <a:endParaRPr lang="en-CA" dirty="0"/>
          </a:p>
          <a:p>
            <a:pPr marL="0" indent="0">
              <a:buNone/>
            </a:pPr>
            <a:endParaRPr lang="en-CA" dirty="0"/>
          </a:p>
        </p:txBody>
      </p:sp>
    </p:spTree>
    <p:extLst>
      <p:ext uri="{BB962C8B-B14F-4D97-AF65-F5344CB8AC3E}">
        <p14:creationId xmlns:p14="http://schemas.microsoft.com/office/powerpoint/2010/main" val="135078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ardrop 17"/>
          <p:cNvSpPr/>
          <p:nvPr/>
        </p:nvSpPr>
        <p:spPr bwMode="auto">
          <a:xfrm rot="18922927">
            <a:off x="2623435" y="5078962"/>
            <a:ext cx="383934" cy="368997"/>
          </a:xfrm>
          <a:prstGeom prst="teardrop">
            <a:avLst>
              <a:gd name="adj" fmla="val 200000"/>
            </a:avLst>
          </a:prstGeom>
          <a:solidFill>
            <a:srgbClr val="FF0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2" name="Title 1"/>
          <p:cNvSpPr>
            <a:spLocks noGrp="1"/>
          </p:cNvSpPr>
          <p:nvPr>
            <p:ph type="title"/>
          </p:nvPr>
        </p:nvSpPr>
        <p:spPr/>
        <p:txBody>
          <a:bodyPr/>
          <a:lstStyle/>
          <a:p>
            <a:r>
              <a:rPr lang="en-CA" dirty="0"/>
              <a:t>Humiliation - Exaltation</a:t>
            </a:r>
          </a:p>
        </p:txBody>
      </p:sp>
      <p:sp>
        <p:nvSpPr>
          <p:cNvPr id="8" name="Rectangle 7"/>
          <p:cNvSpPr/>
          <p:nvPr/>
        </p:nvSpPr>
        <p:spPr bwMode="auto">
          <a:xfrm>
            <a:off x="2327785" y="4691231"/>
            <a:ext cx="828600" cy="10491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5" name="Sun 4"/>
          <p:cNvSpPr/>
          <p:nvPr/>
        </p:nvSpPr>
        <p:spPr bwMode="auto">
          <a:xfrm>
            <a:off x="0" y="764704"/>
            <a:ext cx="2304256" cy="1944216"/>
          </a:xfrm>
          <a:prstGeom prst="sun">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Divine </a:t>
            </a:r>
            <a:br>
              <a:rPr kumimoji="0" lang="en-CA" sz="2400" b="0" i="0" u="none" strike="noStrike" cap="none" normalizeH="0" baseline="0" dirty="0">
                <a:ln>
                  <a:noFill/>
                </a:ln>
                <a:solidFill>
                  <a:schemeClr val="bg1"/>
                </a:solidFill>
                <a:effectLst/>
                <a:latin typeface="Times New Roman" pitchFamily="18" charset="0"/>
              </a:rPr>
            </a:br>
            <a:r>
              <a:rPr kumimoji="0" lang="en-CA" sz="2400" b="0" i="0" u="none" strike="noStrike" cap="none" normalizeH="0" baseline="0" dirty="0">
                <a:ln>
                  <a:noFill/>
                </a:ln>
                <a:solidFill>
                  <a:schemeClr val="bg1"/>
                </a:solidFill>
                <a:effectLst/>
                <a:latin typeface="Times New Roman" pitchFamily="18" charset="0"/>
              </a:rPr>
              <a:t>glory</a:t>
            </a:r>
          </a:p>
        </p:txBody>
      </p:sp>
      <p:pic>
        <p:nvPicPr>
          <p:cNvPr id="1026"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611761" y="2825674"/>
            <a:ext cx="1991661" cy="1220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547" y="3205058"/>
            <a:ext cx="1584088" cy="461665"/>
          </a:xfrm>
          <a:prstGeom prst="rect">
            <a:avLst/>
          </a:prstGeom>
          <a:noFill/>
        </p:spPr>
        <p:txBody>
          <a:bodyPr wrap="none" rtlCol="0">
            <a:spAutoFit/>
          </a:bodyPr>
          <a:lstStyle/>
          <a:p>
            <a:r>
              <a:rPr lang="en-CA" dirty="0"/>
              <a:t>Incarnation</a:t>
            </a:r>
          </a:p>
        </p:txBody>
      </p:sp>
      <p:cxnSp>
        <p:nvCxnSpPr>
          <p:cNvPr id="10" name="Straight Arrow Connector 9"/>
          <p:cNvCxnSpPr/>
          <p:nvPr/>
        </p:nvCxnSpPr>
        <p:spPr bwMode="auto">
          <a:xfrm>
            <a:off x="2838994" y="1276668"/>
            <a:ext cx="11283" cy="280124"/>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3275856" y="3411744"/>
            <a:ext cx="144016" cy="219988"/>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3833786" y="4172005"/>
            <a:ext cx="234158" cy="193099"/>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4672215" y="4581116"/>
            <a:ext cx="163180" cy="110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4" descr="http://www.travelingsalescrews.info/images/cross_white_bla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794" y="4725144"/>
            <a:ext cx="1494599" cy="21298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330616" y="5241435"/>
            <a:ext cx="683200" cy="400110"/>
          </a:xfrm>
          <a:prstGeom prst="rect">
            <a:avLst/>
          </a:prstGeom>
          <a:noFill/>
        </p:spPr>
        <p:txBody>
          <a:bodyPr wrap="none" rtlCol="0">
            <a:spAutoFit/>
          </a:bodyPr>
          <a:lstStyle/>
          <a:p>
            <a:r>
              <a:rPr lang="en-CA" sz="2000" dirty="0"/>
              <a:t>Died</a:t>
            </a:r>
            <a:endParaRPr lang="en-CA" dirty="0"/>
          </a:p>
        </p:txBody>
      </p:sp>
      <p:sp>
        <p:nvSpPr>
          <p:cNvPr id="20" name="TextBox 19"/>
          <p:cNvSpPr txBox="1"/>
          <p:nvPr/>
        </p:nvSpPr>
        <p:spPr>
          <a:xfrm>
            <a:off x="5736522" y="5741677"/>
            <a:ext cx="1755610" cy="461665"/>
          </a:xfrm>
          <a:prstGeom prst="rect">
            <a:avLst/>
          </a:prstGeom>
          <a:noFill/>
        </p:spPr>
        <p:txBody>
          <a:bodyPr wrap="none" rtlCol="0">
            <a:spAutoFit/>
          </a:bodyPr>
          <a:lstStyle/>
          <a:p>
            <a:r>
              <a:rPr lang="en-CA" dirty="0">
                <a:solidFill>
                  <a:schemeClr val="tx1"/>
                </a:solidFill>
              </a:rPr>
              <a:t>Resurrection</a:t>
            </a:r>
          </a:p>
        </p:txBody>
      </p:sp>
      <p:sp>
        <p:nvSpPr>
          <p:cNvPr id="3" name="Cloud 2"/>
          <p:cNvSpPr/>
          <p:nvPr/>
        </p:nvSpPr>
        <p:spPr bwMode="auto">
          <a:xfrm>
            <a:off x="864297" y="4725144"/>
            <a:ext cx="2411559" cy="1015259"/>
          </a:xfrm>
          <a:prstGeom prst="cloud">
            <a:avLst/>
          </a:prstGeom>
          <a:solidFill>
            <a:schemeClr val="tx1">
              <a:lumMod val="5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Times New Roman" pitchFamily="18" charset="0"/>
              </a:rPr>
              <a:t>Suffering</a:t>
            </a:r>
          </a:p>
        </p:txBody>
      </p:sp>
      <p:pic>
        <p:nvPicPr>
          <p:cNvPr id="4" name="Picture 2" descr="http://cdn.freeclipartnow.com/d/24269-1/tomb-empty.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539" y="4592136"/>
            <a:ext cx="1845593" cy="1149541"/>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bwMode="auto">
          <a:xfrm flipV="1">
            <a:off x="6084168" y="3521738"/>
            <a:ext cx="81590" cy="133965"/>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6444208" y="2716608"/>
            <a:ext cx="40795" cy="133966"/>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Arc 6"/>
          <p:cNvSpPr/>
          <p:nvPr/>
        </p:nvSpPr>
        <p:spPr bwMode="auto">
          <a:xfrm>
            <a:off x="2843808" y="-1971600"/>
            <a:ext cx="3819994" cy="6547672"/>
          </a:xfrm>
          <a:prstGeom prst="arc">
            <a:avLst>
              <a:gd name="adj1" fmla="val 90447"/>
              <a:gd name="adj2" fmla="val 10922176"/>
            </a:avLst>
          </a:prstGeom>
          <a:noFill/>
          <a:ln w="57150" cap="flat" cmpd="sng" algn="ctr">
            <a:solidFill>
              <a:srgbClr val="00FF00"/>
            </a:solidFill>
            <a:prstDash val="solid"/>
            <a:round/>
            <a:headEnd type="arrow"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36" name="Straight Arrow Connector 35"/>
          <p:cNvCxnSpPr/>
          <p:nvPr/>
        </p:nvCxnSpPr>
        <p:spPr bwMode="auto">
          <a:xfrm flipV="1">
            <a:off x="5514765" y="4172005"/>
            <a:ext cx="163180" cy="1362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368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750"/>
                                        <p:tgtEl>
                                          <p:spTgt spid="3"/>
                                        </p:tgtEl>
                                      </p:cBhvr>
                                    </p:animEffect>
                                  </p:childTnLst>
                                </p:cTn>
                              </p:par>
                            </p:childTnLst>
                          </p:cTn>
                        </p:par>
                        <p:par>
                          <p:cTn id="20" fill="hold">
                            <p:stCondLst>
                              <p:cond delay="750"/>
                            </p:stCondLst>
                            <p:childTnLst>
                              <p:par>
                                <p:cTn id="21" presetID="1" presetClass="exit"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750"/>
                            </p:stCondLst>
                            <p:childTnLst>
                              <p:par>
                                <p:cTn id="24" presetID="2" presetClass="exit" presetSubtype="4" repeatCount="indefinite" fill="hold" grpId="0" nodeType="afterEffect">
                                  <p:stCondLst>
                                    <p:cond delay="0"/>
                                  </p:stCondLst>
                                  <p:childTnLst>
                                    <p:anim calcmode="lin" valueType="num">
                                      <p:cBhvr additive="base">
                                        <p:cTn id="25" dur="2500"/>
                                        <p:tgtEl>
                                          <p:spTgt spid="18"/>
                                        </p:tgtEl>
                                        <p:attrNameLst>
                                          <p:attrName>ppt_x</p:attrName>
                                        </p:attrNameLst>
                                      </p:cBhvr>
                                      <p:tavLst>
                                        <p:tav tm="0">
                                          <p:val>
                                            <p:strVal val="ppt_x"/>
                                          </p:val>
                                        </p:tav>
                                        <p:tav tm="100000">
                                          <p:val>
                                            <p:strVal val="ppt_x"/>
                                          </p:val>
                                        </p:tav>
                                      </p:tavLst>
                                    </p:anim>
                                    <p:anim calcmode="lin" valueType="num">
                                      <p:cBhvr additive="base">
                                        <p:cTn id="26" dur="2500"/>
                                        <p:tgtEl>
                                          <p:spTgt spid="18"/>
                                        </p:tgtEl>
                                        <p:attrNameLst>
                                          <p:attrName>ppt_y</p:attrName>
                                        </p:attrNameLst>
                                      </p:cBhvr>
                                      <p:tavLst>
                                        <p:tav tm="0">
                                          <p:val>
                                            <p:strVal val="ppt_y"/>
                                          </p:val>
                                        </p:tav>
                                        <p:tav tm="100000">
                                          <p:val>
                                            <p:strVal val="1+ppt_h/2"/>
                                          </p:val>
                                        </p:tav>
                                      </p:tavLst>
                                    </p:anim>
                                    <p:set>
                                      <p:cBhvr>
                                        <p:cTn id="27" dur="1" fill="hold">
                                          <p:stCondLst>
                                            <p:cond delay="2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750"/>
                                        <p:tgtEl>
                                          <p:spTgt spid="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5" grpId="0" animBg="1"/>
      <p:bldP spid="6" grpId="0"/>
      <p:bldP spid="20"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Unexpected?!</a:t>
            </a:r>
          </a:p>
        </p:txBody>
      </p:sp>
      <p:sp>
        <p:nvSpPr>
          <p:cNvPr id="3" name="Content Placeholder 2"/>
          <p:cNvSpPr>
            <a:spLocks noGrp="1"/>
          </p:cNvSpPr>
          <p:nvPr>
            <p:ph idx="1"/>
          </p:nvPr>
        </p:nvSpPr>
        <p:spPr>
          <a:xfrm>
            <a:off x="0" y="1219200"/>
            <a:ext cx="6732240" cy="5638800"/>
          </a:xfrm>
        </p:spPr>
        <p:txBody>
          <a:bodyPr/>
          <a:lstStyle/>
          <a:p>
            <a:pPr marL="0" indent="0">
              <a:buNone/>
            </a:pPr>
            <a:r>
              <a:rPr lang="en-CA" dirty="0"/>
              <a:t>The Jews were aware that Jesus had claimed to come to life once he had died. That’s why they posted the Roman soldiers at the grave and had it sealed.</a:t>
            </a:r>
          </a:p>
          <a:p>
            <a:pPr marL="0" indent="0">
              <a:buNone/>
            </a:pPr>
            <a:r>
              <a:rPr lang="en-CA" dirty="0">
                <a:solidFill>
                  <a:srgbClr val="00FF00"/>
                </a:solidFill>
              </a:rPr>
              <a:t>The followers </a:t>
            </a:r>
            <a:r>
              <a:rPr lang="en-CA" dirty="0"/>
              <a:t>of Jesus did not take the resurrection into account at all. They figured it was all over. They </a:t>
            </a:r>
            <a:r>
              <a:rPr lang="en-CA" dirty="0">
                <a:solidFill>
                  <a:srgbClr val="00FF00"/>
                </a:solidFill>
              </a:rPr>
              <a:t>did not expect a resurrection.</a:t>
            </a:r>
          </a:p>
          <a:p>
            <a:pPr marL="0" indent="0">
              <a:buNone/>
            </a:pPr>
            <a:r>
              <a:rPr lang="en-CA" dirty="0"/>
              <a:t>For example, the </a:t>
            </a:r>
            <a:r>
              <a:rPr lang="en-CA" dirty="0">
                <a:solidFill>
                  <a:srgbClr val="00FF00"/>
                </a:solidFill>
              </a:rPr>
              <a:t>two travelers to Emmaus should not have been confused but they were.</a:t>
            </a:r>
          </a:p>
        </p:txBody>
      </p:sp>
      <p:pic>
        <p:nvPicPr>
          <p:cNvPr id="1026" name="Picture 2" descr="http://www.bible-codes.org/images/guarded-tomb-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980728"/>
            <a:ext cx="1800200" cy="2235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uddymartin.net/blog/wp-content/uploads/2010/07/emma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700" y="3717032"/>
            <a:ext cx="2083644" cy="277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Should they have expected it?</a:t>
            </a:r>
            <a:endParaRPr lang="en-CA" i="1" dirty="0">
              <a:solidFill>
                <a:srgbClr val="FFFF00"/>
              </a:solidFill>
              <a:highlight>
                <a:srgbClr val="FF0000"/>
              </a:highlight>
            </a:endParaRPr>
          </a:p>
        </p:txBody>
      </p:sp>
      <p:sp>
        <p:nvSpPr>
          <p:cNvPr id="3" name="Content Placeholder 2"/>
          <p:cNvSpPr>
            <a:spLocks noGrp="1"/>
          </p:cNvSpPr>
          <p:nvPr>
            <p:ph idx="1"/>
          </p:nvPr>
        </p:nvSpPr>
        <p:spPr>
          <a:xfrm>
            <a:off x="0" y="1219200"/>
            <a:ext cx="4716016" cy="5638800"/>
          </a:xfrm>
        </p:spPr>
        <p:txBody>
          <a:bodyPr/>
          <a:lstStyle/>
          <a:p>
            <a:pPr marL="0" indent="0">
              <a:buNone/>
            </a:pPr>
            <a:r>
              <a:rPr lang="en-CA" dirty="0"/>
              <a:t>Read Matthew 17:22-23</a:t>
            </a:r>
          </a:p>
          <a:p>
            <a:pPr marL="0" indent="0">
              <a:buNone/>
            </a:pPr>
            <a:r>
              <a:rPr lang="en-CA" dirty="0"/>
              <a:t>	What does the</a:t>
            </a:r>
            <a:br>
              <a:rPr lang="en-CA" dirty="0"/>
            </a:br>
            <a:r>
              <a:rPr lang="en-CA" dirty="0"/>
              <a:t>	reaction of the </a:t>
            </a:r>
            <a:br>
              <a:rPr lang="en-CA" dirty="0"/>
            </a:br>
            <a:r>
              <a:rPr lang="en-CA" dirty="0"/>
              <a:t>	disciples tell you?</a:t>
            </a:r>
          </a:p>
          <a:p>
            <a:pPr marL="0" indent="0">
              <a:buNone/>
            </a:pPr>
            <a:endParaRPr lang="en-CA" dirty="0"/>
          </a:p>
          <a:p>
            <a:pPr marL="0" indent="0">
              <a:buNone/>
            </a:pPr>
            <a:r>
              <a:rPr lang="en-CA" dirty="0"/>
              <a:t>Read John 19:38-42</a:t>
            </a:r>
          </a:p>
          <a:p>
            <a:pPr marL="0" indent="0">
              <a:buNone/>
            </a:pPr>
            <a:r>
              <a:rPr lang="en-CA" dirty="0"/>
              <a:t>	What did Joseph, </a:t>
            </a:r>
            <a:br>
              <a:rPr lang="en-CA" dirty="0"/>
            </a:br>
            <a:r>
              <a:rPr lang="en-CA" dirty="0"/>
              <a:t>	Nicodemus, and the </a:t>
            </a:r>
            <a:br>
              <a:rPr lang="en-CA" dirty="0"/>
            </a:br>
            <a:r>
              <a:rPr lang="en-CA" dirty="0"/>
              <a:t>	women expect?</a:t>
            </a:r>
          </a:p>
        </p:txBody>
      </p:sp>
      <p:pic>
        <p:nvPicPr>
          <p:cNvPr id="2050" name="Picture 2" descr="http://sites.google.com/site/ldsmeetinghouselibrarypicsot/_/rsrc/1237682823092/Home/New-Testament-Pics/Burial%20of%20Jesus.62180,231,1-73,3-74,7-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340768"/>
            <a:ext cx="4049759" cy="524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95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r>
              <a:rPr lang="en-GB" dirty="0"/>
              <a:t>Bible Study: John 20:1-23</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 y="1807170"/>
            <a:ext cx="9190285"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John 20:1-23</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1. The stone had been removed from the tomb entrance.</a:t>
            </a:r>
          </a:p>
          <a:p>
            <a:pPr marL="0" indent="0">
              <a:buNone/>
            </a:pPr>
            <a:r>
              <a:rPr lang="en-US" dirty="0"/>
              <a:t>2. Peter and John (= disciple whom Jesus loved)</a:t>
            </a:r>
          </a:p>
          <a:p>
            <a:pPr marL="0" indent="0">
              <a:buNone/>
            </a:pPr>
            <a:r>
              <a:rPr lang="en-US" dirty="0"/>
              <a:t>3. Because other women had been with her at the tomb. (They’d gone to look for other disciples).</a:t>
            </a:r>
          </a:p>
          <a:p>
            <a:pPr marL="0" indent="0">
              <a:buNone/>
            </a:pPr>
            <a:r>
              <a:rPr lang="en-US" dirty="0"/>
              <a:t>4. If the body has been stolen, the burial cloths would be gone too (and certainly not neatly folded up!)</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53136"/>
            <a:ext cx="3816424" cy="21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134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John 20:1-23</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5. That Jesus was alive.</a:t>
            </a:r>
          </a:p>
          <a:p>
            <a:pPr marL="0" indent="0">
              <a:buNone/>
            </a:pPr>
            <a:r>
              <a:rPr lang="en-US" dirty="0"/>
              <a:t>6. She was crying and too distraught. Besides, she got distracted by another person.</a:t>
            </a:r>
          </a:p>
          <a:p>
            <a:pPr marL="0" indent="0">
              <a:buNone/>
            </a:pPr>
            <a:r>
              <a:rPr lang="en-US" dirty="0"/>
              <a:t>7. Jesus.</a:t>
            </a:r>
          </a:p>
          <a:p>
            <a:pPr marL="0" indent="0">
              <a:buNone/>
            </a:pPr>
            <a:r>
              <a:rPr lang="en-US" dirty="0"/>
              <a:t>8. The disciples (except Thomas)</a:t>
            </a:r>
          </a:p>
          <a:p>
            <a:pPr marL="0" indent="0">
              <a:buNone/>
            </a:pPr>
            <a:r>
              <a:rPr lang="en-US" dirty="0"/>
              <a:t>9. His sides and His hands.</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53136"/>
            <a:ext cx="3816424" cy="21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82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Many appearances</a:t>
            </a:r>
          </a:p>
        </p:txBody>
      </p:sp>
      <p:sp>
        <p:nvSpPr>
          <p:cNvPr id="3" name="Content Placeholder 2"/>
          <p:cNvSpPr>
            <a:spLocks noGrp="1"/>
          </p:cNvSpPr>
          <p:nvPr>
            <p:ph idx="1"/>
          </p:nvPr>
        </p:nvSpPr>
        <p:spPr>
          <a:xfrm>
            <a:off x="0" y="1219200"/>
            <a:ext cx="4499992" cy="4010000"/>
          </a:xfrm>
        </p:spPr>
        <p:txBody>
          <a:bodyPr/>
          <a:lstStyle/>
          <a:p>
            <a:pPr marL="0" indent="0">
              <a:buNone/>
            </a:pPr>
            <a:r>
              <a:rPr lang="en-CA" dirty="0"/>
              <a:t>1 Corinthians 15:3-8 lists many of the appearances:</a:t>
            </a:r>
          </a:p>
          <a:p>
            <a:pPr marL="0" indent="0">
              <a:buNone/>
            </a:pPr>
            <a:r>
              <a:rPr lang="en-CA" dirty="0"/>
              <a:t>	</a:t>
            </a:r>
            <a:r>
              <a:rPr lang="en-CA" dirty="0">
                <a:solidFill>
                  <a:srgbClr val="00FF00"/>
                </a:solidFill>
              </a:rPr>
              <a:t>-</a:t>
            </a:r>
            <a:r>
              <a:rPr lang="en-CA" dirty="0"/>
              <a:t> </a:t>
            </a:r>
            <a:r>
              <a:rPr lang="en-CA" dirty="0">
                <a:solidFill>
                  <a:srgbClr val="00FF00"/>
                </a:solidFill>
              </a:rPr>
              <a:t>Peter</a:t>
            </a:r>
          </a:p>
          <a:p>
            <a:pPr marL="0" indent="0">
              <a:buNone/>
            </a:pPr>
            <a:r>
              <a:rPr lang="en-CA" dirty="0">
                <a:solidFill>
                  <a:srgbClr val="00FF00"/>
                </a:solidFill>
              </a:rPr>
              <a:t>	- the Twelve</a:t>
            </a:r>
          </a:p>
          <a:p>
            <a:pPr marL="0" indent="0">
              <a:buNone/>
            </a:pPr>
            <a:r>
              <a:rPr lang="en-CA" dirty="0">
                <a:solidFill>
                  <a:srgbClr val="00FF00"/>
                </a:solidFill>
              </a:rPr>
              <a:t>	- 500 people at once</a:t>
            </a:r>
          </a:p>
          <a:p>
            <a:pPr marL="0" indent="0">
              <a:buNone/>
            </a:pPr>
            <a:r>
              <a:rPr lang="en-CA" dirty="0">
                <a:solidFill>
                  <a:srgbClr val="00FF00"/>
                </a:solidFill>
              </a:rPr>
              <a:t>	- James</a:t>
            </a:r>
          </a:p>
          <a:p>
            <a:pPr marL="0" indent="0">
              <a:buNone/>
            </a:pPr>
            <a:r>
              <a:rPr lang="en-CA" dirty="0">
                <a:solidFill>
                  <a:srgbClr val="00FF00"/>
                </a:solidFill>
              </a:rPr>
              <a:t>	- all the apostles</a:t>
            </a:r>
          </a:p>
          <a:p>
            <a:pPr marL="0" indent="0">
              <a:buNone/>
            </a:pPr>
            <a:r>
              <a:rPr lang="en-CA" dirty="0">
                <a:solidFill>
                  <a:srgbClr val="00FF00"/>
                </a:solidFill>
              </a:rPr>
              <a:t>	- Paul</a:t>
            </a:r>
          </a:p>
        </p:txBody>
      </p:sp>
      <p:sp>
        <p:nvSpPr>
          <p:cNvPr id="5" name="Content Placeholder 2"/>
          <p:cNvSpPr txBox="1">
            <a:spLocks/>
          </p:cNvSpPr>
          <p:nvPr/>
        </p:nvSpPr>
        <p:spPr bwMode="auto">
          <a:xfrm>
            <a:off x="0" y="5373216"/>
            <a:ext cx="9108504"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Because</a:t>
            </a:r>
            <a:r>
              <a:rPr lang="en-CA" dirty="0">
                <a:solidFill>
                  <a:srgbClr val="00FF00"/>
                </a:solidFill>
                <a:latin typeface="Calibri" panose="020F0502020204030204" pitchFamily="34" charset="0"/>
                <a:cs typeface="Calibri" panose="020F0502020204030204" pitchFamily="34" charset="0"/>
              </a:rPr>
              <a:t> the resurrection of Jesus would be hard to believe. </a:t>
            </a:r>
            <a:r>
              <a:rPr lang="en-CA" dirty="0">
                <a:latin typeface="Calibri" panose="020F0502020204030204" pitchFamily="34" charset="0"/>
                <a:cs typeface="Calibri" panose="020F0502020204030204" pitchFamily="34" charset="0"/>
              </a:rPr>
              <a:t>Besides, </a:t>
            </a:r>
            <a:r>
              <a:rPr lang="en-CA" dirty="0">
                <a:solidFill>
                  <a:srgbClr val="00FF00"/>
                </a:solidFill>
                <a:latin typeface="Calibri" panose="020F0502020204030204" pitchFamily="34" charset="0"/>
                <a:cs typeface="Calibri" panose="020F0502020204030204" pitchFamily="34" charset="0"/>
              </a:rPr>
              <a:t>many considered a bodily resurrection ridiculous </a:t>
            </a:r>
            <a:r>
              <a:rPr lang="en-CA" dirty="0">
                <a:latin typeface="Calibri" panose="020F0502020204030204" pitchFamily="34" charset="0"/>
                <a:cs typeface="Calibri" panose="020F0502020204030204" pitchFamily="34" charset="0"/>
              </a:rPr>
              <a:t>(see Acts </a:t>
            </a:r>
            <a:r>
              <a:rPr lang="en-CA" dirty="0">
                <a:solidFill>
                  <a:srgbClr val="00FF00"/>
                </a:solidFill>
                <a:latin typeface="Calibri" panose="020F0502020204030204" pitchFamily="34" charset="0"/>
                <a:cs typeface="Calibri" panose="020F0502020204030204" pitchFamily="34" charset="0"/>
              </a:rPr>
              <a:t>17:32)</a:t>
            </a:r>
          </a:p>
        </p:txBody>
      </p:sp>
      <p:sp>
        <p:nvSpPr>
          <p:cNvPr id="6" name="Content Placeholder 2"/>
          <p:cNvSpPr txBox="1">
            <a:spLocks/>
          </p:cNvSpPr>
          <p:nvPr/>
        </p:nvSpPr>
        <p:spPr bwMode="auto">
          <a:xfrm>
            <a:off x="4654696" y="1268760"/>
            <a:ext cx="4499992" cy="40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Others may be added:</a:t>
            </a:r>
          </a:p>
          <a:p>
            <a:pPr marL="0" indent="0">
              <a:buFontTx/>
              <a:buNone/>
            </a:pPr>
            <a:r>
              <a:rPr lang="en-CA" dirty="0">
                <a:latin typeface="Calibri" panose="020F0502020204030204" pitchFamily="34" charset="0"/>
                <a:cs typeface="Calibri" panose="020F0502020204030204" pitchFamily="34" charset="0"/>
              </a:rPr>
              <a:t>	</a:t>
            </a:r>
            <a:r>
              <a:rPr lang="en-CA" dirty="0">
                <a:solidFill>
                  <a:srgbClr val="00FF00"/>
                </a:solidFill>
                <a:latin typeface="Calibri" panose="020F0502020204030204" pitchFamily="34" charset="0"/>
                <a:cs typeface="Calibri" panose="020F0502020204030204" pitchFamily="34" charset="0"/>
              </a:rPr>
              <a:t>- the women</a:t>
            </a:r>
          </a:p>
          <a:p>
            <a:pPr marL="0" indent="0">
              <a:buFontTx/>
              <a:buNone/>
            </a:pPr>
            <a:r>
              <a:rPr lang="en-CA" dirty="0">
                <a:solidFill>
                  <a:srgbClr val="00FF00"/>
                </a:solidFill>
                <a:latin typeface="Calibri" panose="020F0502020204030204" pitchFamily="34" charset="0"/>
                <a:cs typeface="Calibri" panose="020F0502020204030204" pitchFamily="34" charset="0"/>
              </a:rPr>
              <a:t>	- Mary Magdalene</a:t>
            </a:r>
          </a:p>
          <a:p>
            <a:pPr marL="0" indent="0">
              <a:buFontTx/>
              <a:buNone/>
            </a:pPr>
            <a:r>
              <a:rPr lang="en-CA" dirty="0">
                <a:solidFill>
                  <a:srgbClr val="00FF00"/>
                </a:solidFill>
                <a:latin typeface="Calibri" panose="020F0502020204030204" pitchFamily="34" charset="0"/>
                <a:cs typeface="Calibri" panose="020F0502020204030204" pitchFamily="34" charset="0"/>
              </a:rPr>
              <a:t>	- Emmaus travellers</a:t>
            </a:r>
          </a:p>
          <a:p>
            <a:pPr marL="0" indent="0">
              <a:buFontTx/>
              <a:buNone/>
            </a:pPr>
            <a:r>
              <a:rPr lang="en-CA" dirty="0">
                <a:solidFill>
                  <a:srgbClr val="00FF00"/>
                </a:solidFill>
                <a:latin typeface="Calibri" panose="020F0502020204030204" pitchFamily="34" charset="0"/>
                <a:cs typeface="Calibri" panose="020F0502020204030204" pitchFamily="34" charset="0"/>
              </a:rPr>
              <a:t>	- with Thomas</a:t>
            </a:r>
          </a:p>
          <a:p>
            <a:pPr marL="0" indent="0">
              <a:buFontTx/>
              <a:buNone/>
            </a:pPr>
            <a:r>
              <a:rPr lang="en-CA" dirty="0">
                <a:solidFill>
                  <a:srgbClr val="00FF00"/>
                </a:solidFill>
                <a:latin typeface="Calibri" panose="020F0502020204030204" pitchFamily="34" charset="0"/>
                <a:cs typeface="Calibri" panose="020F0502020204030204" pitchFamily="34" charset="0"/>
              </a:rPr>
              <a:t>	- a # while fishing</a:t>
            </a:r>
          </a:p>
          <a:p>
            <a:pPr marL="0" indent="0">
              <a:buFontTx/>
              <a:buNone/>
            </a:pPr>
            <a:endParaRPr lang="en-CA" dirty="0">
              <a:latin typeface="Calibri" panose="020F0502020204030204" pitchFamily="34" charset="0"/>
              <a:cs typeface="Calibri" panose="020F0502020204030204" pitchFamily="34" charset="0"/>
            </a:endParaRPr>
          </a:p>
          <a:p>
            <a:pPr marL="0" indent="0">
              <a:buFontTx/>
              <a:buNone/>
            </a:pPr>
            <a:r>
              <a:rPr lang="en-CA" dirty="0">
                <a:latin typeface="Calibri" panose="020F0502020204030204" pitchFamily="34" charset="0"/>
                <a:cs typeface="Calibri" panose="020F0502020204030204" pitchFamily="34" charset="0"/>
              </a:rPr>
              <a:t>Why so many?</a:t>
            </a:r>
          </a:p>
        </p:txBody>
      </p:sp>
    </p:spTree>
    <p:extLst>
      <p:ext uri="{BB962C8B-B14F-4D97-AF65-F5344CB8AC3E}">
        <p14:creationId xmlns:p14="http://schemas.microsoft.com/office/powerpoint/2010/main" val="33965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17368</TotalTime>
  <Words>989</Words>
  <Application>Microsoft Office PowerPoint</Application>
  <PresentationFormat>On-screen Show (4:3)</PresentationFormat>
  <Paragraphs>132</Paragraphs>
  <Slides>17</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Comic Sans MS</vt:lpstr>
      <vt:lpstr>Times New Roman</vt:lpstr>
      <vt:lpstr>1_Office Theme</vt:lpstr>
      <vt:lpstr>Catechism  The Substance of Faith</vt:lpstr>
      <vt:lpstr>Hymn 32:1 &amp; 3</vt:lpstr>
      <vt:lpstr>Humiliation - Exaltation</vt:lpstr>
      <vt:lpstr>Unexpected?!</vt:lpstr>
      <vt:lpstr>Should they have expected it?</vt:lpstr>
      <vt:lpstr>Bible Study: John 20:1-23</vt:lpstr>
      <vt:lpstr>Bible Study: John 20:1-23</vt:lpstr>
      <vt:lpstr>Bible Study: John 20:1-23</vt:lpstr>
      <vt:lpstr>Many appearances</vt:lpstr>
      <vt:lpstr>Not the first…</vt:lpstr>
      <vt:lpstr>Not the first, yet different</vt:lpstr>
      <vt:lpstr>Hence, for us…</vt:lpstr>
      <vt:lpstr>Love Crucified Arose</vt:lpstr>
      <vt:lpstr>Catechism</vt:lpstr>
      <vt:lpstr>New life!</vt:lpstr>
      <vt:lpstr>Catechism</vt:lpstr>
      <vt:lpstr>The benefits of the resurrection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379</cp:revision>
  <cp:lastPrinted>2011-02-01T17:48:56Z</cp:lastPrinted>
  <dcterms:created xsi:type="dcterms:W3CDTF">2008-08-14T09:20:46Z</dcterms:created>
  <dcterms:modified xsi:type="dcterms:W3CDTF">2022-03-02T02:30:42Z</dcterms:modified>
</cp:coreProperties>
</file>