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1381" r:id="rId2"/>
    <p:sldId id="1389" r:id="rId3"/>
    <p:sldId id="1390" r:id="rId4"/>
    <p:sldId id="1391" r:id="rId5"/>
    <p:sldId id="1343" r:id="rId6"/>
    <p:sldId id="1370" r:id="rId7"/>
    <p:sldId id="1371" r:id="rId8"/>
    <p:sldId id="1308" r:id="rId9"/>
    <p:sldId id="1341" r:id="rId10"/>
    <p:sldId id="1372" r:id="rId11"/>
    <p:sldId id="1392" r:id="rId12"/>
    <p:sldId id="1378" r:id="rId13"/>
    <p:sldId id="1383" r:id="rId14"/>
    <p:sldId id="1384" r:id="rId15"/>
    <p:sldId id="1393" r:id="rId16"/>
    <p:sldId id="1379" r:id="rId17"/>
    <p:sldId id="1394" r:id="rId18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FF6600"/>
    <a:srgbClr val="33CCFF"/>
    <a:srgbClr val="FFFF66"/>
    <a:srgbClr val="FF0000"/>
    <a:srgbClr val="0099FF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1C612B4-35CE-4C71-8B9F-FA2A2965C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070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0513" y="533400"/>
            <a:ext cx="3484562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04" y="3305949"/>
            <a:ext cx="6675877" cy="31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657E4-6670-4BED-B1DB-AF398F375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06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69DC325F-3523-4E43-AF73-DBAAC12363AF}" type="slidenum">
              <a:rPr lang="en-GB" sz="120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76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17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47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47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61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4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2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3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6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A98F1-5C31-48C3-A4A7-CCE80C3489C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9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8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8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657E4-6670-4BED-B1DB-AF398F375D8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8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89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6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9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61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28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01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3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73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07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20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9601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://www.google.ca/url?sa=i&amp;rct=j&amp;q=&amp;esrc=s&amp;frm=1&amp;source=images&amp;cd=&amp;cad=rja&amp;docid=ImHYAbuEvAj87M&amp;tbnid=AawnT80B-zgR2M:&amp;ved=0CAUQjRw&amp;url=http://www.freeclipartnow.com/holidays/easter/religious/tomb-empty.jpg.html&amp;ei=WeIwUfbQOM3KiALez4CwAg&amp;bvm=bv.43148975,d.cGE&amp;psig=AFQjCNFEFYHSRwjhj0GahJNbK7vgwxV8Cg&amp;ust=1362244556176266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 dirty="0"/>
              <a:t>Catechism </a:t>
            </a:r>
            <a:br>
              <a:rPr lang="en-GB" dirty="0"/>
            </a:br>
            <a:r>
              <a:rPr lang="en-GB" dirty="0"/>
              <a:t>The Substance of Faith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/>
          <a:lstStyle/>
          <a:p>
            <a:r>
              <a:rPr lang="en-GB" dirty="0"/>
              <a:t>Lesson 24 – LD 18</a:t>
            </a:r>
          </a:p>
          <a:p>
            <a:r>
              <a:rPr lang="en-GB" dirty="0"/>
              <a:t>Gone to Heaven</a:t>
            </a:r>
          </a:p>
        </p:txBody>
      </p:sp>
    </p:spTree>
    <p:extLst>
      <p:ext uri="{BB962C8B-B14F-4D97-AF65-F5344CB8AC3E}">
        <p14:creationId xmlns:p14="http://schemas.microsoft.com/office/powerpoint/2010/main" val="333048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Ascension</a:t>
            </a:r>
          </a:p>
        </p:txBody>
      </p:sp>
      <p:sp>
        <p:nvSpPr>
          <p:cNvPr id="1203204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Yes</a:t>
            </a:r>
          </a:p>
          <a:p>
            <a:pPr marL="0" indent="0">
              <a:buNone/>
            </a:pPr>
            <a:r>
              <a:rPr lang="en-US" dirty="0"/>
              <a:t>6. A cloud came and picked Him up.</a:t>
            </a:r>
          </a:p>
          <a:p>
            <a:pPr marL="0" indent="0">
              <a:buNone/>
            </a:pPr>
            <a:r>
              <a:rPr lang="en-US" dirty="0"/>
              <a:t>7. The cloud is the glory of God, it is God’s vehicle, his mode of transport.</a:t>
            </a:r>
          </a:p>
          <a:p>
            <a:pPr marL="0" indent="0">
              <a:buNone/>
            </a:pPr>
            <a:r>
              <a:rPr lang="en-US" dirty="0"/>
              <a:t>8. It showed that God approved of </a:t>
            </a:r>
            <a:br>
              <a:rPr lang="en-US" dirty="0"/>
            </a:br>
            <a:r>
              <a:rPr lang="en-US" dirty="0"/>
              <a:t>Jesus and would grant him glory.</a:t>
            </a:r>
          </a:p>
          <a:p>
            <a:pPr marL="0" indent="0">
              <a:buNone/>
            </a:pPr>
            <a:r>
              <a:rPr lang="en-US" dirty="0"/>
              <a:t>9. He would return the same way</a:t>
            </a:r>
            <a:br>
              <a:rPr lang="en-US" dirty="0"/>
            </a:br>
            <a:r>
              <a:rPr lang="en-US" dirty="0"/>
              <a:t>they had seen him leave.</a:t>
            </a:r>
          </a:p>
          <a:p>
            <a:pPr marL="0" indent="0">
              <a:buNone/>
            </a:pPr>
            <a:r>
              <a:rPr lang="en-US" dirty="0"/>
              <a:t>10. He would return on the cloud,</a:t>
            </a:r>
            <a:br>
              <a:rPr lang="en-US" dirty="0"/>
            </a:br>
            <a:r>
              <a:rPr lang="en-US" dirty="0"/>
              <a:t>the vehicle of God.</a:t>
            </a:r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freeclipartnow.com/d/37961-1/Jesus-ascension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570868"/>
            <a:ext cx="3042945" cy="328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736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Left Alone?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36510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Jesus is a human being. Humans cannot </a:t>
            </a:r>
            <a:r>
              <a:rPr lang="en-CA" dirty="0">
                <a:solidFill>
                  <a:srgbClr val="00FF00"/>
                </a:solidFill>
              </a:rPr>
              <a:t>be in two places at once. If Jesus was in heaven, He cannot be on earth.</a:t>
            </a:r>
          </a:p>
          <a:p>
            <a:pPr marL="0" indent="0">
              <a:buNone/>
            </a:pPr>
            <a:r>
              <a:rPr lang="en-CA" dirty="0"/>
              <a:t>So, did Jesus not keep his promise? Yes, He did.</a:t>
            </a:r>
          </a:p>
          <a:p>
            <a:pPr marL="0" indent="0">
              <a:buNone/>
            </a:pPr>
            <a:r>
              <a:rPr lang="en-CA" dirty="0"/>
              <a:t>Jesus is </a:t>
            </a:r>
            <a:r>
              <a:rPr lang="en-CA" dirty="0">
                <a:solidFill>
                  <a:srgbClr val="00FF00"/>
                </a:solidFill>
              </a:rPr>
              <a:t>also God. God can be in many places at once. As God, Jesus is always with us.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67544" y="908720"/>
            <a:ext cx="8472952" cy="1397675"/>
          </a:xfrm>
          <a:prstGeom prst="horizontalScroll">
            <a:avLst>
              <a:gd name="adj" fmla="val 7194"/>
            </a:avLst>
          </a:prstGeom>
          <a:solidFill>
            <a:srgbClr val="FF99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CA" dirty="0"/>
              <a:t>Jesus said: </a:t>
            </a:r>
            <a:r>
              <a:rPr lang="en-CA" i="1" dirty="0"/>
              <a:t>And behold, I am with you always, to the end of the age.</a:t>
            </a:r>
          </a:p>
          <a:p>
            <a:pPr algn="r"/>
            <a:r>
              <a:rPr lang="en-US" dirty="0"/>
              <a:t>Matthew 28:20b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86E1E99-5803-42AB-9DD8-8ECCAB2EF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-201629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035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Catechism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47. Q. Is Christ, then, not with us until the end of the world, as He has promised us?</a:t>
            </a:r>
          </a:p>
          <a:p>
            <a:pPr marL="0" indent="0">
              <a:buNone/>
            </a:pPr>
            <a:endParaRPr lang="en-CA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A. Christ is true man and true God.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With respect to His human nature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He is no longer on earth,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but with respect to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His divinity, majesty, grace, and Spirit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He is never absent from us.</a:t>
            </a:r>
          </a:p>
        </p:txBody>
      </p:sp>
    </p:spTree>
    <p:extLst>
      <p:ext uri="{BB962C8B-B14F-4D97-AF65-F5344CB8AC3E}">
        <p14:creationId xmlns:p14="http://schemas.microsoft.com/office/powerpoint/2010/main" val="123803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Calvinists and Lutherans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Calvinists and Lutherans differ with each other on the ascension of Christ.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Lutherans believe that, </a:t>
            </a:r>
            <a:r>
              <a:rPr lang="en-CA" dirty="0">
                <a:solidFill>
                  <a:srgbClr val="00FF00"/>
                </a:solidFill>
              </a:rPr>
              <a:t>when Jesus ascended into heaven, His human nature took on divine properties.</a:t>
            </a:r>
          </a:p>
          <a:p>
            <a:pPr marL="0" indent="0">
              <a:buNone/>
            </a:pPr>
            <a:r>
              <a:rPr lang="en-CA" dirty="0"/>
              <a:t>	- </a:t>
            </a:r>
            <a:r>
              <a:rPr lang="en-CA" dirty="0" err="1"/>
              <a:t>omni</a:t>
            </a:r>
            <a:r>
              <a:rPr lang="en-CA" dirty="0"/>
              <a:t>-presence, so as to be present in the 			bread and wine</a:t>
            </a:r>
          </a:p>
          <a:p>
            <a:pPr marL="0" indent="0">
              <a:buNone/>
            </a:pPr>
            <a:r>
              <a:rPr lang="en-CA" dirty="0"/>
              <a:t>	Problem: does this mean we will become divine 		too? Then how would God be unique?</a:t>
            </a:r>
          </a:p>
          <a:p>
            <a:pPr marL="0" indent="0">
              <a:buNone/>
            </a:pPr>
            <a:r>
              <a:rPr lang="en-CA" dirty="0"/>
              <a:t>Calvinists (like ourselves) believe that </a:t>
            </a:r>
            <a:r>
              <a:rPr lang="en-CA" dirty="0">
                <a:solidFill>
                  <a:srgbClr val="00FF00"/>
                </a:solidFill>
              </a:rPr>
              <a:t>Christ’s human and divine natures remain </a:t>
            </a:r>
            <a:r>
              <a:rPr lang="en-CA" u="sng" dirty="0">
                <a:solidFill>
                  <a:srgbClr val="00FF00"/>
                </a:solidFill>
              </a:rPr>
              <a:t>totally distinct</a:t>
            </a:r>
            <a:r>
              <a:rPr lang="en-CA" dirty="0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87394" y="-1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04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Catechism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48. Q. But are the two natures in Christ not separated from each other if His human nature is not present wherever His divinity is?</a:t>
            </a:r>
          </a:p>
          <a:p>
            <a:pPr marL="0" indent="0">
              <a:buNone/>
            </a:pPr>
            <a:endParaRPr lang="en-CA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A. Not at all, for His divinity has no limits and is present everywhere.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So it must follow that His divinity is indeed beyond the human nature which He has taken on and nevertheless is within this human nature and remains personally united with it.</a:t>
            </a:r>
          </a:p>
        </p:txBody>
      </p:sp>
    </p:spTree>
    <p:extLst>
      <p:ext uri="{BB962C8B-B14F-4D97-AF65-F5344CB8AC3E}">
        <p14:creationId xmlns:p14="http://schemas.microsoft.com/office/powerpoint/2010/main" val="177741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3652635" y="2407920"/>
            <a:ext cx="0" cy="1597144"/>
          </a:xfrm>
          <a:prstGeom prst="straightConnector1">
            <a:avLst/>
          </a:prstGeom>
          <a:solidFill>
            <a:schemeClr val="tx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 in heaven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97152"/>
            <a:ext cx="9144000" cy="206084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Jesus </a:t>
            </a:r>
            <a:r>
              <a:rPr lang="en-CA" dirty="0">
                <a:solidFill>
                  <a:srgbClr val="00FF00"/>
                </a:solidFill>
              </a:rPr>
              <a:t>returned to heaven, he was not only God, he was also a man of flesh and blood.</a:t>
            </a:r>
          </a:p>
          <a:p>
            <a:pPr marL="0" indent="0">
              <a:buNone/>
            </a:pPr>
            <a:r>
              <a:rPr lang="en-CA" dirty="0"/>
              <a:t>We</a:t>
            </a:r>
            <a:r>
              <a:rPr lang="en-CA" dirty="0">
                <a:solidFill>
                  <a:srgbClr val="00FF00"/>
                </a:solidFill>
              </a:rPr>
              <a:t> have our flesh in heaven!</a:t>
            </a:r>
          </a:p>
          <a:p>
            <a:pPr marL="0" indent="0">
              <a:buNone/>
            </a:pPr>
            <a:r>
              <a:rPr lang="en-CA" dirty="0"/>
              <a:t>Right now Jesus in heaven is  </a:t>
            </a:r>
            <a:r>
              <a:rPr lang="en-CA" sz="3600" b="1" u="sng" dirty="0"/>
              <a:t>BOTH GOD AND HUMAN</a:t>
            </a:r>
            <a:endParaRPr lang="en-CA" dirty="0"/>
          </a:p>
          <a:p>
            <a:pPr marL="0" indent="0">
              <a:buNone/>
            </a:pPr>
            <a:endParaRPr lang="en-CA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7565" y="1044863"/>
            <a:ext cx="2100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33CCFF"/>
                </a:solidFill>
              </a:rPr>
              <a:t>HEAVEN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27523" y="4005064"/>
            <a:ext cx="1460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429584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of God</a:t>
            </a:r>
            <a:endParaRPr lang="en-CA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84758"/>
            <a:ext cx="3679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Conceived by the Spirit</a:t>
            </a:r>
          </a:p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Born of the Virgin Mary</a:t>
            </a:r>
            <a:endParaRPr lang="en-CA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1306" y="1370340"/>
            <a:ext cx="25394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of God and </a:t>
            </a:r>
          </a:p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of Man</a:t>
            </a:r>
            <a:endParaRPr lang="en-CA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7232" y="2584758"/>
            <a:ext cx="2157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Ascension of </a:t>
            </a:r>
            <a:b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Christ</a:t>
            </a:r>
            <a:endParaRPr lang="en-CA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7664" y="2407920"/>
            <a:ext cx="6048672" cy="1"/>
          </a:xfrm>
          <a:prstGeom prst="line">
            <a:avLst/>
          </a:prstGeom>
          <a:solidFill>
            <a:schemeClr val="tx1"/>
          </a:solidFill>
          <a:ln w="5715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547664" y="4005064"/>
            <a:ext cx="6048672" cy="1"/>
          </a:xfrm>
          <a:prstGeom prst="line">
            <a:avLst/>
          </a:prstGeom>
          <a:solidFill>
            <a:schemeClr val="tx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876256" y="2407920"/>
            <a:ext cx="0" cy="1596392"/>
          </a:xfrm>
          <a:prstGeom prst="straightConnector1">
            <a:avLst/>
          </a:prstGeom>
          <a:solidFill>
            <a:schemeClr val="tx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687394" y="-1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849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Catechism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46. Q. What do you confess when you say, He ascended into heaven?</a:t>
            </a:r>
          </a:p>
          <a:p>
            <a:pPr marL="0" indent="0">
              <a:buNone/>
            </a:pPr>
            <a:endParaRPr lang="en-CA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A. That Christ,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before the eyes of His disciples,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was taken up from the earth into heaven,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and that He is there for our benefit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until He comes again</a:t>
            </a:r>
          </a:p>
          <a:p>
            <a:pPr marL="0" indent="0">
              <a:buNone/>
            </a:pPr>
            <a:r>
              <a:rPr lang="en-CA" i="1" dirty="0">
                <a:solidFill>
                  <a:srgbClr val="FFFF00"/>
                </a:solidFill>
              </a:rPr>
              <a:t>		to judge the living and the dead.</a:t>
            </a:r>
          </a:p>
        </p:txBody>
      </p:sp>
    </p:spTree>
    <p:extLst>
      <p:ext uri="{BB962C8B-B14F-4D97-AF65-F5344CB8AC3E}">
        <p14:creationId xmlns:p14="http://schemas.microsoft.com/office/powerpoint/2010/main" val="423186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heaven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Romans 8:34: </a:t>
            </a:r>
            <a:r>
              <a:rPr lang="en-CA" dirty="0">
                <a:solidFill>
                  <a:srgbClr val="00FF00"/>
                </a:solidFill>
              </a:rPr>
              <a:t>He speaks to God the Father in our favour, pleading for us.</a:t>
            </a:r>
          </a:p>
          <a:p>
            <a:pPr marL="0" indent="0">
              <a:buNone/>
            </a:pPr>
            <a:r>
              <a:rPr lang="en-CA" dirty="0"/>
              <a:t>John 14:2&amp;3: </a:t>
            </a:r>
            <a:r>
              <a:rPr lang="en-CA" dirty="0">
                <a:solidFill>
                  <a:srgbClr val="00FF00"/>
                </a:solidFill>
              </a:rPr>
              <a:t>He is preparing a place for us to be in the future</a:t>
            </a:r>
          </a:p>
          <a:p>
            <a:pPr marL="0" indent="0">
              <a:buNone/>
            </a:pPr>
            <a:r>
              <a:rPr lang="en-CA" dirty="0"/>
              <a:t>John 16:7: </a:t>
            </a:r>
            <a:r>
              <a:rPr lang="en-CA" dirty="0">
                <a:solidFill>
                  <a:srgbClr val="00FF00"/>
                </a:solidFill>
              </a:rPr>
              <a:t>He is sending the Holy Spirit to the church</a:t>
            </a:r>
          </a:p>
          <a:p>
            <a:pPr marL="0" indent="0">
              <a:buNone/>
            </a:pPr>
            <a:r>
              <a:rPr lang="en-CA" dirty="0"/>
              <a:t>Hebrews 1:3-4: </a:t>
            </a:r>
            <a:r>
              <a:rPr lang="en-CA" dirty="0">
                <a:solidFill>
                  <a:srgbClr val="00FF00"/>
                </a:solidFill>
              </a:rPr>
              <a:t>He sits in heaven as ruler</a:t>
            </a:r>
          </a:p>
          <a:p>
            <a:pPr marL="0" indent="0">
              <a:buNone/>
            </a:pPr>
            <a:r>
              <a:rPr lang="en-CA" dirty="0"/>
              <a:t>Revelation 5:6-7, 6:1ff: </a:t>
            </a:r>
            <a:r>
              <a:rPr lang="en-CA" dirty="0">
                <a:solidFill>
                  <a:srgbClr val="00FF00"/>
                </a:solidFill>
              </a:rPr>
              <a:t>He controls the unfolding of history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96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Hymn 40:</a:t>
            </a:r>
            <a:r>
              <a:rPr lang="en-CA" u="sng" dirty="0"/>
              <a:t>1</a:t>
            </a:r>
            <a:r>
              <a:rPr lang="en-CA" dirty="0"/>
              <a:t>,2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19200"/>
            <a:ext cx="7596336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Lord ascended up on high,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the Lord has triumphed gloriously,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pow’r</a:t>
            </a:r>
            <a:r>
              <a:rPr lang="en-US" dirty="0"/>
              <a:t> and might excelling.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The grave and hell were captive led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when he went up, our glorious Head,    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to his eternal dwelling.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831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Hymn 40:1,</a:t>
            </a:r>
            <a:r>
              <a:rPr lang="en-CA" u="sng" dirty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19200"/>
            <a:ext cx="7596336" cy="563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</a:t>
            </a:r>
            <a:r>
              <a:rPr lang="en-CA" dirty="0" err="1"/>
              <a:t>heav’ns</a:t>
            </a:r>
            <a:r>
              <a:rPr lang="en-CA" dirty="0"/>
              <a:t> with joy received their Lord,</a:t>
            </a:r>
          </a:p>
          <a:p>
            <a:pPr marL="0" indent="0">
              <a:buNone/>
            </a:pPr>
            <a:r>
              <a:rPr lang="en-CA" dirty="0"/>
              <a:t>by saints, by angel hosts adored.</a:t>
            </a:r>
          </a:p>
          <a:p>
            <a:pPr marL="0" indent="0">
              <a:buNone/>
            </a:pPr>
            <a:r>
              <a:rPr lang="en-CA" dirty="0"/>
              <a:t>O day of exultation!</a:t>
            </a:r>
          </a:p>
          <a:p>
            <a:pPr marL="0" indent="0">
              <a:buNone/>
            </a:pPr>
            <a:r>
              <a:rPr lang="en-CA" dirty="0"/>
              <a:t>O earth, adore your glorious King!</a:t>
            </a:r>
          </a:p>
          <a:p>
            <a:pPr marL="0" indent="0">
              <a:buNone/>
            </a:pPr>
            <a:r>
              <a:rPr lang="en-CA" dirty="0"/>
              <a:t>Let us of his ascension sing</a:t>
            </a:r>
          </a:p>
          <a:p>
            <a:pPr marL="0" indent="0">
              <a:buNone/>
            </a:pPr>
            <a:r>
              <a:rPr lang="en-CA" dirty="0"/>
              <a:t>with joy and adoration.</a:t>
            </a:r>
          </a:p>
        </p:txBody>
      </p:sp>
    </p:spTree>
    <p:extLst>
      <p:ext uri="{BB962C8B-B14F-4D97-AF65-F5344CB8AC3E}">
        <p14:creationId xmlns:p14="http://schemas.microsoft.com/office/powerpoint/2010/main" val="103126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 bwMode="auto">
          <a:xfrm>
            <a:off x="5104826" y="3427443"/>
            <a:ext cx="1716792" cy="823203"/>
          </a:xfrm>
          <a:prstGeom prst="cloud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Ascension</a:t>
            </a:r>
          </a:p>
        </p:txBody>
      </p:sp>
      <p:sp>
        <p:nvSpPr>
          <p:cNvPr id="18" name="Teardrop 17"/>
          <p:cNvSpPr/>
          <p:nvPr/>
        </p:nvSpPr>
        <p:spPr bwMode="auto">
          <a:xfrm rot="18922927">
            <a:off x="2623435" y="5078962"/>
            <a:ext cx="383934" cy="368997"/>
          </a:xfrm>
          <a:prstGeom prst="teardrop">
            <a:avLst>
              <a:gd name="adj" fmla="val 200000"/>
            </a:avLst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Humiliation - Exaltation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327785" y="4691231"/>
            <a:ext cx="828600" cy="10491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 bwMode="auto">
          <a:xfrm>
            <a:off x="0" y="764704"/>
            <a:ext cx="2304256" cy="1944216"/>
          </a:xfrm>
          <a:prstGeom prst="sun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Divine </a:t>
            </a:r>
            <a:b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glory</a:t>
            </a:r>
          </a:p>
        </p:txBody>
      </p:sp>
      <p:pic>
        <p:nvPicPr>
          <p:cNvPr id="1026" name="Picture 2" descr="http://www.lessons4sundayschool.com/images/Manger_Clipar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4" b="27468"/>
          <a:stretch/>
        </p:blipFill>
        <p:spPr bwMode="auto">
          <a:xfrm>
            <a:off x="611761" y="2825674"/>
            <a:ext cx="1991661" cy="122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5547" y="3205058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Incarnation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838994" y="1276668"/>
            <a:ext cx="11283" cy="280124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275856" y="3411744"/>
            <a:ext cx="144016" cy="219988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833786" y="4172005"/>
            <a:ext cx="234158" cy="193099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672215" y="4581116"/>
            <a:ext cx="163180" cy="11020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" name="Picture 4" descr="http://www.travelingsalescrews.info/images/cross_white_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794" y="4725144"/>
            <a:ext cx="1494599" cy="212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330616" y="5241435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Died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5736522" y="5741677"/>
            <a:ext cx="175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Resurrection</a:t>
            </a:r>
          </a:p>
        </p:txBody>
      </p:sp>
      <p:sp>
        <p:nvSpPr>
          <p:cNvPr id="3" name="Cloud 2"/>
          <p:cNvSpPr/>
          <p:nvPr/>
        </p:nvSpPr>
        <p:spPr bwMode="auto">
          <a:xfrm>
            <a:off x="864297" y="4725144"/>
            <a:ext cx="2411559" cy="1015259"/>
          </a:xfrm>
          <a:prstGeom prst="cloud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Suffering</a:t>
            </a:r>
          </a:p>
        </p:txBody>
      </p:sp>
      <p:pic>
        <p:nvPicPr>
          <p:cNvPr id="4" name="Picture 2" descr="http://cdn.freeclipartnow.com/d/24269-1/tomb-empty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539" y="4592136"/>
            <a:ext cx="1845593" cy="114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5011894" y="3354865"/>
            <a:ext cx="1902656" cy="9533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084168" y="3521738"/>
            <a:ext cx="81590" cy="133965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6444208" y="2716608"/>
            <a:ext cx="40795" cy="133966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Arc 6"/>
          <p:cNvSpPr/>
          <p:nvPr/>
        </p:nvSpPr>
        <p:spPr bwMode="auto">
          <a:xfrm>
            <a:off x="2843808" y="-1971600"/>
            <a:ext cx="3819994" cy="6547672"/>
          </a:xfrm>
          <a:prstGeom prst="arc">
            <a:avLst>
              <a:gd name="adj1" fmla="val 90447"/>
              <a:gd name="adj2" fmla="val 10922176"/>
            </a:avLst>
          </a:prstGeom>
          <a:noFill/>
          <a:ln w="57150" cap="flat" cmpd="sng" algn="ctr">
            <a:solidFill>
              <a:srgbClr val="00FF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5514765" y="4172005"/>
            <a:ext cx="163180" cy="136220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6365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" presetClass="exit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8" grpId="0" animBg="1"/>
      <p:bldP spid="8" grpId="0" animBg="1"/>
      <p:bldP spid="5" grpId="0" animBg="1"/>
      <p:bldP spid="6" grpId="0"/>
      <p:bldP spid="20" grpId="0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What would be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732240" cy="563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experience of the disciples:</a:t>
            </a:r>
          </a:p>
          <a:p>
            <a:pPr marL="0" indent="0">
              <a:buNone/>
            </a:pPr>
            <a:r>
              <a:rPr lang="en-CA" dirty="0"/>
              <a:t>	- The ministry in Israel</a:t>
            </a:r>
          </a:p>
          <a:p>
            <a:pPr marL="0" indent="0">
              <a:buNone/>
            </a:pPr>
            <a:r>
              <a:rPr lang="en-CA" dirty="0"/>
              <a:t>	- Suffering and death</a:t>
            </a:r>
          </a:p>
          <a:p>
            <a:pPr marL="0" indent="0">
              <a:buNone/>
            </a:pPr>
            <a:r>
              <a:rPr lang="en-CA" dirty="0"/>
              <a:t>	- Resurrection</a:t>
            </a:r>
          </a:p>
          <a:p>
            <a:pPr marL="0" indent="0">
              <a:buNone/>
            </a:pPr>
            <a:r>
              <a:rPr lang="en-CA" dirty="0"/>
              <a:t>What would follow next?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Read: Acts 1:6-8</a:t>
            </a:r>
          </a:p>
          <a:p>
            <a:pPr marL="0" indent="0">
              <a:buNone/>
            </a:pPr>
            <a:r>
              <a:rPr lang="en-CA" dirty="0"/>
              <a:t>Answer: questions</a:t>
            </a:r>
          </a:p>
        </p:txBody>
      </p:sp>
      <p:pic>
        <p:nvPicPr>
          <p:cNvPr id="4" name="Picture 2" descr="http://www.excerptsofinri.com/images/450ser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644" y="0"/>
            <a:ext cx="259021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881" y="1783080"/>
            <a:ext cx="2590215" cy="171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644" y="3454342"/>
            <a:ext cx="2616496" cy="144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godsgeography.com/britain/lions_thron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459" y="4884970"/>
            <a:ext cx="2591399" cy="193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8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Witnesses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732240" cy="563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Acts 1:6-8</a:t>
            </a:r>
          </a:p>
          <a:p>
            <a:pPr marL="0" indent="0">
              <a:buNone/>
            </a:pPr>
            <a:r>
              <a:rPr lang="en-CA" dirty="0">
                <a:solidFill>
                  <a:srgbClr val="00FF00"/>
                </a:solidFill>
              </a:rPr>
              <a:t>1. Whether the kingdom would be restored to Israel now.</a:t>
            </a:r>
          </a:p>
          <a:p>
            <a:pPr marL="0" indent="0">
              <a:buNone/>
            </a:pPr>
            <a:r>
              <a:rPr lang="en-CA" dirty="0">
                <a:solidFill>
                  <a:srgbClr val="00FF00"/>
                </a:solidFill>
              </a:rPr>
              <a:t>2. That’s for God to know, not for people.</a:t>
            </a:r>
          </a:p>
          <a:p>
            <a:pPr marL="0" indent="0">
              <a:buNone/>
            </a:pPr>
            <a:r>
              <a:rPr lang="en-CA" dirty="0">
                <a:solidFill>
                  <a:srgbClr val="00FF00"/>
                </a:solidFill>
              </a:rPr>
              <a:t>3. Through the power of the Holy Spirit.</a:t>
            </a:r>
          </a:p>
          <a:p>
            <a:pPr marL="0" indent="0">
              <a:buNone/>
            </a:pPr>
            <a:r>
              <a:rPr lang="en-CA" dirty="0">
                <a:solidFill>
                  <a:srgbClr val="00FF00"/>
                </a:solidFill>
              </a:rPr>
              <a:t>4. His witnesses.</a:t>
            </a:r>
          </a:p>
        </p:txBody>
      </p:sp>
      <p:pic>
        <p:nvPicPr>
          <p:cNvPr id="4" name="Picture 2" descr="http://www.excerptsofinri.com/images/450serm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644" y="0"/>
            <a:ext cx="259021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881" y="1783080"/>
            <a:ext cx="2590215" cy="171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644" y="3454342"/>
            <a:ext cx="2616496" cy="144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godsgeography.com/britain/lions_thron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459" y="4884970"/>
            <a:ext cx="2591399" cy="193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527305C-FBDC-41D9-A8D7-6D8E45AF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631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Christians are witnesses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Witness: </a:t>
            </a:r>
            <a:r>
              <a:rPr lang="en-CA" dirty="0">
                <a:solidFill>
                  <a:srgbClr val="00FF00"/>
                </a:solidFill>
              </a:rPr>
              <a:t>a person who sees something happen and is able to describe it to other people.</a:t>
            </a:r>
          </a:p>
          <a:p>
            <a:pPr marL="0" indent="0">
              <a:buNone/>
            </a:pPr>
            <a:r>
              <a:rPr lang="en-CA" dirty="0"/>
              <a:t>In a legal setting:</a:t>
            </a:r>
            <a:r>
              <a:rPr lang="en-CA" dirty="0">
                <a:solidFill>
                  <a:srgbClr val="00FF00"/>
                </a:solidFill>
              </a:rPr>
              <a:t> someone who testifies to the truth of happenings and situations</a:t>
            </a:r>
          </a:p>
          <a:p>
            <a:pPr marL="0" indent="0">
              <a:buNone/>
            </a:pPr>
            <a:endParaRPr lang="en-CA" dirty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CA" dirty="0"/>
              <a:t>The Greek word for witness </a:t>
            </a:r>
            <a:r>
              <a:rPr lang="en-CA" dirty="0">
                <a:solidFill>
                  <a:srgbClr val="00FF00"/>
                </a:solidFill>
              </a:rPr>
              <a:t>is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i="1" dirty="0" err="1">
                <a:solidFill>
                  <a:srgbClr val="00FF00"/>
                </a:solidFill>
              </a:rPr>
              <a:t>marturos</a:t>
            </a:r>
            <a:r>
              <a:rPr lang="en-CA" dirty="0">
                <a:solidFill>
                  <a:srgbClr val="00FF00"/>
                </a:solidFill>
              </a:rPr>
              <a:t>, from which our word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i="1" dirty="0">
                <a:solidFill>
                  <a:srgbClr val="00FF00"/>
                </a:solidFill>
              </a:rPr>
              <a:t>martyr</a:t>
            </a:r>
            <a:r>
              <a:rPr lang="en-CA" dirty="0">
                <a:solidFill>
                  <a:srgbClr val="00FF00"/>
                </a:solidFill>
              </a:rPr>
              <a:t> comes. A </a:t>
            </a:r>
            <a:r>
              <a:rPr lang="en-CA" i="1" dirty="0">
                <a:solidFill>
                  <a:srgbClr val="00FF00"/>
                </a:solidFill>
              </a:rPr>
              <a:t>martyr</a:t>
            </a:r>
            <a:r>
              <a:rPr lang="en-CA" dirty="0">
                <a:solidFill>
                  <a:srgbClr val="00FF00"/>
                </a:solidFill>
              </a:rPr>
              <a:t> is a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witness who pays dearly for his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testimony.</a:t>
            </a:r>
          </a:p>
          <a:p>
            <a:pPr marL="0" indent="0">
              <a:buNone/>
            </a:pPr>
            <a:endParaRPr lang="en-CA" dirty="0">
              <a:solidFill>
                <a:srgbClr val="00FF00"/>
              </a:solidFill>
            </a:endParaRPr>
          </a:p>
        </p:txBody>
      </p:sp>
      <p:pic>
        <p:nvPicPr>
          <p:cNvPr id="2050" name="Picture 2" descr="http://www.bible-basics-layers-of-understanding.com/images/wit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3355653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BC379FC7-E6F5-4087-AB81-CBA256455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394" y="-1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GB" dirty="0"/>
              <a:t>Bible Study</a:t>
            </a:r>
            <a:r>
              <a:rPr lang="en-GB"/>
              <a:t>: Ascension</a:t>
            </a:r>
            <a:endParaRPr lang="en-GB" dirty="0"/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www.freeclipartnow.com/d/37961-1/Jesus-ascension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814"/>
            <a:ext cx="4752528" cy="513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Ascension</a:t>
            </a:r>
          </a:p>
        </p:txBody>
      </p:sp>
      <p:sp>
        <p:nvSpPr>
          <p:cNvPr id="1203204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Blessing the disciples</a:t>
            </a:r>
          </a:p>
          <a:p>
            <a:pPr marL="0" indent="0">
              <a:buNone/>
            </a:pPr>
            <a:r>
              <a:rPr lang="en-US" dirty="0"/>
              <a:t>2. Priest</a:t>
            </a:r>
          </a:p>
          <a:p>
            <a:pPr marL="0" indent="0">
              <a:buNone/>
            </a:pPr>
            <a:r>
              <a:rPr lang="en-US" dirty="0"/>
              <a:t>3. Worship him (and only </a:t>
            </a:r>
            <a:r>
              <a:rPr lang="en-US" i="1" dirty="0"/>
              <a:t>God</a:t>
            </a:r>
            <a:r>
              <a:rPr lang="en-US" dirty="0"/>
              <a:t> is to be worshiped)</a:t>
            </a:r>
          </a:p>
          <a:p>
            <a:pPr marL="0" indent="0">
              <a:buNone/>
            </a:pPr>
            <a:r>
              <a:rPr lang="en-US" dirty="0"/>
              <a:t>4. They were very joyful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freeclipartnow.com/d/37961-1/Jesus-ascension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570868"/>
            <a:ext cx="3042945" cy="328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613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4.5|4.7|5.7|6.1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7.2|13.4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22.6|10.1|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1.4|28.3|29.4|9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1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|58.4|2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41.4|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1|11.4|10.2|10.1|8.4"/>
</p:tagLst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17549</TotalTime>
  <Words>930</Words>
  <Application>Microsoft Office PowerPoint</Application>
  <PresentationFormat>On-screen Show (4:3)</PresentationFormat>
  <Paragraphs>134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1_Office Theme</vt:lpstr>
      <vt:lpstr>Catechism  The Substance of Faith</vt:lpstr>
      <vt:lpstr>Hymn 40:1,2</vt:lpstr>
      <vt:lpstr>Hymn 40:1,2</vt:lpstr>
      <vt:lpstr>Humiliation - Exaltation</vt:lpstr>
      <vt:lpstr>What would be next?</vt:lpstr>
      <vt:lpstr>Witnesses</vt:lpstr>
      <vt:lpstr>Christians are witnesses</vt:lpstr>
      <vt:lpstr>Bible Study: Ascension</vt:lpstr>
      <vt:lpstr>Bible Study: Ascension</vt:lpstr>
      <vt:lpstr>Bible Study: Ascension</vt:lpstr>
      <vt:lpstr>Left Alone?</vt:lpstr>
      <vt:lpstr>Catechism</vt:lpstr>
      <vt:lpstr>Calvinists and Lutherans</vt:lpstr>
      <vt:lpstr>Catechism</vt:lpstr>
      <vt:lpstr>Back in heaven</vt:lpstr>
      <vt:lpstr>Catechism</vt:lpstr>
      <vt:lpstr>In heaven to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390</cp:revision>
  <cp:lastPrinted>2011-02-01T17:48:56Z</cp:lastPrinted>
  <dcterms:created xsi:type="dcterms:W3CDTF">2008-08-14T09:20:46Z</dcterms:created>
  <dcterms:modified xsi:type="dcterms:W3CDTF">2022-03-09T04:31:34Z</dcterms:modified>
</cp:coreProperties>
</file>