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0"/>
  </p:notesMasterIdLst>
  <p:handoutMasterIdLst>
    <p:handoutMasterId r:id="rId21"/>
  </p:handoutMasterIdLst>
  <p:sldIdLst>
    <p:sldId id="1406" r:id="rId2"/>
    <p:sldId id="1407" r:id="rId3"/>
    <p:sldId id="1415" r:id="rId4"/>
    <p:sldId id="1308" r:id="rId5"/>
    <p:sldId id="1408" r:id="rId6"/>
    <p:sldId id="1409" r:id="rId7"/>
    <p:sldId id="1410" r:id="rId8"/>
    <p:sldId id="1411" r:id="rId9"/>
    <p:sldId id="1412" r:id="rId10"/>
    <p:sldId id="1413" r:id="rId11"/>
    <p:sldId id="1392" r:id="rId12"/>
    <p:sldId id="1395" r:id="rId13"/>
    <p:sldId id="1393" r:id="rId14"/>
    <p:sldId id="1396" r:id="rId15"/>
    <p:sldId id="1397" r:id="rId16"/>
    <p:sldId id="1399" r:id="rId17"/>
    <p:sldId id="1398" r:id="rId18"/>
    <p:sldId id="1402" r:id="rId19"/>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990000"/>
    <a:srgbClr val="FF6600"/>
    <a:srgbClr val="33CCFF"/>
    <a:srgbClr val="FFFF66"/>
    <a:srgbClr val="FF0000"/>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580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39608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320991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333552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353678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116181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114804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183980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2</a:t>
            </a:fld>
            <a:endParaRPr lang="en-GB"/>
          </a:p>
        </p:txBody>
      </p:sp>
    </p:spTree>
    <p:extLst>
      <p:ext uri="{BB962C8B-B14F-4D97-AF65-F5344CB8AC3E}">
        <p14:creationId xmlns:p14="http://schemas.microsoft.com/office/powerpoint/2010/main" val="206480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3</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4</a:t>
            </a:fld>
            <a:endParaRPr lang="en-GB" sz="1200">
              <a:solidFill>
                <a:schemeClr val="tx1"/>
              </a:solidFill>
            </a:endParaRPr>
          </a:p>
        </p:txBody>
      </p:sp>
    </p:spTree>
    <p:extLst>
      <p:ext uri="{BB962C8B-B14F-4D97-AF65-F5344CB8AC3E}">
        <p14:creationId xmlns:p14="http://schemas.microsoft.com/office/powerpoint/2010/main" val="423404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5</a:t>
            </a:fld>
            <a:endParaRPr lang="en-GB" sz="1200">
              <a:solidFill>
                <a:schemeClr val="tx1"/>
              </a:solidFill>
            </a:endParaRPr>
          </a:p>
        </p:txBody>
      </p:sp>
    </p:spTree>
    <p:extLst>
      <p:ext uri="{BB962C8B-B14F-4D97-AF65-F5344CB8AC3E}">
        <p14:creationId xmlns:p14="http://schemas.microsoft.com/office/powerpoint/2010/main" val="33160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6</a:t>
            </a:fld>
            <a:endParaRPr lang="en-GB" sz="1200">
              <a:solidFill>
                <a:schemeClr val="tx1"/>
              </a:solidFill>
            </a:endParaRPr>
          </a:p>
        </p:txBody>
      </p:sp>
    </p:spTree>
    <p:extLst>
      <p:ext uri="{BB962C8B-B14F-4D97-AF65-F5344CB8AC3E}">
        <p14:creationId xmlns:p14="http://schemas.microsoft.com/office/powerpoint/2010/main" val="205810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7</a:t>
            </a:fld>
            <a:endParaRPr lang="en-GB"/>
          </a:p>
        </p:txBody>
      </p:sp>
    </p:spTree>
    <p:extLst>
      <p:ext uri="{BB962C8B-B14F-4D97-AF65-F5344CB8AC3E}">
        <p14:creationId xmlns:p14="http://schemas.microsoft.com/office/powerpoint/2010/main" val="171956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1713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113426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55203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1135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4878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4947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2367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8417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4414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14097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84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693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550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921244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18.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google.ca/url?sa=i&amp;rct=j&amp;q=&amp;esrc=s&amp;frm=1&amp;source=images&amp;cd=&amp;cad=rja&amp;docid=ImHYAbuEvAj87M&amp;tbnid=AawnT80B-zgR2M:&amp;ved=0CAUQjRw&amp;url=http://www.freeclipartnow.com/holidays/easter/religious/tomb-empty.jpg.html&amp;ei=WeIwUfbQOM3KiALez4CwAg&amp;bvm=bv.43148975,d.cGE&amp;psig=AFQjCNFEFYHSRwjhj0GahJNbK7vgwxV8Cg&amp;ust=1362244556176266"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25 – LD 19</a:t>
            </a:r>
          </a:p>
          <a:p>
            <a:r>
              <a:rPr lang="en-GB" dirty="0"/>
              <a:t>He Comes to Judge</a:t>
            </a:r>
          </a:p>
        </p:txBody>
      </p:sp>
    </p:spTree>
    <p:extLst>
      <p:ext uri="{BB962C8B-B14F-4D97-AF65-F5344CB8AC3E}">
        <p14:creationId xmlns:p14="http://schemas.microsoft.com/office/powerpoint/2010/main" val="34726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The Bible gives us a number of glimpses into how the final judgement will be.</a:t>
            </a:r>
          </a:p>
          <a:p>
            <a:pPr marL="0" indent="0">
              <a:buNone/>
            </a:pPr>
            <a:endParaRPr lang="en-CA" dirty="0"/>
          </a:p>
          <a:p>
            <a:pPr marL="0" indent="0">
              <a:buNone/>
            </a:pPr>
            <a:r>
              <a:rPr lang="en-CA" dirty="0"/>
              <a:t>Revelation 20:11-15</a:t>
            </a:r>
          </a:p>
          <a:p>
            <a:pPr marL="0" indent="0">
              <a:buNone/>
            </a:pPr>
            <a:r>
              <a:rPr lang="en-CA" dirty="0"/>
              <a:t>	- the books: the ‘histories’ of individual persons</a:t>
            </a:r>
          </a:p>
          <a:p>
            <a:pPr marL="0" indent="0">
              <a:buNone/>
            </a:pPr>
            <a:r>
              <a:rPr lang="en-CA" dirty="0"/>
              <a:t>	- Book of life: List of citizens</a:t>
            </a:r>
          </a:p>
          <a:p>
            <a:pPr marL="0" indent="0">
              <a:buNone/>
            </a:pPr>
            <a:r>
              <a:rPr lang="en-CA" dirty="0"/>
              <a:t>	- Second death = eternally dying (absolute 			loneliness and pain)</a:t>
            </a:r>
          </a:p>
        </p:txBody>
      </p:sp>
    </p:spTree>
    <p:extLst>
      <p:ext uri="{BB962C8B-B14F-4D97-AF65-F5344CB8AC3E}">
        <p14:creationId xmlns:p14="http://schemas.microsoft.com/office/powerpoint/2010/main" val="398893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Tree>
    <p:custDataLst>
      <p:tags r:id="rId1"/>
    </p:custDataLst>
    <p:extLst>
      <p:ext uri="{BB962C8B-B14F-4D97-AF65-F5344CB8AC3E}">
        <p14:creationId xmlns:p14="http://schemas.microsoft.com/office/powerpoint/2010/main" val="10582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000"/>
                                        <p:tgtEl>
                                          <p:spTgt spid="9"/>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par>
                          <p:cTn id="40" fill="hold">
                            <p:stCondLst>
                              <p:cond delay="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10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22" presetClass="entr" presetSubtype="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10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par>
                          <p:cTn id="56" fill="hold">
                            <p:stCondLst>
                              <p:cond delay="0"/>
                            </p:stCondLst>
                            <p:childTnLst>
                              <p:par>
                                <p:cTn id="57" presetID="2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anim calcmode="lin" valueType="num">
                                      <p:cBhvr>
                                        <p:cTn id="68" dur="2000" fill="hold"/>
                                        <p:tgtEl>
                                          <p:spTgt spid="60"/>
                                        </p:tgtEl>
                                        <p:attrNameLst>
                                          <p:attrName>ppt_w</p:attrName>
                                        </p:attrNameLst>
                                      </p:cBhvr>
                                      <p:tavLst>
                                        <p:tav tm="0" fmla="#ppt_w*sin(2.5*pi*$)">
                                          <p:val>
                                            <p:fltVal val="0"/>
                                          </p:val>
                                        </p:tav>
                                        <p:tav tm="100000">
                                          <p:val>
                                            <p:fltVal val="1"/>
                                          </p:val>
                                        </p:tav>
                                      </p:tavLst>
                                    </p:anim>
                                    <p:anim calcmode="lin" valueType="num">
                                      <p:cBhvr>
                                        <p:cTn id="69" dur="2000" fill="hold"/>
                                        <p:tgtEl>
                                          <p:spTgt spid="60"/>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anim calcmode="lin" valueType="num">
                                      <p:cBhvr>
                                        <p:cTn id="73" dur="2000" fill="hold"/>
                                        <p:tgtEl>
                                          <p:spTgt spid="59"/>
                                        </p:tgtEl>
                                        <p:attrNameLst>
                                          <p:attrName>ppt_w</p:attrName>
                                        </p:attrNameLst>
                                      </p:cBhvr>
                                      <p:tavLst>
                                        <p:tav tm="0" fmla="#ppt_w*sin(2.5*pi*$)">
                                          <p:val>
                                            <p:fltVal val="0"/>
                                          </p:val>
                                        </p:tav>
                                        <p:tav tm="100000">
                                          <p:val>
                                            <p:fltVal val="1"/>
                                          </p:val>
                                        </p:tav>
                                      </p:tavLst>
                                    </p:anim>
                                    <p:anim calcmode="lin" valueType="num">
                                      <p:cBhvr>
                                        <p:cTn id="74"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7" grpId="0"/>
      <p:bldP spid="38" grpId="0"/>
      <p:bldP spid="39" grpId="0"/>
      <p:bldP spid="40" grpId="0"/>
      <p:bldP spid="43" grpId="0" animBg="1"/>
      <p:bldP spid="55" grpId="0"/>
      <p:bldP spid="58" grpId="0"/>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
        <p:nvSpPr>
          <p:cNvPr id="23" name="TextBox 22"/>
          <p:cNvSpPr txBox="1"/>
          <p:nvPr/>
        </p:nvSpPr>
        <p:spPr>
          <a:xfrm>
            <a:off x="7844731" y="4449176"/>
            <a:ext cx="936475" cy="461665"/>
          </a:xfrm>
          <a:prstGeom prst="rect">
            <a:avLst/>
          </a:prstGeom>
          <a:noFill/>
        </p:spPr>
        <p:txBody>
          <a:bodyPr wrap="none" rtlCol="0">
            <a:spAutoFit/>
          </a:bodyPr>
          <a:lstStyle/>
          <a:p>
            <a:r>
              <a:rPr lang="en-CA" dirty="0">
                <a:solidFill>
                  <a:schemeClr val="tx1"/>
                </a:solidFill>
              </a:rPr>
              <a:t>Christ</a:t>
            </a:r>
          </a:p>
        </p:txBody>
      </p:sp>
    </p:spTree>
    <p:custDataLst>
      <p:tags r:id="rId1"/>
    </p:custDataLst>
    <p:extLst>
      <p:ext uri="{BB962C8B-B14F-4D97-AF65-F5344CB8AC3E}">
        <p14:creationId xmlns:p14="http://schemas.microsoft.com/office/powerpoint/2010/main" val="8379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6"/>
                                        </p:tgtEl>
                                      </p:cBhvr>
                                    </p:animEffect>
                                    <p:set>
                                      <p:cBhvr>
                                        <p:cTn id="10" dur="1" fill="hold">
                                          <p:stCondLst>
                                            <p:cond delay="999"/>
                                          </p:stCondLst>
                                        </p:cTn>
                                        <p:tgtEl>
                                          <p:spTgt spid="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Revelation 20 indicates the final outcome is based on our names being in the Book of Life.</a:t>
            </a:r>
          </a:p>
          <a:p>
            <a:pPr marL="0" indent="0">
              <a:buNone/>
            </a:pPr>
            <a:r>
              <a:rPr lang="en-CA" dirty="0"/>
              <a:t>Matthew 25 relates it to our activities in life.</a:t>
            </a:r>
          </a:p>
          <a:p>
            <a:pPr marL="0" indent="0">
              <a:buNone/>
            </a:pPr>
            <a:endParaRPr lang="en-CA" dirty="0">
              <a:solidFill>
                <a:srgbClr val="00FF00"/>
              </a:solidFill>
            </a:endParaRPr>
          </a:p>
          <a:p>
            <a:pPr marL="0" indent="0">
              <a:buNone/>
            </a:pPr>
            <a:r>
              <a:rPr lang="en-CA" dirty="0"/>
              <a:t>If your name is in the Book of Life, you will be </a:t>
            </a:r>
            <a:r>
              <a:rPr lang="en-CA" dirty="0">
                <a:solidFill>
                  <a:srgbClr val="00FF00"/>
                </a:solidFill>
              </a:rPr>
              <a:t>showing love and loyalty in this earthly life. </a:t>
            </a:r>
            <a:r>
              <a:rPr lang="en-CA" i="1" dirty="0"/>
              <a:t>(why?)</a:t>
            </a:r>
          </a:p>
          <a:p>
            <a:pPr marL="0" indent="0">
              <a:buNone/>
            </a:pPr>
            <a:r>
              <a:rPr lang="en-CA" dirty="0">
                <a:solidFill>
                  <a:srgbClr val="00FF00"/>
                </a:solidFill>
              </a:rPr>
              <a:t>	</a:t>
            </a:r>
            <a:r>
              <a:rPr lang="en-CA" dirty="0"/>
              <a:t>- our works </a:t>
            </a:r>
            <a:r>
              <a:rPr lang="en-CA" dirty="0">
                <a:solidFill>
                  <a:srgbClr val="00FF00"/>
                </a:solidFill>
              </a:rPr>
              <a:t>are not perfect, hence, we cannot </a:t>
            </a:r>
            <a:br>
              <a:rPr lang="en-CA" dirty="0">
                <a:solidFill>
                  <a:srgbClr val="00FF00"/>
                </a:solidFill>
              </a:rPr>
            </a:br>
            <a:r>
              <a:rPr lang="en-CA" dirty="0">
                <a:solidFill>
                  <a:srgbClr val="00FF00"/>
                </a:solidFill>
              </a:rPr>
              <a:t>		</a:t>
            </a:r>
            <a:r>
              <a:rPr lang="en-CA" i="1" dirty="0">
                <a:solidFill>
                  <a:srgbClr val="00FF00"/>
                </a:solidFill>
              </a:rPr>
              <a:t>earn e</a:t>
            </a:r>
            <a:r>
              <a:rPr lang="en-CA" dirty="0">
                <a:solidFill>
                  <a:srgbClr val="00FF00"/>
                </a:solidFill>
              </a:rPr>
              <a:t>ternal life</a:t>
            </a:r>
          </a:p>
          <a:p>
            <a:pPr marL="0" indent="0">
              <a:buNone/>
            </a:pPr>
            <a:r>
              <a:rPr lang="en-CA" dirty="0">
                <a:solidFill>
                  <a:srgbClr val="00FF00"/>
                </a:solidFill>
              </a:rPr>
              <a:t>	</a:t>
            </a:r>
            <a:r>
              <a:rPr lang="en-CA" dirty="0"/>
              <a:t>- they are </a:t>
            </a:r>
            <a:r>
              <a:rPr lang="en-CA" dirty="0">
                <a:solidFill>
                  <a:srgbClr val="00FF00"/>
                </a:solidFill>
              </a:rPr>
              <a:t>what we long for and strive after, and do</a:t>
            </a:r>
            <a:br>
              <a:rPr lang="en-CA" dirty="0">
                <a:solidFill>
                  <a:srgbClr val="00FF00"/>
                </a:solidFill>
              </a:rPr>
            </a:br>
            <a:r>
              <a:rPr lang="en-CA" dirty="0">
                <a:solidFill>
                  <a:srgbClr val="00FF00"/>
                </a:solidFill>
              </a:rPr>
              <a:t>		through the power of the Spirit, hence they are</a:t>
            </a:r>
            <a:br>
              <a:rPr lang="en-CA" dirty="0">
                <a:solidFill>
                  <a:srgbClr val="00FF00"/>
                </a:solidFill>
              </a:rPr>
            </a:br>
            <a:r>
              <a:rPr lang="en-CA" dirty="0">
                <a:solidFill>
                  <a:srgbClr val="00FF00"/>
                </a:solidFill>
              </a:rPr>
              <a:t>		an indication of our status before God</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75970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When?</a:t>
            </a:r>
          </a:p>
        </p:txBody>
      </p:sp>
      <p:sp>
        <p:nvSpPr>
          <p:cNvPr id="3" name="Content Placeholder 2"/>
          <p:cNvSpPr>
            <a:spLocks noGrp="1"/>
          </p:cNvSpPr>
          <p:nvPr>
            <p:ph idx="1"/>
          </p:nvPr>
        </p:nvSpPr>
        <p:spPr/>
        <p:txBody>
          <a:bodyPr/>
          <a:lstStyle/>
          <a:p>
            <a:pPr marL="0" indent="0">
              <a:buNone/>
            </a:pPr>
            <a:r>
              <a:rPr lang="en-CA" i="1" dirty="0"/>
              <a:t>No one knows the day or moment…</a:t>
            </a:r>
          </a:p>
          <a:p>
            <a:pPr marL="0" indent="0">
              <a:buNone/>
            </a:pPr>
            <a:r>
              <a:rPr lang="en-CA" i="1" dirty="0"/>
              <a:t>Let us then be ever watchful…</a:t>
            </a:r>
          </a:p>
          <a:p>
            <a:pPr marL="0" indent="0">
              <a:buNone/>
            </a:pPr>
            <a:endParaRPr lang="en-CA" i="1" dirty="0"/>
          </a:p>
          <a:p>
            <a:pPr marL="0" indent="0">
              <a:buNone/>
            </a:pPr>
            <a:r>
              <a:rPr lang="en-CA" dirty="0"/>
              <a:t>While we do not know the exact moment, we do know there will be signs preceding the coming.</a:t>
            </a:r>
          </a:p>
          <a:p>
            <a:pPr marL="0" indent="0">
              <a:buNone/>
            </a:pPr>
            <a:endParaRPr lang="en-CA" dirty="0"/>
          </a:p>
          <a:p>
            <a:pPr marL="0" indent="0">
              <a:buNone/>
            </a:pPr>
            <a:r>
              <a:rPr lang="en-CA" dirty="0"/>
              <a:t>Many Christians also believe the Bible tells us in what sequence things will happen. </a:t>
            </a:r>
          </a:p>
          <a:p>
            <a:pPr marL="0" indent="0">
              <a:buNone/>
            </a:pPr>
            <a:r>
              <a:rPr lang="en-CA" dirty="0"/>
              <a:t>These theories are versions of “millennialism” or “chiliasm”.</a:t>
            </a:r>
          </a:p>
        </p:txBody>
      </p:sp>
    </p:spTree>
    <p:extLst>
      <p:ext uri="{BB962C8B-B14F-4D97-AF65-F5344CB8AC3E}">
        <p14:creationId xmlns:p14="http://schemas.microsoft.com/office/powerpoint/2010/main" val="3557376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a tribulation map</a:t>
            </a:r>
          </a:p>
        </p:txBody>
      </p:sp>
      <p:pic>
        <p:nvPicPr>
          <p:cNvPr id="1026" name="Picture 2" descr="http://www.letjesusloveyou.com/images/tribulation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4494"/>
            <a:ext cx="9144000"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6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Millennialism</a:t>
            </a:r>
          </a:p>
        </p:txBody>
      </p:sp>
      <p:sp>
        <p:nvSpPr>
          <p:cNvPr id="3" name="Content Placeholder 2"/>
          <p:cNvSpPr>
            <a:spLocks noGrp="1"/>
          </p:cNvSpPr>
          <p:nvPr>
            <p:ph idx="1"/>
          </p:nvPr>
        </p:nvSpPr>
        <p:spPr/>
        <p:txBody>
          <a:bodyPr/>
          <a:lstStyle/>
          <a:p>
            <a:pPr marL="0" indent="0">
              <a:buNone/>
            </a:pPr>
            <a:r>
              <a:rPr lang="en-CA" dirty="0"/>
              <a:t>The problem with millennialism is </a:t>
            </a:r>
            <a:r>
              <a:rPr lang="en-CA" dirty="0">
                <a:solidFill>
                  <a:srgbClr val="00FF00"/>
                </a:solidFill>
              </a:rPr>
              <a:t>that they confuse what is symbolical with what is literal. It treats the Bible like a jigsaw puzzle.</a:t>
            </a:r>
          </a:p>
          <a:p>
            <a:pPr marL="0" indent="0">
              <a:buNone/>
            </a:pPr>
            <a:r>
              <a:rPr lang="en-CA" dirty="0"/>
              <a:t>When reading the Bible </a:t>
            </a:r>
            <a:r>
              <a:rPr lang="en-CA" dirty="0">
                <a:solidFill>
                  <a:srgbClr val="00FF00"/>
                </a:solidFill>
              </a:rPr>
              <a:t>it is important to discern the type of thing you are reading.</a:t>
            </a:r>
          </a:p>
          <a:p>
            <a:pPr marL="0" indent="0">
              <a:buNone/>
            </a:pPr>
            <a:endParaRPr lang="en-CA" dirty="0">
              <a:solidFill>
                <a:srgbClr val="00FF00"/>
              </a:solidFill>
            </a:endParaRPr>
          </a:p>
          <a:p>
            <a:pPr marL="0" indent="0">
              <a:buNone/>
            </a:pPr>
            <a:r>
              <a:rPr lang="en-CA" dirty="0"/>
              <a:t>E.g. when we say a car cuts a corner, we don’t mean the car took out a knife and cut a corner out of the road. We understand this is figurative language.</a:t>
            </a:r>
          </a:p>
          <a:p>
            <a:pPr marL="0" indent="0">
              <a:buNone/>
            </a:pPr>
            <a:r>
              <a:rPr lang="en-CA" dirty="0"/>
              <a:t>We know God has no body, yet we speak of God’s hand, God’s arm, God seeing things, God hearing things.</a:t>
            </a:r>
          </a:p>
          <a:p>
            <a:pPr marL="0" indent="0">
              <a:buNone/>
            </a:pPr>
            <a:endParaRPr lang="en-CA" dirty="0">
              <a:solidFill>
                <a:srgbClr val="00FF00"/>
              </a:solidFill>
            </a:endParaRPr>
          </a:p>
          <a:p>
            <a:pPr marL="0" indent="0">
              <a:buNone/>
            </a:pPr>
            <a:endParaRPr lang="en-CA" dirty="0">
              <a:solidFill>
                <a:srgbClr val="00FF00"/>
              </a:solidFill>
            </a:endParaRPr>
          </a:p>
        </p:txBody>
      </p:sp>
    </p:spTree>
    <p:extLst>
      <p:ext uri="{BB962C8B-B14F-4D97-AF65-F5344CB8AC3E}">
        <p14:creationId xmlns:p14="http://schemas.microsoft.com/office/powerpoint/2010/main" val="1237640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Two views</a:t>
            </a:r>
          </a:p>
        </p:txBody>
      </p:sp>
      <p:sp>
        <p:nvSpPr>
          <p:cNvPr id="3" name="Content Placeholder 2"/>
          <p:cNvSpPr>
            <a:spLocks noGrp="1"/>
          </p:cNvSpPr>
          <p:nvPr>
            <p:ph idx="1"/>
          </p:nvPr>
        </p:nvSpPr>
        <p:spPr/>
        <p:txBody>
          <a:bodyPr/>
          <a:lstStyle/>
          <a:p>
            <a:pPr marL="0" indent="0">
              <a:buNone/>
            </a:pPr>
            <a:r>
              <a:rPr lang="en-CA" u="sng" dirty="0"/>
              <a:t>The majority</a:t>
            </a:r>
            <a:r>
              <a:rPr lang="en-CA" dirty="0"/>
              <a:t> of Reformed people will hold to </a:t>
            </a:r>
            <a:r>
              <a:rPr lang="en-CA" i="1" dirty="0" err="1">
                <a:solidFill>
                  <a:srgbClr val="00FF00"/>
                </a:solidFill>
              </a:rPr>
              <a:t>nunc</a:t>
            </a:r>
            <a:r>
              <a:rPr lang="en-CA" i="1" dirty="0">
                <a:solidFill>
                  <a:srgbClr val="00FF00"/>
                </a:solidFill>
              </a:rPr>
              <a:t>-millennialism</a:t>
            </a:r>
            <a:r>
              <a:rPr lang="en-CA" dirty="0">
                <a:solidFill>
                  <a:srgbClr val="00FF00"/>
                </a:solidFill>
              </a:rPr>
              <a:t> (often referred to as a-</a:t>
            </a:r>
            <a:r>
              <a:rPr lang="en-CA" dirty="0" err="1">
                <a:solidFill>
                  <a:srgbClr val="00FF00"/>
                </a:solidFill>
              </a:rPr>
              <a:t>millennalism</a:t>
            </a:r>
            <a:r>
              <a:rPr lang="en-CA" dirty="0">
                <a:solidFill>
                  <a:srgbClr val="00FF00"/>
                </a:solidFill>
              </a:rPr>
              <a:t>). They will argue most of Revelation is happening now.</a:t>
            </a:r>
          </a:p>
          <a:p>
            <a:pPr marL="0" indent="0">
              <a:buNone/>
            </a:pPr>
            <a:r>
              <a:rPr lang="en-CA" u="sng" dirty="0"/>
              <a:t>A minority</a:t>
            </a:r>
            <a:r>
              <a:rPr lang="en-CA" dirty="0"/>
              <a:t> holds to </a:t>
            </a:r>
            <a:r>
              <a:rPr lang="en-CA" dirty="0">
                <a:solidFill>
                  <a:srgbClr val="00FF00"/>
                </a:solidFill>
              </a:rPr>
              <a:t>a form of </a:t>
            </a:r>
            <a:r>
              <a:rPr lang="en-CA" i="1" dirty="0" err="1">
                <a:solidFill>
                  <a:srgbClr val="00FF00"/>
                </a:solidFill>
              </a:rPr>
              <a:t>preterism</a:t>
            </a:r>
            <a:r>
              <a:rPr lang="en-CA" dirty="0">
                <a:solidFill>
                  <a:srgbClr val="00FF00"/>
                </a:solidFill>
              </a:rPr>
              <a:t>.</a:t>
            </a:r>
            <a:r>
              <a:rPr lang="en-CA" dirty="0"/>
              <a:t> </a:t>
            </a:r>
            <a:r>
              <a:rPr lang="en-CA" dirty="0">
                <a:solidFill>
                  <a:srgbClr val="00FF00"/>
                </a:solidFill>
              </a:rPr>
              <a:t>They will argue that Revelation applies mostly to the fall of Jerusalem in 70 AD.</a:t>
            </a:r>
          </a:p>
          <a:p>
            <a:pPr marL="0" indent="0">
              <a:buNone/>
            </a:pPr>
            <a:r>
              <a:rPr lang="en-CA" dirty="0"/>
              <a:t>Both believe the 1000 year reign runs from </a:t>
            </a:r>
            <a:r>
              <a:rPr lang="en-CA" dirty="0">
                <a:solidFill>
                  <a:srgbClr val="00FF00"/>
                </a:solidFill>
              </a:rPr>
              <a:t>Pentecost </a:t>
            </a:r>
            <a:r>
              <a:rPr lang="en-CA" dirty="0"/>
              <a:t>to</a:t>
            </a:r>
            <a:r>
              <a:rPr lang="en-CA" dirty="0">
                <a:solidFill>
                  <a:srgbClr val="00FF00"/>
                </a:solidFill>
              </a:rPr>
              <a:t> the Return of the Lord Jesus.</a:t>
            </a:r>
          </a:p>
          <a:p>
            <a:pPr marL="0" indent="0" algn="r">
              <a:buNone/>
            </a:pPr>
            <a:endParaRPr lang="en-CA" i="1" dirty="0"/>
          </a:p>
          <a:p>
            <a:pPr marL="0" indent="0" algn="r">
              <a:buNone/>
            </a:pPr>
            <a:r>
              <a:rPr lang="en-CA" i="1" dirty="0"/>
              <a:t>More on this in the senior catechism classes.</a:t>
            </a:r>
          </a:p>
        </p:txBody>
      </p:sp>
    </p:spTree>
    <p:extLst>
      <p:ext uri="{BB962C8B-B14F-4D97-AF65-F5344CB8AC3E}">
        <p14:creationId xmlns:p14="http://schemas.microsoft.com/office/powerpoint/2010/main" val="418194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25418386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7007482" y="2531662"/>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Return</a:t>
            </a:r>
          </a:p>
        </p:txBody>
      </p:sp>
      <p:sp>
        <p:nvSpPr>
          <p:cNvPr id="23" name="Cloud 22"/>
          <p:cNvSpPr/>
          <p:nvPr/>
        </p:nvSpPr>
        <p:spPr bwMode="auto">
          <a:xfrm>
            <a:off x="5104826" y="3427443"/>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Ascension</a:t>
            </a:r>
          </a:p>
        </p:txBody>
      </p:sp>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4" descr="http://www.travelingsalescrews.info/images/cross_whit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794" y="4725144"/>
            <a:ext cx="1494599" cy="21298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30616" y="5241435"/>
            <a:ext cx="683200" cy="400110"/>
          </a:xfrm>
          <a:prstGeom prst="rect">
            <a:avLst/>
          </a:prstGeom>
          <a:noFill/>
        </p:spPr>
        <p:txBody>
          <a:bodyPr wrap="none" rtlCol="0">
            <a:spAutoFit/>
          </a:bodyPr>
          <a:lstStyle/>
          <a:p>
            <a:r>
              <a:rPr lang="en-CA" sz="2000" dirty="0"/>
              <a:t>Died</a:t>
            </a:r>
            <a:endParaRPr lang="en-CA" dirty="0"/>
          </a:p>
        </p:txBody>
      </p:sp>
      <p:sp>
        <p:nvSpPr>
          <p:cNvPr id="20" name="TextBox 19"/>
          <p:cNvSpPr txBox="1"/>
          <p:nvPr/>
        </p:nvSpPr>
        <p:spPr>
          <a:xfrm>
            <a:off x="5736522" y="5741677"/>
            <a:ext cx="1755610" cy="461665"/>
          </a:xfrm>
          <a:prstGeom prst="rect">
            <a:avLst/>
          </a:prstGeom>
          <a:noFill/>
        </p:spPr>
        <p:txBody>
          <a:bodyPr wrap="none" rtlCol="0">
            <a:spAutoFit/>
          </a:bodyPr>
          <a:lstStyle/>
          <a:p>
            <a:r>
              <a:rPr lang="en-CA" dirty="0">
                <a:solidFill>
                  <a:schemeClr val="tx1"/>
                </a:solidFill>
              </a:rPr>
              <a:t>Resurrection</a:t>
            </a:r>
          </a:p>
        </p:txBody>
      </p: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pic>
        <p:nvPicPr>
          <p:cNvPr id="4" name="Picture 2" descr="http://cdn.freeclipartnow.com/d/24269-1/tomb-emp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539" y="4592136"/>
            <a:ext cx="1845593" cy="11495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6983817" y="2466583"/>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9" name="Rounded Rectangle 8"/>
          <p:cNvSpPr/>
          <p:nvPr/>
        </p:nvSpPr>
        <p:spPr bwMode="auto">
          <a:xfrm>
            <a:off x="5011894" y="3354865"/>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Sun 26">
            <a:extLst>
              <a:ext uri="{FF2B5EF4-FFF2-40B4-BE49-F238E27FC236}">
                <a16:creationId xmlns:a16="http://schemas.microsoft.com/office/drawing/2014/main" id="{95BE7BFE-5C0C-425A-AD1E-D4E2DC44AAA4}"/>
              </a:ext>
            </a:extLst>
          </p:cNvPr>
          <p:cNvSpPr/>
          <p:nvPr/>
        </p:nvSpPr>
        <p:spPr bwMode="auto">
          <a:xfrm>
            <a:off x="6801773" y="842748"/>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Divine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&amp; Human</a:t>
            </a:r>
            <a:br>
              <a:rPr kumimoji="0" lang="en-CA" sz="1800" b="0" i="0" u="none" strike="noStrike" cap="none" normalizeH="0" baseline="0" dirty="0">
                <a:ln>
                  <a:noFill/>
                </a:ln>
                <a:solidFill>
                  <a:schemeClr val="bg1"/>
                </a:solidFill>
                <a:effectLst/>
                <a:latin typeface="Times New Roman" pitchFamily="18" charset="0"/>
              </a:rPr>
            </a:br>
            <a:r>
              <a:rPr kumimoji="0" lang="en-CA" sz="1800" b="0" i="0" u="none" strike="noStrike" cap="none" normalizeH="0" baseline="0" dirty="0">
                <a:ln>
                  <a:noFill/>
                </a:ln>
                <a:solidFill>
                  <a:schemeClr val="bg1"/>
                </a:solidFill>
                <a:effectLst/>
                <a:latin typeface="Times New Roman" pitchFamily="18" charset="0"/>
              </a:rPr>
              <a:t>glory</a:t>
            </a:r>
          </a:p>
        </p:txBody>
      </p:sp>
    </p:spTree>
    <p:custDataLst>
      <p:tags r:id="rId1"/>
    </p:custDataLst>
    <p:extLst>
      <p:ext uri="{BB962C8B-B14F-4D97-AF65-F5344CB8AC3E}">
        <p14:creationId xmlns:p14="http://schemas.microsoft.com/office/powerpoint/2010/main" val="20998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75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47" presetClass="exit" presetSubtype="0" repeatCount="indefinite" fill="hold" grpId="0" nodeType="afterEffect">
                                  <p:stCondLst>
                                    <p:cond delay="0"/>
                                  </p:stCondLst>
                                  <p:childTnLst>
                                    <p:animEffect transition="out" filter="fade">
                                      <p:cBhvr>
                                        <p:cTn id="46" dur="2000"/>
                                        <p:tgtEl>
                                          <p:spTgt spid="23"/>
                                        </p:tgtEl>
                                      </p:cBhvr>
                                    </p:animEffect>
                                    <p:anim calcmode="lin" valueType="num">
                                      <p:cBhvr>
                                        <p:cTn id="47" dur="2000"/>
                                        <p:tgtEl>
                                          <p:spTgt spid="23"/>
                                        </p:tgtEl>
                                        <p:attrNameLst>
                                          <p:attrName>ppt_x</p:attrName>
                                        </p:attrNameLst>
                                      </p:cBhvr>
                                      <p:tavLst>
                                        <p:tav tm="0">
                                          <p:val>
                                            <p:strVal val="ppt_x"/>
                                          </p:val>
                                        </p:tav>
                                        <p:tav tm="100000">
                                          <p:val>
                                            <p:strVal val="ppt_x"/>
                                          </p:val>
                                        </p:tav>
                                      </p:tavLst>
                                    </p:anim>
                                    <p:anim calcmode="lin" valueType="num">
                                      <p:cBhvr>
                                        <p:cTn id="48" dur="2000"/>
                                        <p:tgtEl>
                                          <p:spTgt spid="23"/>
                                        </p:tgtEl>
                                        <p:attrNameLst>
                                          <p:attrName>ppt_y</p:attrName>
                                        </p:attrNameLst>
                                      </p:cBhvr>
                                      <p:tavLst>
                                        <p:tav tm="0">
                                          <p:val>
                                            <p:strVal val="ppt_y"/>
                                          </p:val>
                                        </p:tav>
                                        <p:tav tm="100000">
                                          <p:val>
                                            <p:strVal val="ppt_y-.1"/>
                                          </p:val>
                                        </p:tav>
                                      </p:tavLst>
                                    </p:anim>
                                    <p:set>
                                      <p:cBhvr>
                                        <p:cTn id="49" dur="1" fill="hold">
                                          <p:stCondLst>
                                            <p:cond delay="19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1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repeatCount="indefinite"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anim calcmode="lin" valueType="num">
                                      <p:cBhvr>
                                        <p:cTn id="60" dur="2000" fill="hold"/>
                                        <p:tgtEl>
                                          <p:spTgt spid="24"/>
                                        </p:tgtEl>
                                        <p:attrNameLst>
                                          <p:attrName>ppt_x</p:attrName>
                                        </p:attrNameLst>
                                      </p:cBhvr>
                                      <p:tavLst>
                                        <p:tav tm="0">
                                          <p:val>
                                            <p:strVal val="#ppt_x"/>
                                          </p:val>
                                        </p:tav>
                                        <p:tav tm="100000">
                                          <p:val>
                                            <p:strVal val="#ppt_x"/>
                                          </p:val>
                                        </p:tav>
                                      </p:tavLst>
                                    </p:anim>
                                    <p:anim calcmode="lin" valueType="num">
                                      <p:cBhvr>
                                        <p:cTn id="61" dur="2000" fill="hold"/>
                                        <p:tgtEl>
                                          <p:spTgt spid="24"/>
                                        </p:tgtEl>
                                        <p:attrNameLst>
                                          <p:attrName>ppt_y</p:attrName>
                                        </p:attrNameLst>
                                      </p:cBhvr>
                                      <p:tavLst>
                                        <p:tav tm="0">
                                          <p:val>
                                            <p:strVal val="#ppt_y-.1"/>
                                          </p:val>
                                        </p:tav>
                                        <p:tav tm="100000">
                                          <p:val>
                                            <p:strVal val="#ppt_y"/>
                                          </p:val>
                                        </p:tav>
                                      </p:tavLst>
                                    </p:anim>
                                  </p:childTnLst>
                                </p:cTn>
                              </p:par>
                              <p:par>
                                <p:cTn id="62" presetID="1" presetClass="exit"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8" grpId="0" animBg="1"/>
      <p:bldP spid="5" grpId="0" animBg="1"/>
      <p:bldP spid="6" grpId="0"/>
      <p:bldP spid="20" grpId="0"/>
      <p:bldP spid="3" grpId="0" animBg="1"/>
      <p:bldP spid="26" grpId="0" animBg="1"/>
      <p:bldP spid="9"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22540674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500"/>
                                        <p:tgtEl>
                                          <p:spTgt spid="25"/>
                                        </p:tgtEl>
                                      </p:cBhvr>
                                    </p:animEffect>
                                  </p:childTnLst>
                                </p:cTn>
                              </p:par>
                            </p:childTnLst>
                          </p:cTn>
                        </p:par>
                        <p:par>
                          <p:cTn id="12" fill="hold">
                            <p:stCondLst>
                              <p:cond delay="3250"/>
                            </p:stCondLst>
                            <p:childTnLst>
                              <p:par>
                                <p:cTn id="13" presetID="10" presetClass="entr" presetSubtype="0" fill="hold" nodeType="after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500"/>
                                        <p:tgtEl>
                                          <p:spTgt spid="29"/>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500"/>
                                        <p:tgtEl>
                                          <p:spTgt spid="31"/>
                                        </p:tgtEl>
                                      </p:cBhvr>
                                    </p:animEffect>
                                  </p:childTnLst>
                                </p:cTn>
                              </p:par>
                            </p:childTnLst>
                          </p:cTn>
                        </p:par>
                        <p:par>
                          <p:cTn id="20" fill="hold">
                            <p:stCondLst>
                              <p:cond delay="6500"/>
                            </p:stCondLst>
                            <p:childTnLst>
                              <p:par>
                                <p:cTn id="21" presetID="10" presetClass="entr" presetSubtype="0" fill="hold" nodeType="afterEffect">
                                  <p:stCondLst>
                                    <p:cond delay="2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500"/>
                                        <p:tgtEl>
                                          <p:spTgt spid="26"/>
                                        </p:tgtEl>
                                      </p:cBhvr>
                                    </p:animEffect>
                                  </p:childTnLst>
                                </p:cTn>
                              </p:par>
                            </p:childTnLst>
                          </p:cTn>
                        </p:par>
                        <p:par>
                          <p:cTn id="24" fill="hold">
                            <p:stCondLst>
                              <p:cond delay="8250"/>
                            </p:stCondLst>
                            <p:childTnLst>
                              <p:par>
                                <p:cTn id="25" presetID="10" presetClass="entr" presetSubtype="0" fill="hold" nodeType="after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500"/>
                                        <p:tgtEl>
                                          <p:spTgt spid="28"/>
                                        </p:tgtEl>
                                      </p:cBhvr>
                                    </p:animEffect>
                                  </p:childTnLst>
                                </p:cTn>
                              </p:par>
                            </p:childTnLst>
                          </p:cTn>
                        </p:par>
                        <p:par>
                          <p:cTn id="28" fill="hold">
                            <p:stCondLst>
                              <p:cond delay="10000"/>
                            </p:stCondLst>
                            <p:childTnLst>
                              <p:par>
                                <p:cTn id="29" presetID="10" presetClass="entr" presetSubtype="0" fill="hold"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500"/>
                                        <p:tgtEl>
                                          <p:spTgt spid="30"/>
                                        </p:tgtEl>
                                      </p:cBhvr>
                                    </p:animEffect>
                                  </p:childTnLst>
                                </p:cTn>
                              </p:par>
                            </p:childTnLst>
                          </p:cTn>
                        </p:par>
                        <p:par>
                          <p:cTn id="32" fill="hold">
                            <p:stCondLst>
                              <p:cond delay="11750"/>
                            </p:stCondLst>
                            <p:childTnLst>
                              <p:par>
                                <p:cTn id="33" presetID="1" presetClass="entr" presetSubtype="0" fill="hold" nodeType="afterEffect">
                                  <p:stCondLst>
                                    <p:cond delay="0"/>
                                  </p:stCondLst>
                                  <p:childTnLst>
                                    <p:set>
                                      <p:cBhvr>
                                        <p:cTn id="34" dur="1" fill="hold">
                                          <p:stCondLst>
                                            <p:cond delay="1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r>
              <a:rPr lang="en-GB" dirty="0"/>
              <a:t>Bible Study: Matthew 25:31-46</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kimages.com/discover/previews/760/397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484784"/>
            <a:ext cx="5248505" cy="4902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“glory / glorious throne” and “Before Him all the nations will be gathered”</a:t>
            </a:r>
          </a:p>
          <a:p>
            <a:pPr marL="0" indent="0">
              <a:buNone/>
            </a:pPr>
            <a:r>
              <a:rPr lang="en-US" dirty="0"/>
              <a:t>2. Believers</a:t>
            </a:r>
          </a:p>
          <a:p>
            <a:pPr marL="0" indent="0">
              <a:buNone/>
            </a:pPr>
            <a:r>
              <a:rPr lang="en-US" dirty="0"/>
              <a:t>3. Unbelievers</a:t>
            </a:r>
          </a:p>
          <a:p>
            <a:pPr marL="0" indent="0">
              <a:buNone/>
            </a:pPr>
            <a:r>
              <a:rPr lang="en-US" dirty="0"/>
              <a:t>4. Sheep tend to be docile creatures that are obedient; goats tend to be head-</a:t>
            </a:r>
            <a:br>
              <a:rPr lang="en-US" dirty="0"/>
            </a:br>
            <a:r>
              <a:rPr lang="en-US" dirty="0"/>
              <a:t>strong creatures that do their</a:t>
            </a:r>
            <a:br>
              <a:rPr lang="en-US" dirty="0"/>
            </a:br>
            <a:r>
              <a:rPr lang="en-US" dirty="0"/>
              <a:t>own (usually destructive) thing.</a:t>
            </a:r>
          </a:p>
          <a:p>
            <a:pPr marL="0" indent="0">
              <a:buNone/>
            </a:pPr>
            <a:r>
              <a:rPr lang="en-US" dirty="0"/>
              <a:t>5. The kingdom of God</a:t>
            </a:r>
          </a:p>
          <a:p>
            <a:pPr marL="0" indent="0">
              <a:buNone/>
            </a:pPr>
            <a:r>
              <a:rPr lang="en-US" dirty="0"/>
              <a:t>6. Eternal life in a new creation</a:t>
            </a:r>
          </a:p>
          <a:p>
            <a:pPr marL="0" indent="0">
              <a:buNone/>
            </a:pPr>
            <a:endParaRPr lang="en-US" dirty="0"/>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0298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7. Because they showed their love for Christ by showing love for fellow human beings</a:t>
            </a:r>
          </a:p>
          <a:p>
            <a:pPr marL="0" indent="0">
              <a:buNone/>
            </a:pPr>
            <a:r>
              <a:rPr lang="en-US" dirty="0"/>
              <a:t>8. To hell</a:t>
            </a:r>
          </a:p>
          <a:p>
            <a:pPr marL="0" indent="0">
              <a:buNone/>
            </a:pPr>
            <a:r>
              <a:rPr lang="en-US" dirty="0"/>
              <a:t>9. Because they lived self-</a:t>
            </a:r>
            <a:r>
              <a:rPr lang="en-US" dirty="0" err="1"/>
              <a:t>centred</a:t>
            </a:r>
            <a:r>
              <a:rPr lang="en-US" dirty="0"/>
              <a:t> lives and did not show love for others.</a:t>
            </a:r>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792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a:t>basic question</a:t>
            </a:r>
            <a:endParaRPr lang="en-CA" dirty="0"/>
          </a:p>
        </p:txBody>
      </p:sp>
      <p:sp>
        <p:nvSpPr>
          <p:cNvPr id="3" name="Content Placeholder 2"/>
          <p:cNvSpPr>
            <a:spLocks noGrp="1"/>
          </p:cNvSpPr>
          <p:nvPr>
            <p:ph idx="1"/>
          </p:nvPr>
        </p:nvSpPr>
        <p:spPr/>
        <p:txBody>
          <a:bodyPr/>
          <a:lstStyle/>
          <a:p>
            <a:pPr marL="0" indent="0">
              <a:buNone/>
            </a:pPr>
            <a:r>
              <a:rPr lang="en-CA" dirty="0"/>
              <a:t>When Christ </a:t>
            </a:r>
            <a:r>
              <a:rPr lang="en-CA" dirty="0">
                <a:solidFill>
                  <a:srgbClr val="00FF00"/>
                </a:solidFill>
              </a:rPr>
              <a:t>judges us, He will look at how we have interacted with God and with fellow human beings.</a:t>
            </a:r>
          </a:p>
          <a:p>
            <a:pPr marL="0" indent="0">
              <a:buNone/>
            </a:pPr>
            <a:endParaRPr lang="en-CA" dirty="0"/>
          </a:p>
          <a:p>
            <a:pPr marL="0" indent="0">
              <a:buNone/>
            </a:pPr>
            <a:r>
              <a:rPr lang="en-CA" dirty="0"/>
              <a:t>We were made </a:t>
            </a:r>
            <a:r>
              <a:rPr lang="en-CA" dirty="0">
                <a:solidFill>
                  <a:srgbClr val="00FF00"/>
                </a:solidFill>
              </a:rPr>
              <a:t>in God’s image.</a:t>
            </a:r>
          </a:p>
          <a:p>
            <a:pPr marL="0" indent="0">
              <a:buNone/>
            </a:pPr>
            <a:r>
              <a:rPr lang="en-CA" dirty="0"/>
              <a:t>This means, </a:t>
            </a:r>
            <a:r>
              <a:rPr lang="en-CA" dirty="0">
                <a:solidFill>
                  <a:srgbClr val="00FF00"/>
                </a:solidFill>
              </a:rPr>
              <a:t>we are to show love and loyalty.</a:t>
            </a:r>
          </a:p>
          <a:p>
            <a:pPr marL="0" indent="0">
              <a:buNone/>
            </a:pPr>
            <a:endParaRPr lang="en-CA" dirty="0">
              <a:solidFill>
                <a:srgbClr val="00FF00"/>
              </a:solidFill>
            </a:endParaRPr>
          </a:p>
          <a:p>
            <a:pPr marL="0" indent="0">
              <a:buNone/>
            </a:pPr>
            <a:r>
              <a:rPr lang="en-CA" dirty="0"/>
              <a:t>The basic question in our lives is: </a:t>
            </a:r>
            <a:r>
              <a:rPr lang="en-CA" dirty="0">
                <a:solidFill>
                  <a:srgbClr val="00FF00"/>
                </a:solidFill>
              </a:rPr>
              <a:t>do we show love and loyalty to God and to fellow man?</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25331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Being sure</a:t>
            </a:r>
          </a:p>
        </p:txBody>
      </p:sp>
      <p:sp>
        <p:nvSpPr>
          <p:cNvPr id="3" name="Content Placeholder 2"/>
          <p:cNvSpPr>
            <a:spLocks noGrp="1"/>
          </p:cNvSpPr>
          <p:nvPr>
            <p:ph idx="1"/>
          </p:nvPr>
        </p:nvSpPr>
        <p:spPr/>
        <p:txBody>
          <a:bodyPr/>
          <a:lstStyle/>
          <a:p>
            <a:pPr marL="0" indent="0">
              <a:buNone/>
            </a:pPr>
            <a:r>
              <a:rPr lang="en-CA" dirty="0"/>
              <a:t>You can’t always trust a judge, certainly </a:t>
            </a:r>
            <a:br>
              <a:rPr lang="en-CA" dirty="0"/>
            </a:br>
            <a:r>
              <a:rPr lang="en-CA" dirty="0"/>
              <a:t>not in the society of Jesus’ time.</a:t>
            </a:r>
          </a:p>
          <a:p>
            <a:pPr marL="0" indent="0">
              <a:buNone/>
            </a:pPr>
            <a:endParaRPr lang="en-CA" dirty="0"/>
          </a:p>
          <a:p>
            <a:pPr marL="0" indent="0">
              <a:buNone/>
            </a:pPr>
            <a:r>
              <a:rPr lang="en-CA" dirty="0"/>
              <a:t>So how can we be sure of Christ’s </a:t>
            </a:r>
            <a:br>
              <a:rPr lang="en-CA" dirty="0"/>
            </a:br>
            <a:r>
              <a:rPr lang="en-CA" dirty="0"/>
              <a:t>judgement?</a:t>
            </a:r>
          </a:p>
          <a:p>
            <a:pPr marL="0" indent="0">
              <a:buNone/>
            </a:pPr>
            <a:endParaRPr lang="en-CA" dirty="0"/>
          </a:p>
          <a:p>
            <a:pPr marL="0" indent="0">
              <a:buNone/>
            </a:pPr>
            <a:r>
              <a:rPr lang="en-CA" dirty="0"/>
              <a:t>1. Christ is our Lord: He loves us for He owns us</a:t>
            </a:r>
          </a:p>
          <a:p>
            <a:pPr marL="0" indent="0">
              <a:buNone/>
            </a:pPr>
            <a:r>
              <a:rPr lang="en-CA" dirty="0"/>
              <a:t>2. Christ Himself paid the penalty, He has permission from the Father to clear us of all guilt.</a:t>
            </a:r>
          </a:p>
          <a:p>
            <a:pPr marL="0" indent="0">
              <a:buNone/>
            </a:pPr>
            <a:endParaRPr lang="en-CA" dirty="0"/>
          </a:p>
          <a:p>
            <a:pPr marL="0" indent="0">
              <a:buNone/>
            </a:pPr>
            <a:endParaRPr lang="en-CA" dirty="0"/>
          </a:p>
        </p:txBody>
      </p:sp>
      <p:pic>
        <p:nvPicPr>
          <p:cNvPr id="5122" name="Picture 2" descr="http://thenonconformer.files.wordpress.com/2010/12/da_ju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878" y="1268760"/>
            <a:ext cx="2223308" cy="20911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089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52. Q. What comfort is it to you that Christ will come to judge the living and the dead?</a:t>
            </a:r>
          </a:p>
          <a:p>
            <a:pPr marL="0" indent="0">
              <a:buNone/>
            </a:pPr>
            <a:endParaRPr lang="en-CA" i="1" dirty="0">
              <a:solidFill>
                <a:srgbClr val="FFFF00"/>
              </a:solidFill>
            </a:endParaRPr>
          </a:p>
          <a:p>
            <a:pPr marL="0" indent="0">
              <a:buNone/>
            </a:pPr>
            <a:r>
              <a:rPr lang="en-CA" i="1" dirty="0">
                <a:solidFill>
                  <a:srgbClr val="FFFF00"/>
                </a:solidFill>
              </a:rPr>
              <a:t>A. In all my sorrow and persecution I lift up my head and eagerly await as judge from heaven the very same person who before has submitted himself to the judgment of God for my sake, and has removed all the curse from me.</a:t>
            </a:r>
          </a:p>
          <a:p>
            <a:pPr marL="0" indent="0">
              <a:buNone/>
            </a:pPr>
            <a:r>
              <a:rPr lang="en-CA" i="1" dirty="0">
                <a:solidFill>
                  <a:srgbClr val="FFFF00"/>
                </a:solidFill>
              </a:rPr>
              <a:t>He will cast all his and my enemies into everlasting condemnation, but he will take me and all his chosen ones to himself into heavenly joy and glory.</a:t>
            </a:r>
          </a:p>
        </p:txBody>
      </p:sp>
    </p:spTree>
    <p:extLst>
      <p:ext uri="{BB962C8B-B14F-4D97-AF65-F5344CB8AC3E}">
        <p14:creationId xmlns:p14="http://schemas.microsoft.com/office/powerpoint/2010/main" val="3033120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0.2|7.5|5.3|9.6|5.8|6.2|13"/>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21|36.5|3.2|13|26.2|6.1"/>
</p:tagLst>
</file>

<file path=ppt/tags/tag4.xml><?xml version="1.0" encoding="utf-8"?>
<p:tagLst xmlns:a="http://schemas.openxmlformats.org/drawingml/2006/main" xmlns:r="http://schemas.openxmlformats.org/officeDocument/2006/relationships" xmlns:p="http://schemas.openxmlformats.org/presentationml/2006/main">
  <p:tag name="TIMING" val="|8.7|13.7|3.8"/>
</p:tagLst>
</file>

<file path=ppt/tags/tag5.xml><?xml version="1.0" encoding="utf-8"?>
<p:tagLst xmlns:a="http://schemas.openxmlformats.org/drawingml/2006/main" xmlns:r="http://schemas.openxmlformats.org/officeDocument/2006/relationships" xmlns:p="http://schemas.openxmlformats.org/presentationml/2006/main">
  <p:tag name="TIMING" val="|16.7|21.6"/>
</p:tagLst>
</file>

<file path=ppt/tags/tag6.xml><?xml version="1.0" encoding="utf-8"?>
<p:tagLst xmlns:a="http://schemas.openxmlformats.org/drawingml/2006/main" xmlns:r="http://schemas.openxmlformats.org/officeDocument/2006/relationships" xmlns:p="http://schemas.openxmlformats.org/presentationml/2006/main">
  <p:tag name="TIMING" val="|44.5|10.6"/>
</p:tagLst>
</file>

<file path=ppt/tags/tag7.xml><?xml version="1.0" encoding="utf-8"?>
<p:tagLst xmlns:a="http://schemas.openxmlformats.org/drawingml/2006/main" xmlns:r="http://schemas.openxmlformats.org/officeDocument/2006/relationships" xmlns:p="http://schemas.openxmlformats.org/presentationml/2006/main">
  <p:tag name="TIMING" val="|15.1|5.2|8.5|8.1|10|8.4|14"/>
</p:tagLst>
</file>

<file path=ppt/tags/tag8.xml><?xml version="1.0" encoding="utf-8"?>
<p:tagLst xmlns:a="http://schemas.openxmlformats.org/drawingml/2006/main" xmlns:r="http://schemas.openxmlformats.org/officeDocument/2006/relationships" xmlns:p="http://schemas.openxmlformats.org/presentationml/2006/main">
  <p:tag name="TIMING" val="|3|20.1"/>
</p:tagLst>
</file>

<file path=ppt/tags/tag9.xml><?xml version="1.0" encoding="utf-8"?>
<p:tagLst xmlns:a="http://schemas.openxmlformats.org/drawingml/2006/main" xmlns:r="http://schemas.openxmlformats.org/officeDocument/2006/relationships" xmlns:p="http://schemas.openxmlformats.org/presentationml/2006/main">
  <p:tag name="TIMING" val="|25.6|33|7.6"/>
</p:tagLst>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18410</TotalTime>
  <Words>929</Words>
  <Application>Microsoft Office PowerPoint</Application>
  <PresentationFormat>On-screen Show (4:3)</PresentationFormat>
  <Paragraphs>132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Times New Roman</vt:lpstr>
      <vt:lpstr>1_Office Theme</vt:lpstr>
      <vt:lpstr>Catechism  The Substance of Faith</vt:lpstr>
      <vt:lpstr>Humiliation - Exaltation</vt:lpstr>
      <vt:lpstr>Coming?</vt:lpstr>
      <vt:lpstr>Bible Study: Matthew 25:31-46</vt:lpstr>
      <vt:lpstr>Bible Study: Matthew 25:31-46</vt:lpstr>
      <vt:lpstr>Bible Study: Matthew 25:31-46</vt:lpstr>
      <vt:lpstr>The basic question</vt:lpstr>
      <vt:lpstr>Being sure</vt:lpstr>
      <vt:lpstr>Catechism</vt:lpstr>
      <vt:lpstr>The final judgement</vt:lpstr>
      <vt:lpstr>The final judgement</vt:lpstr>
      <vt:lpstr>The final judgement</vt:lpstr>
      <vt:lpstr>The final judgement</vt:lpstr>
      <vt:lpstr>When?</vt:lpstr>
      <vt:lpstr>Example of a tribulation map</vt:lpstr>
      <vt:lpstr>Millennialism</vt:lpstr>
      <vt:lpstr>Two views</vt:lpstr>
      <vt:lpstr>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415</cp:revision>
  <cp:lastPrinted>2011-02-01T17:48:56Z</cp:lastPrinted>
  <dcterms:created xsi:type="dcterms:W3CDTF">2008-08-14T09:20:46Z</dcterms:created>
  <dcterms:modified xsi:type="dcterms:W3CDTF">2022-03-30T03:24:13Z</dcterms:modified>
</cp:coreProperties>
</file>