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4" r:id="rId1"/>
  </p:sldMasterIdLst>
  <p:notesMasterIdLst>
    <p:notesMasterId r:id="rId21"/>
  </p:notesMasterIdLst>
  <p:handoutMasterIdLst>
    <p:handoutMasterId r:id="rId22"/>
  </p:handoutMasterIdLst>
  <p:sldIdLst>
    <p:sldId id="528" r:id="rId2"/>
    <p:sldId id="532" r:id="rId3"/>
    <p:sldId id="646" r:id="rId4"/>
    <p:sldId id="645" r:id="rId5"/>
    <p:sldId id="647" r:id="rId6"/>
    <p:sldId id="649" r:id="rId7"/>
    <p:sldId id="650" r:id="rId8"/>
    <p:sldId id="651" r:id="rId9"/>
    <p:sldId id="652" r:id="rId10"/>
    <p:sldId id="653" r:id="rId11"/>
    <p:sldId id="654" r:id="rId12"/>
    <p:sldId id="634" r:id="rId13"/>
    <p:sldId id="635" r:id="rId14"/>
    <p:sldId id="637" r:id="rId15"/>
    <p:sldId id="636" r:id="rId16"/>
    <p:sldId id="638" r:id="rId17"/>
    <p:sldId id="536" r:id="rId18"/>
    <p:sldId id="523" r:id="rId19"/>
    <p:sldId id="537" r:id="rId20"/>
  </p:sldIdLst>
  <p:sldSz cx="9144000" cy="6858000" type="screen4x3"/>
  <p:notesSz cx="9167813" cy="6950075"/>
  <p:defaultTextStyle>
    <a:defPPr>
      <a:defRPr lang="en-GB"/>
    </a:defPPr>
    <a:lvl1pPr algn="ctr" rtl="0" eaLnBrk="0" fontAlgn="base" hangingPunct="0">
      <a:spcBef>
        <a:spcPct val="0"/>
      </a:spcBef>
      <a:spcAft>
        <a:spcPct val="0"/>
      </a:spcAft>
      <a:defRPr sz="4400"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4400"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4400"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4400"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4400" kern="1200">
        <a:solidFill>
          <a:schemeClr val="tx2"/>
        </a:solidFill>
        <a:latin typeface="Times New Roman" pitchFamily="18" charset="0"/>
        <a:ea typeface="+mn-ea"/>
        <a:cs typeface="+mn-cs"/>
      </a:defRPr>
    </a:lvl5pPr>
    <a:lvl6pPr marL="2286000" algn="l" defTabSz="914400" rtl="0" eaLnBrk="1" latinLnBrk="0" hangingPunct="1">
      <a:defRPr sz="4400" kern="1200">
        <a:solidFill>
          <a:schemeClr val="tx2"/>
        </a:solidFill>
        <a:latin typeface="Times New Roman" pitchFamily="18" charset="0"/>
        <a:ea typeface="+mn-ea"/>
        <a:cs typeface="+mn-cs"/>
      </a:defRPr>
    </a:lvl6pPr>
    <a:lvl7pPr marL="2743200" algn="l" defTabSz="914400" rtl="0" eaLnBrk="1" latinLnBrk="0" hangingPunct="1">
      <a:defRPr sz="4400" kern="1200">
        <a:solidFill>
          <a:schemeClr val="tx2"/>
        </a:solidFill>
        <a:latin typeface="Times New Roman" pitchFamily="18" charset="0"/>
        <a:ea typeface="+mn-ea"/>
        <a:cs typeface="+mn-cs"/>
      </a:defRPr>
    </a:lvl7pPr>
    <a:lvl8pPr marL="3200400" algn="l" defTabSz="914400" rtl="0" eaLnBrk="1" latinLnBrk="0" hangingPunct="1">
      <a:defRPr sz="4400" kern="1200">
        <a:solidFill>
          <a:schemeClr val="tx2"/>
        </a:solidFill>
        <a:latin typeface="Times New Roman" pitchFamily="18" charset="0"/>
        <a:ea typeface="+mn-ea"/>
        <a:cs typeface="+mn-cs"/>
      </a:defRPr>
    </a:lvl8pPr>
    <a:lvl9pPr marL="3657600" algn="l" defTabSz="914400" rtl="0" eaLnBrk="1" latinLnBrk="0" hangingPunct="1">
      <a:defRPr sz="4400"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00"/>
    <a:srgbClr val="FF0000"/>
    <a:srgbClr val="3399FF"/>
    <a:srgbClr val="0066CC"/>
    <a:srgbClr val="0000FF"/>
    <a:srgbClr val="FF66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2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latin typeface="Times New Roman" charset="0"/>
              </a:defRPr>
            </a:lvl1pPr>
          </a:lstStyle>
          <a:p>
            <a:pPr>
              <a:defRPr/>
            </a:pPr>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latin typeface="Times New Roman" charset="0"/>
              </a:defRPr>
            </a:lvl1pPr>
          </a:lstStyle>
          <a:p>
            <a:pPr>
              <a:defRPr/>
            </a:pPr>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latin typeface="Times New Roman" charset="0"/>
              </a:defRPr>
            </a:lvl1pPr>
          </a:lstStyle>
          <a:p>
            <a:pPr>
              <a:defRPr/>
            </a:pPr>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latin typeface="Times New Roman" charset="0"/>
              </a:defRPr>
            </a:lvl1pPr>
          </a:lstStyle>
          <a:p>
            <a:pPr>
              <a:defRPr/>
            </a:pPr>
            <a:fld id="{42C13BB7-94AF-4D86-B440-8A0CA153E0F2}" type="slidenum">
              <a:rPr lang="en-GB"/>
              <a:pPr>
                <a:defRPr/>
              </a:pPr>
              <a:t>‹#›</a:t>
            </a:fld>
            <a:endParaRPr lang="en-GB"/>
          </a:p>
        </p:txBody>
      </p:sp>
    </p:spTree>
    <p:extLst>
      <p:ext uri="{BB962C8B-B14F-4D97-AF65-F5344CB8AC3E}">
        <p14:creationId xmlns:p14="http://schemas.microsoft.com/office/powerpoint/2010/main" val="2358153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latin typeface="Times New Roman" charset="0"/>
              </a:defRPr>
            </a:lvl1pPr>
          </a:lstStyle>
          <a:p>
            <a:pPr>
              <a:defRPr/>
            </a:pPr>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latin typeface="Times New Roman" charset="0"/>
              </a:defRPr>
            </a:lvl1pPr>
          </a:lstStyle>
          <a:p>
            <a:pPr>
              <a:defRPr/>
            </a:pPr>
            <a:endParaRPr lang="en-GB"/>
          </a:p>
        </p:txBody>
      </p:sp>
      <p:sp>
        <p:nvSpPr>
          <p:cNvPr id="30724" name="Rectangle 4"/>
          <p:cNvSpPr>
            <a:spLocks noGrp="1" noRot="1" noChangeAspect="1" noChangeArrowheads="1" noTextEdit="1"/>
          </p:cNvSpPr>
          <p:nvPr>
            <p:ph type="sldImg" idx="2"/>
          </p:nvPr>
        </p:nvSpPr>
        <p:spPr bwMode="auto">
          <a:xfrm>
            <a:off x="2832100" y="533400"/>
            <a:ext cx="3484563" cy="26130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latin typeface="Times New Roman" charset="0"/>
              </a:defRPr>
            </a:lvl1pPr>
          </a:lstStyle>
          <a:p>
            <a:pPr>
              <a:defRPr/>
            </a:pPr>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latin typeface="Times New Roman" charset="0"/>
              </a:defRPr>
            </a:lvl1pPr>
          </a:lstStyle>
          <a:p>
            <a:pPr>
              <a:defRPr/>
            </a:pPr>
            <a:fld id="{9567B01B-791F-45B8-A40E-EAB9F6A66C34}" type="slidenum">
              <a:rPr lang="en-GB"/>
              <a:pPr>
                <a:defRPr/>
              </a:pPr>
              <a:t>‹#›</a:t>
            </a:fld>
            <a:endParaRPr lang="en-GB"/>
          </a:p>
        </p:txBody>
      </p:sp>
    </p:spTree>
    <p:extLst>
      <p:ext uri="{BB962C8B-B14F-4D97-AF65-F5344CB8AC3E}">
        <p14:creationId xmlns:p14="http://schemas.microsoft.com/office/powerpoint/2010/main" val="1408609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4400">
                <a:solidFill>
                  <a:schemeClr val="tx2"/>
                </a:solidFill>
                <a:latin typeface="Times New Roman" pitchFamily="18" charset="0"/>
              </a:defRPr>
            </a:lvl1pPr>
            <a:lvl2pPr marL="742950" indent="-285750">
              <a:defRPr sz="4400">
                <a:solidFill>
                  <a:schemeClr val="tx2"/>
                </a:solidFill>
                <a:latin typeface="Times New Roman" pitchFamily="18" charset="0"/>
              </a:defRPr>
            </a:lvl2pPr>
            <a:lvl3pPr marL="1143000" indent="-228600">
              <a:defRPr sz="4400">
                <a:solidFill>
                  <a:schemeClr val="tx2"/>
                </a:solidFill>
                <a:latin typeface="Times New Roman" pitchFamily="18" charset="0"/>
              </a:defRPr>
            </a:lvl3pPr>
            <a:lvl4pPr marL="1600200" indent="-228600">
              <a:defRPr sz="4400">
                <a:solidFill>
                  <a:schemeClr val="tx2"/>
                </a:solidFill>
                <a:latin typeface="Times New Roman" pitchFamily="18" charset="0"/>
              </a:defRPr>
            </a:lvl4pPr>
            <a:lvl5pPr marL="2057400" indent="-228600">
              <a:defRPr sz="4400">
                <a:solidFill>
                  <a:schemeClr val="tx2"/>
                </a:solidFill>
                <a:latin typeface="Times New Roman" pitchFamily="18" charset="0"/>
              </a:defRPr>
            </a:lvl5pPr>
            <a:lvl6pPr marL="2514600" indent="-228600" algn="ctr" eaLnBrk="0" fontAlgn="base" hangingPunct="0">
              <a:spcBef>
                <a:spcPct val="0"/>
              </a:spcBef>
              <a:spcAft>
                <a:spcPct val="0"/>
              </a:spcAft>
              <a:defRPr sz="4400">
                <a:solidFill>
                  <a:schemeClr val="tx2"/>
                </a:solidFill>
                <a:latin typeface="Times New Roman" pitchFamily="18" charset="0"/>
              </a:defRPr>
            </a:lvl6pPr>
            <a:lvl7pPr marL="2971800" indent="-228600" algn="ctr" eaLnBrk="0" fontAlgn="base" hangingPunct="0">
              <a:spcBef>
                <a:spcPct val="0"/>
              </a:spcBef>
              <a:spcAft>
                <a:spcPct val="0"/>
              </a:spcAft>
              <a:defRPr sz="4400">
                <a:solidFill>
                  <a:schemeClr val="tx2"/>
                </a:solidFill>
                <a:latin typeface="Times New Roman" pitchFamily="18" charset="0"/>
              </a:defRPr>
            </a:lvl7pPr>
            <a:lvl8pPr marL="3429000" indent="-228600" algn="ctr" eaLnBrk="0" fontAlgn="base" hangingPunct="0">
              <a:spcBef>
                <a:spcPct val="0"/>
              </a:spcBef>
              <a:spcAft>
                <a:spcPct val="0"/>
              </a:spcAft>
              <a:defRPr sz="4400">
                <a:solidFill>
                  <a:schemeClr val="tx2"/>
                </a:solidFill>
                <a:latin typeface="Times New Roman" pitchFamily="18" charset="0"/>
              </a:defRPr>
            </a:lvl8pPr>
            <a:lvl9pPr marL="3886200" indent="-228600" algn="ctr" eaLnBrk="0" fontAlgn="base" hangingPunct="0">
              <a:spcBef>
                <a:spcPct val="0"/>
              </a:spcBef>
              <a:spcAft>
                <a:spcPct val="0"/>
              </a:spcAft>
              <a:defRPr sz="4400">
                <a:solidFill>
                  <a:schemeClr val="tx2"/>
                </a:solidFill>
                <a:latin typeface="Times New Roman" pitchFamily="18" charset="0"/>
              </a:defRPr>
            </a:lvl9pPr>
          </a:lstStyle>
          <a:p>
            <a:fld id="{6C09F992-A2AD-4DF4-9015-C07E9ECBF6F5}" type="slidenum">
              <a:rPr lang="en-GB" sz="1200" smtClean="0">
                <a:solidFill>
                  <a:schemeClr val="tx1"/>
                </a:solidFill>
              </a:rPr>
              <a:pPr/>
              <a:t>1</a:t>
            </a:fld>
            <a:endParaRPr lang="en-GB" sz="1200">
              <a:solidFill>
                <a:schemeClr val="tx1"/>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9567B01B-791F-45B8-A40E-EAB9F6A66C34}" type="slidenum">
              <a:rPr lang="en-GB" smtClean="0"/>
              <a:pPr>
                <a:defRPr/>
              </a:pPr>
              <a:t>2</a:t>
            </a:fld>
            <a:endParaRPr lang="en-GB"/>
          </a:p>
        </p:txBody>
      </p:sp>
    </p:spTree>
    <p:extLst>
      <p:ext uri="{BB962C8B-B14F-4D97-AF65-F5344CB8AC3E}">
        <p14:creationId xmlns:p14="http://schemas.microsoft.com/office/powerpoint/2010/main" val="2904323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4</a:t>
            </a:fld>
            <a:endParaRPr lang="en-GB"/>
          </a:p>
        </p:txBody>
      </p:sp>
    </p:spTree>
    <p:extLst>
      <p:ext uri="{BB962C8B-B14F-4D97-AF65-F5344CB8AC3E}">
        <p14:creationId xmlns:p14="http://schemas.microsoft.com/office/powerpoint/2010/main" val="781799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12</a:t>
            </a:fld>
            <a:endParaRPr lang="en-GB"/>
          </a:p>
        </p:txBody>
      </p:sp>
    </p:spTree>
    <p:extLst>
      <p:ext uri="{BB962C8B-B14F-4D97-AF65-F5344CB8AC3E}">
        <p14:creationId xmlns:p14="http://schemas.microsoft.com/office/powerpoint/2010/main" val="3370481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13</a:t>
            </a:fld>
            <a:endParaRPr lang="en-GB"/>
          </a:p>
        </p:txBody>
      </p:sp>
    </p:spTree>
    <p:extLst>
      <p:ext uri="{BB962C8B-B14F-4D97-AF65-F5344CB8AC3E}">
        <p14:creationId xmlns:p14="http://schemas.microsoft.com/office/powerpoint/2010/main" val="148098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14</a:t>
            </a:fld>
            <a:endParaRPr lang="en-GB"/>
          </a:p>
        </p:txBody>
      </p:sp>
    </p:spTree>
    <p:extLst>
      <p:ext uri="{BB962C8B-B14F-4D97-AF65-F5344CB8AC3E}">
        <p14:creationId xmlns:p14="http://schemas.microsoft.com/office/powerpoint/2010/main" val="1807993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15</a:t>
            </a:fld>
            <a:endParaRPr lang="en-GB"/>
          </a:p>
        </p:txBody>
      </p:sp>
    </p:spTree>
    <p:extLst>
      <p:ext uri="{BB962C8B-B14F-4D97-AF65-F5344CB8AC3E}">
        <p14:creationId xmlns:p14="http://schemas.microsoft.com/office/powerpoint/2010/main" val="4217634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F9216AA-0F74-4C5E-B475-453C89752085}" type="slidenum">
              <a:rPr lang="en-GB" smtClean="0"/>
              <a:pPr/>
              <a:t>16</a:t>
            </a:fld>
            <a:endParaRPr lang="en-GB"/>
          </a:p>
        </p:txBody>
      </p:sp>
    </p:spTree>
    <p:extLst>
      <p:ext uri="{BB962C8B-B14F-4D97-AF65-F5344CB8AC3E}">
        <p14:creationId xmlns:p14="http://schemas.microsoft.com/office/powerpoint/2010/main" val="4217634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D064F76-DE12-45C2-BC58-D437BEF042FF}" type="slidenum">
              <a:rPr lang="en-GB" smtClean="0"/>
              <a:pPr/>
              <a:t>18</a:t>
            </a:fld>
            <a:endParaRPr lang="en-GB"/>
          </a:p>
        </p:txBody>
      </p:sp>
    </p:spTree>
    <p:extLst>
      <p:ext uri="{BB962C8B-B14F-4D97-AF65-F5344CB8AC3E}">
        <p14:creationId xmlns:p14="http://schemas.microsoft.com/office/powerpoint/2010/main" val="2284925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3225038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20350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07567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03642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02934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5386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59251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74966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82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7292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3325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3908331118"/>
      </p:ext>
    </p:extLst>
  </p:cSld>
  <p:clrMap bg1="dk2" tx1="lt1" bg2="dk1"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981200"/>
            <a:ext cx="7772400" cy="1447800"/>
          </a:xfrm>
        </p:spPr>
        <p:txBody>
          <a:bodyPr/>
          <a:lstStyle/>
          <a:p>
            <a:r>
              <a:rPr lang="en-GB" dirty="0"/>
              <a:t>Catechism</a:t>
            </a:r>
            <a:br>
              <a:rPr lang="en-GB" dirty="0"/>
            </a:br>
            <a:r>
              <a:rPr lang="en-GB" dirty="0"/>
              <a:t>The Workshop of Faith </a:t>
            </a:r>
          </a:p>
        </p:txBody>
      </p:sp>
      <p:sp>
        <p:nvSpPr>
          <p:cNvPr id="14339" name="Rectangle 3"/>
          <p:cNvSpPr>
            <a:spLocks noGrp="1" noChangeArrowheads="1"/>
          </p:cNvSpPr>
          <p:nvPr>
            <p:ph type="subTitle" idx="1"/>
          </p:nvPr>
        </p:nvSpPr>
        <p:spPr>
          <a:xfrm>
            <a:off x="381000" y="3886200"/>
            <a:ext cx="8458200" cy="1752600"/>
          </a:xfrm>
        </p:spPr>
        <p:txBody>
          <a:bodyPr/>
          <a:lstStyle/>
          <a:p>
            <a:r>
              <a:rPr lang="en-GB" dirty="0"/>
              <a:t>Lesson 24</a:t>
            </a:r>
          </a:p>
          <a:p>
            <a:r>
              <a:rPr lang="en-GB" dirty="0"/>
              <a:t>The Church: Government (5)</a:t>
            </a:r>
          </a:p>
        </p:txBody>
      </p:sp>
    </p:spTree>
    <p:extLst>
      <p:ext uri="{BB962C8B-B14F-4D97-AF65-F5344CB8AC3E}">
        <p14:creationId xmlns:p14="http://schemas.microsoft.com/office/powerpoint/2010/main" val="1094110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69: Repentance</a:t>
            </a:r>
          </a:p>
          <a:p>
            <a:pPr marL="0" indent="0">
              <a:buNone/>
            </a:pPr>
            <a:r>
              <a:rPr lang="en-US" i="1" dirty="0"/>
              <a:t>When someone repents of a public sin or of a sin which had to be reported to the consistory, the latter shall not accept his confession of sin unless he has shown real amendment.</a:t>
            </a:r>
          </a:p>
          <a:p>
            <a:pPr marL="0" indent="0">
              <a:buNone/>
            </a:pPr>
            <a:r>
              <a:rPr lang="en-US" i="1" dirty="0"/>
              <a:t>The consistory shall determine whether the benefit of the con-</a:t>
            </a:r>
            <a:r>
              <a:rPr lang="en-US" i="1" dirty="0" err="1"/>
              <a:t>gregation</a:t>
            </a:r>
            <a:r>
              <a:rPr lang="en-US" i="1" dirty="0"/>
              <a:t> requires that this confession of sin shall be made publicly and, in case it is made before the consistory or before two or three office-bearers, whether the congregation shall be informed afterwards.</a:t>
            </a:r>
          </a:p>
          <a:p>
            <a:pPr marL="0" indent="0">
              <a:buNone/>
            </a:pPr>
            <a:endParaRPr lang="en-US" i="1" dirty="0"/>
          </a:p>
          <a:p>
            <a:endParaRPr lang="en-US" dirty="0"/>
          </a:p>
          <a:p>
            <a:endParaRPr lang="en-CA" dirty="0"/>
          </a:p>
        </p:txBody>
      </p:sp>
    </p:spTree>
    <p:extLst>
      <p:ext uri="{BB962C8B-B14F-4D97-AF65-F5344CB8AC3E}">
        <p14:creationId xmlns:p14="http://schemas.microsoft.com/office/powerpoint/2010/main" val="679788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70: Readmission</a:t>
            </a:r>
          </a:p>
          <a:p>
            <a:pPr marL="0" indent="0">
              <a:buNone/>
            </a:pPr>
            <a:r>
              <a:rPr lang="en-US" i="1" dirty="0"/>
              <a:t>When someone who has been excommunicated repents and desires to be again received into the communion of the church, the congregation shall be informed of his desire in order to see whether there are any lawful objections.</a:t>
            </a:r>
          </a:p>
          <a:p>
            <a:pPr marL="0" indent="0">
              <a:buNone/>
            </a:pPr>
            <a:r>
              <a:rPr lang="en-US" i="1" dirty="0"/>
              <a:t>The time between the public announcement and the </a:t>
            </a:r>
            <a:r>
              <a:rPr lang="en-US" i="1" dirty="0" err="1"/>
              <a:t>readmis-sion</a:t>
            </a:r>
            <a:r>
              <a:rPr lang="en-US" i="1" dirty="0"/>
              <a:t> of the sinner shall be not less than one month.</a:t>
            </a:r>
          </a:p>
          <a:p>
            <a:pPr marL="0" indent="0">
              <a:buNone/>
            </a:pPr>
            <a:r>
              <a:rPr lang="en-US" i="1" dirty="0"/>
              <a:t>If no lawful objection is raised, the readmission shall take place with the use of the form for that purpose.</a:t>
            </a:r>
          </a:p>
          <a:p>
            <a:pPr marL="0" indent="0">
              <a:buNone/>
            </a:pPr>
            <a:endParaRPr lang="en-US" i="1" dirty="0"/>
          </a:p>
          <a:p>
            <a:endParaRPr lang="en-US" dirty="0"/>
          </a:p>
          <a:p>
            <a:endParaRPr lang="en-CA" dirty="0"/>
          </a:p>
        </p:txBody>
      </p:sp>
    </p:spTree>
    <p:extLst>
      <p:ext uri="{BB962C8B-B14F-4D97-AF65-F5344CB8AC3E}">
        <p14:creationId xmlns:p14="http://schemas.microsoft.com/office/powerpoint/2010/main" val="3878811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pPr algn="r"/>
            <a:r>
              <a:rPr lang="en-US"/>
              <a:t>Tell the church</a:t>
            </a:r>
          </a:p>
        </p:txBody>
      </p:sp>
      <p:grpSp>
        <p:nvGrpSpPr>
          <p:cNvPr id="445464" name="Group 24"/>
          <p:cNvGrpSpPr>
            <a:grpSpLocks/>
          </p:cNvGrpSpPr>
          <p:nvPr/>
        </p:nvGrpSpPr>
        <p:grpSpPr bwMode="auto">
          <a:xfrm>
            <a:off x="0" y="2895600"/>
            <a:ext cx="3505200" cy="3998913"/>
            <a:chOff x="0" y="1824"/>
            <a:chExt cx="2208" cy="2519"/>
          </a:xfrm>
        </p:grpSpPr>
        <p:sp>
          <p:nvSpPr>
            <p:cNvPr id="445447" name="AutoShape 7"/>
            <p:cNvSpPr>
              <a:spLocks noChangeArrowheads="1"/>
            </p:cNvSpPr>
            <p:nvPr/>
          </p:nvSpPr>
          <p:spPr bwMode="auto">
            <a:xfrm>
              <a:off x="0" y="3364"/>
              <a:ext cx="2208" cy="979"/>
            </a:xfrm>
            <a:prstGeom prst="star32">
              <a:avLst>
                <a:gd name="adj" fmla="val 37500"/>
              </a:avLst>
            </a:prstGeom>
            <a:solidFill>
              <a:srgbClr val="0033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A sinner has been saved!</a:t>
              </a:r>
            </a:p>
          </p:txBody>
        </p:sp>
        <p:sp>
          <p:nvSpPr>
            <p:cNvPr id="445450" name="Line 10"/>
            <p:cNvSpPr>
              <a:spLocks noChangeShapeType="1"/>
            </p:cNvSpPr>
            <p:nvPr/>
          </p:nvSpPr>
          <p:spPr bwMode="auto">
            <a:xfrm>
              <a:off x="912" y="1824"/>
              <a:ext cx="0" cy="1392"/>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5452" name="Line 12"/>
            <p:cNvSpPr>
              <a:spLocks noChangeShapeType="1"/>
            </p:cNvSpPr>
            <p:nvPr/>
          </p:nvSpPr>
          <p:spPr bwMode="auto">
            <a:xfrm flipH="1">
              <a:off x="912" y="1824"/>
              <a:ext cx="624"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5467" name="Group 27"/>
          <p:cNvGrpSpPr>
            <a:grpSpLocks/>
          </p:cNvGrpSpPr>
          <p:nvPr/>
        </p:nvGrpSpPr>
        <p:grpSpPr bwMode="auto">
          <a:xfrm>
            <a:off x="1905000" y="4724400"/>
            <a:ext cx="533400" cy="609600"/>
            <a:chOff x="1200" y="2976"/>
            <a:chExt cx="336" cy="384"/>
          </a:xfrm>
        </p:grpSpPr>
        <p:sp>
          <p:nvSpPr>
            <p:cNvPr id="445451" name="Line 11"/>
            <p:cNvSpPr>
              <a:spLocks noChangeShapeType="1"/>
            </p:cNvSpPr>
            <p:nvPr/>
          </p:nvSpPr>
          <p:spPr bwMode="auto">
            <a:xfrm flipH="1">
              <a:off x="1200" y="2976"/>
              <a:ext cx="336"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5453" name="Line 13"/>
            <p:cNvSpPr>
              <a:spLocks noChangeShapeType="1"/>
            </p:cNvSpPr>
            <p:nvPr/>
          </p:nvSpPr>
          <p:spPr bwMode="auto">
            <a:xfrm>
              <a:off x="1200" y="2976"/>
              <a:ext cx="0" cy="384"/>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sp>
        <p:nvSpPr>
          <p:cNvPr id="445446" name="Oval 6"/>
          <p:cNvSpPr>
            <a:spLocks noChangeArrowheads="1"/>
          </p:cNvSpPr>
          <p:nvPr/>
        </p:nvSpPr>
        <p:spPr bwMode="auto">
          <a:xfrm>
            <a:off x="2590800" y="746056"/>
            <a:ext cx="3962400" cy="116853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2 elders tell the sinner his fault</a:t>
            </a:r>
            <a:endParaRPr lang="en-US">
              <a:solidFill>
                <a:srgbClr val="00FF00"/>
              </a:solidFill>
              <a:latin typeface="Calibri" panose="020F0502020204030204" pitchFamily="34" charset="0"/>
              <a:cs typeface="Calibri" panose="020F0502020204030204" pitchFamily="34" charset="0"/>
            </a:endParaRPr>
          </a:p>
        </p:txBody>
      </p:sp>
      <p:grpSp>
        <p:nvGrpSpPr>
          <p:cNvPr id="445463" name="Group 23"/>
          <p:cNvGrpSpPr>
            <a:grpSpLocks/>
          </p:cNvGrpSpPr>
          <p:nvPr/>
        </p:nvGrpSpPr>
        <p:grpSpPr bwMode="auto">
          <a:xfrm>
            <a:off x="2514600" y="1752601"/>
            <a:ext cx="4033838" cy="1560513"/>
            <a:chOff x="1584" y="1104"/>
            <a:chExt cx="2541" cy="983"/>
          </a:xfrm>
        </p:grpSpPr>
        <p:sp>
          <p:nvSpPr>
            <p:cNvPr id="445445" name="AutoShape 5"/>
            <p:cNvSpPr>
              <a:spLocks noChangeArrowheads="1"/>
            </p:cNvSpPr>
            <p:nvPr/>
          </p:nvSpPr>
          <p:spPr bwMode="auto">
            <a:xfrm>
              <a:off x="1584" y="15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45458" name="Line 18"/>
            <p:cNvSpPr>
              <a:spLocks noChangeShapeType="1"/>
            </p:cNvSpPr>
            <p:nvPr/>
          </p:nvSpPr>
          <p:spPr bwMode="auto">
            <a:xfrm>
              <a:off x="2832" y="1104"/>
              <a:ext cx="0" cy="432"/>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5465" name="Group 25"/>
          <p:cNvGrpSpPr>
            <a:grpSpLocks/>
          </p:cNvGrpSpPr>
          <p:nvPr/>
        </p:nvGrpSpPr>
        <p:grpSpPr bwMode="auto">
          <a:xfrm>
            <a:off x="4343400" y="2819400"/>
            <a:ext cx="4800600" cy="1609725"/>
            <a:chOff x="2736" y="1776"/>
            <a:chExt cx="3024" cy="1014"/>
          </a:xfrm>
        </p:grpSpPr>
        <p:sp>
          <p:nvSpPr>
            <p:cNvPr id="445454" name="Line 14"/>
            <p:cNvSpPr>
              <a:spLocks noChangeShapeType="1"/>
            </p:cNvSpPr>
            <p:nvPr/>
          </p:nvSpPr>
          <p:spPr bwMode="auto">
            <a:xfrm flipH="1">
              <a:off x="4176" y="1776"/>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5460" name="Oval 20"/>
            <p:cNvSpPr>
              <a:spLocks noChangeArrowheads="1"/>
            </p:cNvSpPr>
            <p:nvPr/>
          </p:nvSpPr>
          <p:spPr bwMode="auto">
            <a:xfrm>
              <a:off x="2736" y="2054"/>
              <a:ext cx="3024" cy="736"/>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Suspension from Lord’s Supper</a:t>
              </a:r>
              <a:endParaRPr lang="en-US">
                <a:solidFill>
                  <a:srgbClr val="00FF00"/>
                </a:solidFill>
                <a:latin typeface="Calibri" panose="020F0502020204030204" pitchFamily="34" charset="0"/>
                <a:cs typeface="Calibri" panose="020F0502020204030204" pitchFamily="34" charset="0"/>
              </a:endParaRPr>
            </a:p>
          </p:txBody>
        </p:sp>
        <p:sp>
          <p:nvSpPr>
            <p:cNvPr id="445455" name="Line 15"/>
            <p:cNvSpPr>
              <a:spLocks noChangeShapeType="1"/>
            </p:cNvSpPr>
            <p:nvPr/>
          </p:nvSpPr>
          <p:spPr bwMode="auto">
            <a:xfrm>
              <a:off x="4800" y="1776"/>
              <a:ext cx="0" cy="384"/>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5468" name="Group 28"/>
          <p:cNvGrpSpPr>
            <a:grpSpLocks/>
          </p:cNvGrpSpPr>
          <p:nvPr/>
        </p:nvGrpSpPr>
        <p:grpSpPr bwMode="auto">
          <a:xfrm>
            <a:off x="5181600" y="4800600"/>
            <a:ext cx="3962400" cy="1838325"/>
            <a:chOff x="3264" y="3024"/>
            <a:chExt cx="2496" cy="1158"/>
          </a:xfrm>
        </p:grpSpPr>
        <p:sp>
          <p:nvSpPr>
            <p:cNvPr id="445456" name="Line 16"/>
            <p:cNvSpPr>
              <a:spLocks noChangeShapeType="1"/>
            </p:cNvSpPr>
            <p:nvPr/>
          </p:nvSpPr>
          <p:spPr bwMode="auto">
            <a:xfrm flipH="1">
              <a:off x="4080" y="3024"/>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5461" name="Oval 21"/>
            <p:cNvSpPr>
              <a:spLocks noChangeArrowheads="1"/>
            </p:cNvSpPr>
            <p:nvPr/>
          </p:nvSpPr>
          <p:spPr bwMode="auto">
            <a:xfrm>
              <a:off x="3264" y="3446"/>
              <a:ext cx="2496" cy="736"/>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Excommunication process starts</a:t>
              </a:r>
              <a:endParaRPr lang="en-US">
                <a:solidFill>
                  <a:srgbClr val="00FF00"/>
                </a:solidFill>
                <a:latin typeface="Calibri" panose="020F0502020204030204" pitchFamily="34" charset="0"/>
                <a:cs typeface="Calibri" panose="020F0502020204030204" pitchFamily="34" charset="0"/>
              </a:endParaRPr>
            </a:p>
          </p:txBody>
        </p:sp>
        <p:sp>
          <p:nvSpPr>
            <p:cNvPr id="445457" name="Line 17"/>
            <p:cNvSpPr>
              <a:spLocks noChangeShapeType="1"/>
            </p:cNvSpPr>
            <p:nvPr/>
          </p:nvSpPr>
          <p:spPr bwMode="auto">
            <a:xfrm>
              <a:off x="4704" y="3024"/>
              <a:ext cx="0" cy="48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5466" name="Group 26"/>
          <p:cNvGrpSpPr>
            <a:grpSpLocks/>
          </p:cNvGrpSpPr>
          <p:nvPr/>
        </p:nvGrpSpPr>
        <p:grpSpPr bwMode="auto">
          <a:xfrm>
            <a:off x="2438400" y="3962402"/>
            <a:ext cx="4033838" cy="1255713"/>
            <a:chOff x="1536" y="2496"/>
            <a:chExt cx="2541" cy="791"/>
          </a:xfrm>
        </p:grpSpPr>
        <p:sp>
          <p:nvSpPr>
            <p:cNvPr id="445448" name="AutoShape 8"/>
            <p:cNvSpPr>
              <a:spLocks noChangeArrowheads="1"/>
            </p:cNvSpPr>
            <p:nvPr/>
          </p:nvSpPr>
          <p:spPr bwMode="auto">
            <a:xfrm>
              <a:off x="1536" y="27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45459" name="Line 19"/>
            <p:cNvSpPr>
              <a:spLocks noChangeShapeType="1"/>
            </p:cNvSpPr>
            <p:nvPr/>
          </p:nvSpPr>
          <p:spPr bwMode="auto">
            <a:xfrm flipH="1">
              <a:off x="2832" y="2496"/>
              <a:ext cx="0" cy="24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sp>
        <p:nvSpPr>
          <p:cNvPr id="26" name="AutoShape 4"/>
          <p:cNvSpPr>
            <a:spLocks noChangeArrowheads="1"/>
          </p:cNvSpPr>
          <p:nvPr/>
        </p:nvSpPr>
        <p:spPr bwMode="auto">
          <a:xfrm>
            <a:off x="-5916" y="17751"/>
            <a:ext cx="2907432" cy="1867733"/>
          </a:xfrm>
          <a:prstGeom prst="irregularSeal2">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dirty="0">
                <a:solidFill>
                  <a:srgbClr val="00FF00"/>
                </a:solidFill>
                <a:latin typeface="Calibri" panose="020F0502020204030204" pitchFamily="34" charset="0"/>
                <a:cs typeface="Calibri" panose="020F0502020204030204" pitchFamily="34" charset="0"/>
              </a:rPr>
              <a:t>A </a:t>
            </a:r>
            <a:r>
              <a:rPr lang="en-US" sz="2400" dirty="0" err="1">
                <a:solidFill>
                  <a:srgbClr val="00FF00"/>
                </a:solidFill>
                <a:latin typeface="Calibri" panose="020F0502020204030204" pitchFamily="34" charset="0"/>
                <a:cs typeface="Calibri" panose="020F0502020204030204" pitchFamily="34" charset="0"/>
              </a:rPr>
              <a:t>br</a:t>
            </a:r>
            <a:r>
              <a:rPr lang="en-US" sz="2400" dirty="0">
                <a:solidFill>
                  <a:srgbClr val="00FF00"/>
                </a:solidFill>
                <a:latin typeface="Calibri" panose="020F0502020204030204" pitchFamily="34" charset="0"/>
                <a:cs typeface="Calibri" panose="020F0502020204030204" pitchFamily="34" charset="0"/>
              </a:rPr>
              <a:t> or </a:t>
            </a:r>
            <a:r>
              <a:rPr lang="en-US" sz="2400" dirty="0" err="1">
                <a:solidFill>
                  <a:srgbClr val="00FF00"/>
                </a:solidFill>
                <a:latin typeface="Calibri" panose="020F0502020204030204" pitchFamily="34" charset="0"/>
                <a:cs typeface="Calibri" panose="020F0502020204030204" pitchFamily="34" charset="0"/>
              </a:rPr>
              <a:t>sr</a:t>
            </a:r>
            <a:r>
              <a:rPr lang="en-US" sz="2400" dirty="0">
                <a:solidFill>
                  <a:srgbClr val="00FF00"/>
                </a:solidFill>
                <a:latin typeface="Calibri" panose="020F0502020204030204" pitchFamily="34" charset="0"/>
                <a:cs typeface="Calibri" panose="020F0502020204030204" pitchFamily="34" charset="0"/>
              </a:rPr>
              <a:t> sins</a:t>
            </a:r>
            <a:endParaRPr 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9521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9"/>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4454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4454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4454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9"/>
                                          </p:stCondLst>
                                        </p:cTn>
                                        <p:tgtEl>
                                          <p:spTgt spid="4454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9"/>
                                          </p:stCondLst>
                                        </p:cTn>
                                        <p:tgtEl>
                                          <p:spTgt spid="44546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9"/>
                                          </p:stCondLst>
                                        </p:cTn>
                                        <p:tgtEl>
                                          <p:spTgt spid="44546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9"/>
                                          </p:stCondLst>
                                        </p:cTn>
                                        <p:tgtEl>
                                          <p:spTgt spid="4454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6" grpId="0" animBg="1" autoUpdateAnimBg="0"/>
      <p:bldP spid="2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pPr algn="r"/>
            <a:r>
              <a:rPr lang="en-US"/>
              <a:t>Expelled</a:t>
            </a:r>
          </a:p>
        </p:txBody>
      </p:sp>
      <p:grpSp>
        <p:nvGrpSpPr>
          <p:cNvPr id="451630" name="Group 46"/>
          <p:cNvGrpSpPr>
            <a:grpSpLocks/>
          </p:cNvGrpSpPr>
          <p:nvPr/>
        </p:nvGrpSpPr>
        <p:grpSpPr bwMode="auto">
          <a:xfrm>
            <a:off x="0" y="2332038"/>
            <a:ext cx="3505200" cy="4562474"/>
            <a:chOff x="0" y="1469"/>
            <a:chExt cx="2208" cy="2874"/>
          </a:xfrm>
        </p:grpSpPr>
        <p:sp>
          <p:nvSpPr>
            <p:cNvPr id="451589" name="AutoShape 5"/>
            <p:cNvSpPr>
              <a:spLocks noChangeArrowheads="1"/>
            </p:cNvSpPr>
            <p:nvPr/>
          </p:nvSpPr>
          <p:spPr bwMode="auto">
            <a:xfrm>
              <a:off x="0" y="3364"/>
              <a:ext cx="2208" cy="979"/>
            </a:xfrm>
            <a:prstGeom prst="star32">
              <a:avLst>
                <a:gd name="adj" fmla="val 37500"/>
              </a:avLst>
            </a:prstGeom>
            <a:solidFill>
              <a:srgbClr val="0033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A sinner has been saved!</a:t>
              </a:r>
            </a:p>
          </p:txBody>
        </p:sp>
        <p:sp>
          <p:nvSpPr>
            <p:cNvPr id="451590" name="Line 6"/>
            <p:cNvSpPr>
              <a:spLocks noChangeShapeType="1"/>
            </p:cNvSpPr>
            <p:nvPr/>
          </p:nvSpPr>
          <p:spPr bwMode="auto">
            <a:xfrm>
              <a:off x="912" y="1469"/>
              <a:ext cx="0" cy="1891"/>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591" name="Line 7"/>
            <p:cNvSpPr>
              <a:spLocks noChangeShapeType="1"/>
            </p:cNvSpPr>
            <p:nvPr/>
          </p:nvSpPr>
          <p:spPr bwMode="auto">
            <a:xfrm flipH="1">
              <a:off x="912" y="1469"/>
              <a:ext cx="624"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51621" name="Group 37"/>
          <p:cNvGrpSpPr>
            <a:grpSpLocks/>
          </p:cNvGrpSpPr>
          <p:nvPr/>
        </p:nvGrpSpPr>
        <p:grpSpPr bwMode="auto">
          <a:xfrm>
            <a:off x="1905000" y="4160838"/>
            <a:ext cx="533400" cy="1173162"/>
            <a:chOff x="1200" y="2621"/>
            <a:chExt cx="336" cy="739"/>
          </a:xfrm>
        </p:grpSpPr>
        <p:sp>
          <p:nvSpPr>
            <p:cNvPr id="451593" name="Line 9"/>
            <p:cNvSpPr>
              <a:spLocks noChangeShapeType="1"/>
            </p:cNvSpPr>
            <p:nvPr/>
          </p:nvSpPr>
          <p:spPr bwMode="auto">
            <a:xfrm flipH="1">
              <a:off x="1200" y="2621"/>
              <a:ext cx="336"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594" name="Line 10"/>
            <p:cNvSpPr>
              <a:spLocks noChangeShapeType="1"/>
            </p:cNvSpPr>
            <p:nvPr/>
          </p:nvSpPr>
          <p:spPr bwMode="auto">
            <a:xfrm>
              <a:off x="1200" y="2621"/>
              <a:ext cx="0" cy="739"/>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sp>
        <p:nvSpPr>
          <p:cNvPr id="451595" name="Oval 11"/>
          <p:cNvSpPr>
            <a:spLocks noChangeArrowheads="1"/>
          </p:cNvSpPr>
          <p:nvPr/>
        </p:nvSpPr>
        <p:spPr bwMode="auto">
          <a:xfrm>
            <a:off x="2667000" y="823169"/>
            <a:ext cx="3962400" cy="649188"/>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1st announcement</a:t>
            </a:r>
            <a:endParaRPr lang="en-US">
              <a:solidFill>
                <a:srgbClr val="00FF00"/>
              </a:solidFill>
              <a:latin typeface="Calibri" panose="020F0502020204030204" pitchFamily="34" charset="0"/>
              <a:cs typeface="Calibri" panose="020F0502020204030204" pitchFamily="34" charset="0"/>
            </a:endParaRPr>
          </a:p>
        </p:txBody>
      </p:sp>
      <p:grpSp>
        <p:nvGrpSpPr>
          <p:cNvPr id="451626" name="Group 42"/>
          <p:cNvGrpSpPr>
            <a:grpSpLocks/>
          </p:cNvGrpSpPr>
          <p:nvPr/>
        </p:nvGrpSpPr>
        <p:grpSpPr bwMode="auto">
          <a:xfrm>
            <a:off x="2514600" y="1447801"/>
            <a:ext cx="4033838" cy="1301751"/>
            <a:chOff x="1584" y="912"/>
            <a:chExt cx="2541" cy="820"/>
          </a:xfrm>
        </p:grpSpPr>
        <p:sp>
          <p:nvSpPr>
            <p:cNvPr id="451597" name="AutoShape 13"/>
            <p:cNvSpPr>
              <a:spLocks noChangeArrowheads="1"/>
            </p:cNvSpPr>
            <p:nvPr/>
          </p:nvSpPr>
          <p:spPr bwMode="auto">
            <a:xfrm>
              <a:off x="1584" y="1154"/>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51598" name="Line 14"/>
            <p:cNvSpPr>
              <a:spLocks noChangeShapeType="1"/>
            </p:cNvSpPr>
            <p:nvPr/>
          </p:nvSpPr>
          <p:spPr bwMode="auto">
            <a:xfrm>
              <a:off x="2832" y="912"/>
              <a:ext cx="0" cy="269"/>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51628" name="Group 44"/>
          <p:cNvGrpSpPr>
            <a:grpSpLocks/>
          </p:cNvGrpSpPr>
          <p:nvPr/>
        </p:nvGrpSpPr>
        <p:grpSpPr bwMode="auto">
          <a:xfrm>
            <a:off x="5181600" y="4237038"/>
            <a:ext cx="3962400" cy="863600"/>
            <a:chOff x="3264" y="2669"/>
            <a:chExt cx="2496" cy="544"/>
          </a:xfrm>
        </p:grpSpPr>
        <p:sp>
          <p:nvSpPr>
            <p:cNvPr id="451604" name="Line 20"/>
            <p:cNvSpPr>
              <a:spLocks noChangeShapeType="1"/>
            </p:cNvSpPr>
            <p:nvPr/>
          </p:nvSpPr>
          <p:spPr bwMode="auto">
            <a:xfrm flipH="1">
              <a:off x="4080" y="2669"/>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605" name="Oval 21"/>
            <p:cNvSpPr>
              <a:spLocks noChangeArrowheads="1"/>
            </p:cNvSpPr>
            <p:nvPr/>
          </p:nvSpPr>
          <p:spPr bwMode="auto">
            <a:xfrm>
              <a:off x="3264" y="2804"/>
              <a:ext cx="2496" cy="40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3rd announcement</a:t>
              </a:r>
              <a:endParaRPr lang="en-US">
                <a:solidFill>
                  <a:srgbClr val="00FF00"/>
                </a:solidFill>
                <a:latin typeface="Calibri" panose="020F0502020204030204" pitchFamily="34" charset="0"/>
                <a:cs typeface="Calibri" panose="020F0502020204030204" pitchFamily="34" charset="0"/>
              </a:endParaRPr>
            </a:p>
          </p:txBody>
        </p:sp>
        <p:sp>
          <p:nvSpPr>
            <p:cNvPr id="451606" name="Line 22"/>
            <p:cNvSpPr>
              <a:spLocks noChangeShapeType="1"/>
            </p:cNvSpPr>
            <p:nvPr/>
          </p:nvSpPr>
          <p:spPr bwMode="auto">
            <a:xfrm>
              <a:off x="4704" y="2669"/>
              <a:ext cx="0" cy="192"/>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51627" name="Group 43"/>
          <p:cNvGrpSpPr>
            <a:grpSpLocks/>
          </p:cNvGrpSpPr>
          <p:nvPr/>
        </p:nvGrpSpPr>
        <p:grpSpPr bwMode="auto">
          <a:xfrm>
            <a:off x="4343400" y="2255838"/>
            <a:ext cx="4800600" cy="1473200"/>
            <a:chOff x="2736" y="1421"/>
            <a:chExt cx="3024" cy="928"/>
          </a:xfrm>
        </p:grpSpPr>
        <p:sp>
          <p:nvSpPr>
            <p:cNvPr id="451600" name="Line 16"/>
            <p:cNvSpPr>
              <a:spLocks noChangeShapeType="1"/>
            </p:cNvSpPr>
            <p:nvPr/>
          </p:nvSpPr>
          <p:spPr bwMode="auto">
            <a:xfrm flipH="1">
              <a:off x="4176" y="1421"/>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601" name="Oval 17"/>
            <p:cNvSpPr>
              <a:spLocks noChangeArrowheads="1"/>
            </p:cNvSpPr>
            <p:nvPr/>
          </p:nvSpPr>
          <p:spPr bwMode="auto">
            <a:xfrm>
              <a:off x="2736" y="1604"/>
              <a:ext cx="3024" cy="40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Classis approval</a:t>
              </a:r>
              <a:endParaRPr lang="en-US">
                <a:solidFill>
                  <a:srgbClr val="00FF00"/>
                </a:solidFill>
                <a:latin typeface="Calibri" panose="020F0502020204030204" pitchFamily="34" charset="0"/>
                <a:cs typeface="Calibri" panose="020F0502020204030204" pitchFamily="34" charset="0"/>
              </a:endParaRPr>
            </a:p>
          </p:txBody>
        </p:sp>
        <p:sp>
          <p:nvSpPr>
            <p:cNvPr id="451602" name="Line 18"/>
            <p:cNvSpPr>
              <a:spLocks noChangeShapeType="1"/>
            </p:cNvSpPr>
            <p:nvPr/>
          </p:nvSpPr>
          <p:spPr bwMode="auto">
            <a:xfrm>
              <a:off x="4800" y="1421"/>
              <a:ext cx="0" cy="24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611" name="Oval 27"/>
            <p:cNvSpPr>
              <a:spLocks noChangeArrowheads="1"/>
            </p:cNvSpPr>
            <p:nvPr/>
          </p:nvSpPr>
          <p:spPr bwMode="auto">
            <a:xfrm>
              <a:off x="2736" y="1940"/>
              <a:ext cx="3024" cy="40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2nd announcement</a:t>
              </a:r>
              <a:endParaRPr lang="en-US">
                <a:solidFill>
                  <a:srgbClr val="00FF00"/>
                </a:solidFill>
                <a:latin typeface="Calibri" panose="020F0502020204030204" pitchFamily="34" charset="0"/>
                <a:cs typeface="Calibri" panose="020F0502020204030204" pitchFamily="34" charset="0"/>
              </a:endParaRPr>
            </a:p>
          </p:txBody>
        </p:sp>
      </p:grpSp>
      <p:grpSp>
        <p:nvGrpSpPr>
          <p:cNvPr id="451607" name="Group 23"/>
          <p:cNvGrpSpPr>
            <a:grpSpLocks/>
          </p:cNvGrpSpPr>
          <p:nvPr/>
        </p:nvGrpSpPr>
        <p:grpSpPr bwMode="auto">
          <a:xfrm>
            <a:off x="2438400" y="3398840"/>
            <a:ext cx="4033838" cy="1255713"/>
            <a:chOff x="1536" y="2496"/>
            <a:chExt cx="2541" cy="791"/>
          </a:xfrm>
        </p:grpSpPr>
        <p:sp>
          <p:nvSpPr>
            <p:cNvPr id="451608" name="AutoShape 24"/>
            <p:cNvSpPr>
              <a:spLocks noChangeArrowheads="1"/>
            </p:cNvSpPr>
            <p:nvPr/>
          </p:nvSpPr>
          <p:spPr bwMode="auto">
            <a:xfrm>
              <a:off x="1536" y="27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51609" name="Line 25"/>
            <p:cNvSpPr>
              <a:spLocks noChangeShapeType="1"/>
            </p:cNvSpPr>
            <p:nvPr/>
          </p:nvSpPr>
          <p:spPr bwMode="auto">
            <a:xfrm flipH="1">
              <a:off x="2832" y="2496"/>
              <a:ext cx="0" cy="24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51612" name="Group 28"/>
          <p:cNvGrpSpPr>
            <a:grpSpLocks/>
          </p:cNvGrpSpPr>
          <p:nvPr/>
        </p:nvGrpSpPr>
        <p:grpSpPr bwMode="auto">
          <a:xfrm>
            <a:off x="3581400" y="4846640"/>
            <a:ext cx="4033838" cy="1255713"/>
            <a:chOff x="1536" y="2496"/>
            <a:chExt cx="2541" cy="791"/>
          </a:xfrm>
        </p:grpSpPr>
        <p:sp>
          <p:nvSpPr>
            <p:cNvPr id="451613" name="AutoShape 29"/>
            <p:cNvSpPr>
              <a:spLocks noChangeArrowheads="1"/>
            </p:cNvSpPr>
            <p:nvPr/>
          </p:nvSpPr>
          <p:spPr bwMode="auto">
            <a:xfrm>
              <a:off x="1536" y="27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51614" name="Line 30"/>
            <p:cNvSpPr>
              <a:spLocks noChangeShapeType="1"/>
            </p:cNvSpPr>
            <p:nvPr/>
          </p:nvSpPr>
          <p:spPr bwMode="auto">
            <a:xfrm flipH="1">
              <a:off x="2832" y="2496"/>
              <a:ext cx="0" cy="24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sp>
        <p:nvSpPr>
          <p:cNvPr id="451620" name="Line 36"/>
          <p:cNvSpPr>
            <a:spLocks noChangeShapeType="1"/>
          </p:cNvSpPr>
          <p:nvPr/>
        </p:nvSpPr>
        <p:spPr bwMode="auto">
          <a:xfrm flipH="1">
            <a:off x="3124200" y="5638800"/>
            <a:ext cx="609600" cy="30163"/>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nvGrpSpPr>
          <p:cNvPr id="451629" name="Group 45"/>
          <p:cNvGrpSpPr>
            <a:grpSpLocks/>
          </p:cNvGrpSpPr>
          <p:nvPr/>
        </p:nvGrpSpPr>
        <p:grpSpPr bwMode="auto">
          <a:xfrm>
            <a:off x="5181600" y="5638800"/>
            <a:ext cx="3962400" cy="1235075"/>
            <a:chOff x="3264" y="3552"/>
            <a:chExt cx="2496" cy="778"/>
          </a:xfrm>
        </p:grpSpPr>
        <p:sp>
          <p:nvSpPr>
            <p:cNvPr id="451623" name="Line 39"/>
            <p:cNvSpPr>
              <a:spLocks noChangeShapeType="1"/>
            </p:cNvSpPr>
            <p:nvPr/>
          </p:nvSpPr>
          <p:spPr bwMode="auto">
            <a:xfrm flipH="1">
              <a:off x="4704" y="3552"/>
              <a:ext cx="336"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624" name="Line 40"/>
            <p:cNvSpPr>
              <a:spLocks noChangeShapeType="1"/>
            </p:cNvSpPr>
            <p:nvPr/>
          </p:nvSpPr>
          <p:spPr bwMode="auto">
            <a:xfrm>
              <a:off x="5040" y="3552"/>
              <a:ext cx="0" cy="384"/>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1625" name="Oval 41"/>
            <p:cNvSpPr>
              <a:spLocks noChangeArrowheads="1"/>
            </p:cNvSpPr>
            <p:nvPr/>
          </p:nvSpPr>
          <p:spPr bwMode="auto">
            <a:xfrm>
              <a:off x="3264" y="3921"/>
              <a:ext cx="2496" cy="40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Excommunication</a:t>
              </a:r>
              <a:endParaRPr lang="en-US">
                <a:solidFill>
                  <a:srgbClr val="00FF00"/>
                </a:solidFill>
                <a:latin typeface="Calibri" panose="020F0502020204030204" pitchFamily="34" charset="0"/>
                <a:cs typeface="Calibri" panose="020F0502020204030204" pitchFamily="34" charset="0"/>
              </a:endParaRPr>
            </a:p>
          </p:txBody>
        </p:sp>
      </p:grpSp>
      <p:sp>
        <p:nvSpPr>
          <p:cNvPr id="35" name="AutoShape 4"/>
          <p:cNvSpPr>
            <a:spLocks noChangeArrowheads="1"/>
          </p:cNvSpPr>
          <p:nvPr/>
        </p:nvSpPr>
        <p:spPr bwMode="auto">
          <a:xfrm>
            <a:off x="-5916" y="17751"/>
            <a:ext cx="2907432" cy="1867733"/>
          </a:xfrm>
          <a:prstGeom prst="irregularSeal2">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dirty="0">
                <a:solidFill>
                  <a:srgbClr val="00FF00"/>
                </a:solidFill>
                <a:latin typeface="Calibri" panose="020F0502020204030204" pitchFamily="34" charset="0"/>
                <a:cs typeface="Calibri" panose="020F0502020204030204" pitchFamily="34" charset="0"/>
              </a:rPr>
              <a:t>A </a:t>
            </a:r>
            <a:r>
              <a:rPr lang="en-US" sz="2400" dirty="0" err="1">
                <a:solidFill>
                  <a:srgbClr val="00FF00"/>
                </a:solidFill>
                <a:latin typeface="Calibri" panose="020F0502020204030204" pitchFamily="34" charset="0"/>
                <a:cs typeface="Calibri" panose="020F0502020204030204" pitchFamily="34" charset="0"/>
              </a:rPr>
              <a:t>br</a:t>
            </a:r>
            <a:r>
              <a:rPr lang="en-US" sz="2400" dirty="0">
                <a:solidFill>
                  <a:srgbClr val="00FF00"/>
                </a:solidFill>
                <a:latin typeface="Calibri" panose="020F0502020204030204" pitchFamily="34" charset="0"/>
                <a:cs typeface="Calibri" panose="020F0502020204030204" pitchFamily="34" charset="0"/>
              </a:rPr>
              <a:t> or </a:t>
            </a:r>
            <a:r>
              <a:rPr lang="en-US" sz="2400" dirty="0" err="1">
                <a:solidFill>
                  <a:srgbClr val="00FF00"/>
                </a:solidFill>
                <a:latin typeface="Calibri" panose="020F0502020204030204" pitchFamily="34" charset="0"/>
                <a:cs typeface="Calibri" panose="020F0502020204030204" pitchFamily="34" charset="0"/>
              </a:rPr>
              <a:t>sr</a:t>
            </a:r>
            <a:r>
              <a:rPr lang="en-US" sz="2400" dirty="0">
                <a:solidFill>
                  <a:srgbClr val="00FF00"/>
                </a:solidFill>
                <a:latin typeface="Calibri" panose="020F0502020204030204" pitchFamily="34" charset="0"/>
                <a:cs typeface="Calibri" panose="020F0502020204030204" pitchFamily="34" charset="0"/>
              </a:rPr>
              <a:t> sins</a:t>
            </a:r>
            <a:endParaRPr 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09140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9"/>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4515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4516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4516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9"/>
                                          </p:stCondLst>
                                        </p:cTn>
                                        <p:tgtEl>
                                          <p:spTgt spid="4516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9"/>
                                          </p:stCondLst>
                                        </p:cTn>
                                        <p:tgtEl>
                                          <p:spTgt spid="45160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9"/>
                                          </p:stCondLst>
                                        </p:cTn>
                                        <p:tgtEl>
                                          <p:spTgt spid="4516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9"/>
                                          </p:stCondLst>
                                        </p:cTn>
                                        <p:tgtEl>
                                          <p:spTgt spid="4516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9"/>
                                          </p:stCondLst>
                                        </p:cTn>
                                        <p:tgtEl>
                                          <p:spTgt spid="4516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9"/>
                                          </p:stCondLst>
                                        </p:cTn>
                                        <p:tgtEl>
                                          <p:spTgt spid="4516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9"/>
                                          </p:stCondLst>
                                        </p:cTn>
                                        <p:tgtEl>
                                          <p:spTgt spid="451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95" grpId="0" animBg="1" autoUpdateAnimBg="0"/>
      <p:bldP spid="451620" grpId="0" animBg="1"/>
      <p:bldP spid="35"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61" name="Text Box 5"/>
          <p:cNvSpPr txBox="1">
            <a:spLocks noChangeArrowheads="1"/>
          </p:cNvSpPr>
          <p:nvPr/>
        </p:nvSpPr>
        <p:spPr bwMode="auto">
          <a:xfrm>
            <a:off x="3657600" y="617329"/>
            <a:ext cx="5486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800" dirty="0">
                <a:latin typeface="Calibri" panose="020F0502020204030204" pitchFamily="34" charset="0"/>
                <a:cs typeface="Calibri" panose="020F0502020204030204" pitchFamily="34" charset="0"/>
              </a:rPr>
              <a:t>Withdrawal</a:t>
            </a:r>
          </a:p>
          <a:p>
            <a:endParaRPr lang="en-US" sz="2800" dirty="0">
              <a:latin typeface="Calibri" panose="020F0502020204030204" pitchFamily="34" charset="0"/>
              <a:cs typeface="Calibri" panose="020F0502020204030204" pitchFamily="34" charset="0"/>
            </a:endParaRPr>
          </a:p>
          <a:p>
            <a:pPr algn="l"/>
            <a:r>
              <a:rPr lang="en-US" sz="2800" dirty="0">
                <a:latin typeface="Calibri" panose="020F0502020204030204" pitchFamily="34" charset="0"/>
                <a:cs typeface="Calibri" panose="020F0502020204030204" pitchFamily="34" charset="0"/>
              </a:rPr>
              <a:t>At any point during the process, a sinner may decide to withdraw from the church. This implies the person stops being a member. This also implies the responsibility of the church is ended, and the process ‘grinds to a halt’.</a:t>
            </a:r>
          </a:p>
          <a:p>
            <a:pPr algn="l"/>
            <a:r>
              <a:rPr lang="en-US" sz="2800" dirty="0">
                <a:latin typeface="Calibri" panose="020F0502020204030204" pitchFamily="34" charset="0"/>
                <a:cs typeface="Calibri" panose="020F0502020204030204" pitchFamily="34" charset="0"/>
              </a:rPr>
              <a:t>Should such a person ever want to come back (repentance!) the person is re-admitted.</a:t>
            </a:r>
          </a:p>
        </p:txBody>
      </p:sp>
      <p:graphicFrame>
        <p:nvGraphicFramePr>
          <p:cNvPr id="454662" name="Object 6"/>
          <p:cNvGraphicFramePr>
            <a:graphicFrameLocks noChangeAspect="1"/>
          </p:cNvGraphicFramePr>
          <p:nvPr/>
        </p:nvGraphicFramePr>
        <p:xfrm>
          <a:off x="0" y="0"/>
          <a:ext cx="2971800" cy="2225675"/>
        </p:xfrm>
        <a:graphic>
          <a:graphicData uri="http://schemas.openxmlformats.org/presentationml/2006/ole">
            <mc:AlternateContent xmlns:mc="http://schemas.openxmlformats.org/markup-compatibility/2006">
              <mc:Choice xmlns:v="urn:schemas-microsoft-com:vml" Requires="v">
                <p:oleObj name="Slide" r:id="rId3" imgW="4529652" imgH="3393872" progId="PowerPoint.Slide.8">
                  <p:embed/>
                </p:oleObj>
              </mc:Choice>
              <mc:Fallback>
                <p:oleObj name="Slide" r:id="rId3" imgW="4529652" imgH="3393872" progId="PowerPoint.Slide.8">
                  <p:embed/>
                  <p:pic>
                    <p:nvPicPr>
                      <p:cNvPr id="454662"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971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4664" name="Object 8"/>
          <p:cNvGraphicFramePr>
            <a:graphicFrameLocks noChangeAspect="1"/>
          </p:cNvGraphicFramePr>
          <p:nvPr/>
        </p:nvGraphicFramePr>
        <p:xfrm>
          <a:off x="0" y="4632325"/>
          <a:ext cx="2971800" cy="2225675"/>
        </p:xfrm>
        <a:graphic>
          <a:graphicData uri="http://schemas.openxmlformats.org/presentationml/2006/ole">
            <mc:AlternateContent xmlns:mc="http://schemas.openxmlformats.org/markup-compatibility/2006">
              <mc:Choice xmlns:v="urn:schemas-microsoft-com:vml" Requires="v">
                <p:oleObj name="Slide" r:id="rId5" imgW="4529652" imgH="3393872" progId="PowerPoint.Slide.8">
                  <p:embed/>
                </p:oleObj>
              </mc:Choice>
              <mc:Fallback>
                <p:oleObj name="Slide" r:id="rId5" imgW="4529652" imgH="3393872" progId="PowerPoint.Slide.8">
                  <p:embed/>
                  <p:pic>
                    <p:nvPicPr>
                      <p:cNvPr id="454664"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632325"/>
                        <a:ext cx="2971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4665" name="Object 9"/>
          <p:cNvGraphicFramePr>
            <a:graphicFrameLocks noChangeAspect="1"/>
          </p:cNvGraphicFramePr>
          <p:nvPr/>
        </p:nvGraphicFramePr>
        <p:xfrm>
          <a:off x="0" y="2286000"/>
          <a:ext cx="2971800" cy="2225675"/>
        </p:xfrm>
        <a:graphic>
          <a:graphicData uri="http://schemas.openxmlformats.org/presentationml/2006/ole">
            <mc:AlternateContent xmlns:mc="http://schemas.openxmlformats.org/markup-compatibility/2006">
              <mc:Choice xmlns:v="urn:schemas-microsoft-com:vml" Requires="v">
                <p:oleObj name="Slide" r:id="rId7" imgW="4529652" imgH="3393872" progId="PowerPoint.Slide.8">
                  <p:embed/>
                </p:oleObj>
              </mc:Choice>
              <mc:Fallback>
                <p:oleObj name="Slide" r:id="rId7" imgW="4529652" imgH="3393872" progId="PowerPoint.Slide.8">
                  <p:embed/>
                  <p:pic>
                    <p:nvPicPr>
                      <p:cNvPr id="454665"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2286000"/>
                        <a:ext cx="2971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8373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pPr algn="r"/>
            <a:r>
              <a:rPr lang="en-US" dirty="0"/>
              <a:t>Readmission</a:t>
            </a:r>
          </a:p>
        </p:txBody>
      </p:sp>
      <p:sp>
        <p:nvSpPr>
          <p:cNvPr id="453643" name="Oval 11"/>
          <p:cNvSpPr>
            <a:spLocks noChangeArrowheads="1"/>
          </p:cNvSpPr>
          <p:nvPr/>
        </p:nvSpPr>
        <p:spPr bwMode="auto">
          <a:xfrm>
            <a:off x="2590800" y="1127969"/>
            <a:ext cx="3962400" cy="649188"/>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chemeClr val="tx1"/>
                </a:solidFill>
                <a:latin typeface="Calibri" panose="020F0502020204030204" pitchFamily="34" charset="0"/>
                <a:cs typeface="Calibri" panose="020F0502020204030204" pitchFamily="34" charset="0"/>
              </a:rPr>
              <a:t>2 elders visit</a:t>
            </a:r>
            <a:endParaRPr lang="en-US">
              <a:solidFill>
                <a:schemeClr val="tx1"/>
              </a:solidFill>
              <a:latin typeface="Calibri" panose="020F0502020204030204" pitchFamily="34" charset="0"/>
              <a:cs typeface="Calibri" panose="020F0502020204030204" pitchFamily="34" charset="0"/>
            </a:endParaRPr>
          </a:p>
        </p:txBody>
      </p:sp>
      <p:sp>
        <p:nvSpPr>
          <p:cNvPr id="453645" name="AutoShape 13"/>
          <p:cNvSpPr>
            <a:spLocks noChangeArrowheads="1"/>
          </p:cNvSpPr>
          <p:nvPr/>
        </p:nvSpPr>
        <p:spPr bwMode="auto">
          <a:xfrm>
            <a:off x="228600" y="109786"/>
            <a:ext cx="4033838" cy="917079"/>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chemeClr val="tx1"/>
                </a:solidFill>
                <a:latin typeface="Calibri" panose="020F0502020204030204" pitchFamily="34" charset="0"/>
                <a:cs typeface="Calibri" panose="020F0502020204030204" pitchFamily="34" charset="0"/>
              </a:rPr>
              <a:t>Repentance!</a:t>
            </a:r>
            <a:endParaRPr lang="en-US">
              <a:solidFill>
                <a:schemeClr val="tx1"/>
              </a:solidFill>
              <a:latin typeface="Calibri" panose="020F0502020204030204" pitchFamily="34" charset="0"/>
              <a:cs typeface="Calibri" panose="020F0502020204030204" pitchFamily="34" charset="0"/>
            </a:endParaRPr>
          </a:p>
        </p:txBody>
      </p:sp>
      <p:grpSp>
        <p:nvGrpSpPr>
          <p:cNvPr id="453662" name="Group 30"/>
          <p:cNvGrpSpPr>
            <a:grpSpLocks/>
          </p:cNvGrpSpPr>
          <p:nvPr/>
        </p:nvGrpSpPr>
        <p:grpSpPr bwMode="auto">
          <a:xfrm>
            <a:off x="2514600" y="1752600"/>
            <a:ext cx="3962400" cy="1838325"/>
            <a:chOff x="1584" y="1104"/>
            <a:chExt cx="2496" cy="1158"/>
          </a:xfrm>
        </p:grpSpPr>
        <p:sp>
          <p:nvSpPr>
            <p:cNvPr id="453658" name="Oval 26"/>
            <p:cNvSpPr>
              <a:spLocks noChangeArrowheads="1"/>
            </p:cNvSpPr>
            <p:nvPr/>
          </p:nvSpPr>
          <p:spPr bwMode="auto">
            <a:xfrm>
              <a:off x="1584" y="1526"/>
              <a:ext cx="2496" cy="736"/>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dirty="0">
                  <a:solidFill>
                    <a:schemeClr val="tx1"/>
                  </a:solidFill>
                  <a:latin typeface="Calibri" panose="020F0502020204030204" pitchFamily="34" charset="0"/>
                  <a:cs typeface="Calibri" panose="020F0502020204030204" pitchFamily="34" charset="0"/>
                </a:rPr>
                <a:t>Announcement of readmission</a:t>
              </a:r>
              <a:endParaRPr lang="en-US" dirty="0">
                <a:solidFill>
                  <a:schemeClr val="tx1"/>
                </a:solidFill>
                <a:latin typeface="Calibri" panose="020F0502020204030204" pitchFamily="34" charset="0"/>
                <a:cs typeface="Calibri" panose="020F0502020204030204" pitchFamily="34" charset="0"/>
              </a:endParaRPr>
            </a:p>
          </p:txBody>
        </p:sp>
        <p:sp>
          <p:nvSpPr>
            <p:cNvPr id="453646" name="Line 14"/>
            <p:cNvSpPr>
              <a:spLocks noChangeShapeType="1"/>
            </p:cNvSpPr>
            <p:nvPr/>
          </p:nvSpPr>
          <p:spPr bwMode="auto">
            <a:xfrm>
              <a:off x="2784" y="1104"/>
              <a:ext cx="0" cy="432"/>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53663" name="Group 31"/>
          <p:cNvGrpSpPr>
            <a:grpSpLocks/>
          </p:cNvGrpSpPr>
          <p:nvPr/>
        </p:nvGrpSpPr>
        <p:grpSpPr bwMode="auto">
          <a:xfrm>
            <a:off x="2514600" y="3581400"/>
            <a:ext cx="4713288" cy="2235200"/>
            <a:chOff x="1584" y="2256"/>
            <a:chExt cx="2969" cy="1408"/>
          </a:xfrm>
        </p:grpSpPr>
        <p:sp>
          <p:nvSpPr>
            <p:cNvPr id="453659" name="Oval 27"/>
            <p:cNvSpPr>
              <a:spLocks noChangeArrowheads="1"/>
            </p:cNvSpPr>
            <p:nvPr/>
          </p:nvSpPr>
          <p:spPr bwMode="auto">
            <a:xfrm>
              <a:off x="1584" y="3255"/>
              <a:ext cx="2496" cy="40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dirty="0">
                  <a:solidFill>
                    <a:schemeClr val="tx1"/>
                  </a:solidFill>
                  <a:latin typeface="Calibri" panose="020F0502020204030204" pitchFamily="34" charset="0"/>
                  <a:cs typeface="Calibri" panose="020F0502020204030204" pitchFamily="34" charset="0"/>
                </a:rPr>
                <a:t>Readmission</a:t>
              </a:r>
              <a:endParaRPr lang="en-US" dirty="0">
                <a:solidFill>
                  <a:schemeClr val="tx1"/>
                </a:solidFill>
                <a:latin typeface="Calibri" panose="020F0502020204030204" pitchFamily="34" charset="0"/>
                <a:cs typeface="Calibri" panose="020F0502020204030204" pitchFamily="34" charset="0"/>
              </a:endParaRPr>
            </a:p>
          </p:txBody>
        </p:sp>
        <p:sp>
          <p:nvSpPr>
            <p:cNvPr id="453660" name="Line 28"/>
            <p:cNvSpPr>
              <a:spLocks noChangeShapeType="1"/>
            </p:cNvSpPr>
            <p:nvPr/>
          </p:nvSpPr>
          <p:spPr bwMode="auto">
            <a:xfrm>
              <a:off x="2784" y="2256"/>
              <a:ext cx="0" cy="96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53661" name="Text Box 29"/>
            <p:cNvSpPr txBox="1">
              <a:spLocks noChangeArrowheads="1"/>
            </p:cNvSpPr>
            <p:nvPr/>
          </p:nvSpPr>
          <p:spPr bwMode="auto">
            <a:xfrm>
              <a:off x="3018" y="2543"/>
              <a:ext cx="153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400">
                  <a:solidFill>
                    <a:schemeClr val="tx1"/>
                  </a:solidFill>
                  <a:latin typeface="Calibri" panose="020F0502020204030204" pitchFamily="34" charset="0"/>
                  <a:cs typeface="Calibri" panose="020F0502020204030204" pitchFamily="34" charset="0"/>
                </a:rPr>
                <a:t>At least 2 Sundays</a:t>
              </a:r>
              <a:endParaRPr lang="en-US">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700122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9"/>
                                          </p:stCondLst>
                                        </p:cTn>
                                        <p:tgtEl>
                                          <p:spTgt spid="4536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9"/>
                                          </p:stCondLst>
                                        </p:cTn>
                                        <p:tgtEl>
                                          <p:spTgt spid="45366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9"/>
                                          </p:stCondLst>
                                        </p:cTn>
                                        <p:tgtEl>
                                          <p:spTgt spid="453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43"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pPr algn="r"/>
            <a:r>
              <a:rPr lang="en-US" dirty="0"/>
              <a:t>Readmission</a:t>
            </a:r>
          </a:p>
        </p:txBody>
      </p:sp>
      <p:sp>
        <p:nvSpPr>
          <p:cNvPr id="453645" name="AutoShape 13"/>
          <p:cNvSpPr>
            <a:spLocks noChangeArrowheads="1"/>
          </p:cNvSpPr>
          <p:nvPr/>
        </p:nvSpPr>
        <p:spPr bwMode="auto">
          <a:xfrm>
            <a:off x="228600" y="109786"/>
            <a:ext cx="4033838" cy="917079"/>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chemeClr val="tx1"/>
                </a:solidFill>
                <a:latin typeface="Calibri" panose="020F0502020204030204" pitchFamily="34" charset="0"/>
                <a:cs typeface="Calibri" panose="020F0502020204030204" pitchFamily="34" charset="0"/>
              </a:rPr>
              <a:t>Repentance!</a:t>
            </a:r>
            <a:endParaRPr lang="en-US">
              <a:solidFill>
                <a:schemeClr val="tx1"/>
              </a:solidFill>
              <a:latin typeface="Calibri" panose="020F0502020204030204" pitchFamily="34" charset="0"/>
              <a:cs typeface="Calibri" panose="020F0502020204030204" pitchFamily="34" charset="0"/>
            </a:endParaRPr>
          </a:p>
        </p:txBody>
      </p:sp>
      <p:sp>
        <p:nvSpPr>
          <p:cNvPr id="453664" name="AutoShape 32"/>
          <p:cNvSpPr>
            <a:spLocks noChangeArrowheads="1"/>
          </p:cNvSpPr>
          <p:nvPr/>
        </p:nvSpPr>
        <p:spPr bwMode="auto">
          <a:xfrm>
            <a:off x="91343" y="1777225"/>
            <a:ext cx="8961313" cy="3972104"/>
          </a:xfrm>
          <a:prstGeom prst="star32">
            <a:avLst>
              <a:gd name="adj" fmla="val 37500"/>
            </a:avLst>
          </a:prstGeom>
          <a:solidFill>
            <a:srgbClr val="0033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6600" dirty="0">
                <a:solidFill>
                  <a:schemeClr val="tx1"/>
                </a:solidFill>
                <a:latin typeface="Calibri" panose="020F0502020204030204" pitchFamily="34" charset="0"/>
                <a:cs typeface="Calibri" panose="020F0502020204030204" pitchFamily="34" charset="0"/>
              </a:rPr>
              <a:t>A sinner has been saved!</a:t>
            </a:r>
            <a:endParaRPr lang="en-US" sz="2000" dirty="0">
              <a:solidFill>
                <a:srgbClr val="00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0553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453664"/>
                                        </p:tgtEl>
                                        <p:attrNameLst>
                                          <p:attrName>style.visibility</p:attrName>
                                        </p:attrNameLst>
                                      </p:cBhvr>
                                      <p:to>
                                        <p:strVal val="visible"/>
                                      </p:to>
                                    </p:set>
                                    <p:anim calcmode="lin" valueType="num">
                                      <p:cBhvr>
                                        <p:cTn id="7" dur="500" fill="hold"/>
                                        <p:tgtEl>
                                          <p:spTgt spid="453664"/>
                                        </p:tgtEl>
                                        <p:attrNameLst>
                                          <p:attrName>ppt_w</p:attrName>
                                        </p:attrNameLst>
                                      </p:cBhvr>
                                      <p:tavLst>
                                        <p:tav tm="0">
                                          <p:val>
                                            <p:fltVal val="0"/>
                                          </p:val>
                                        </p:tav>
                                        <p:tav tm="100000">
                                          <p:val>
                                            <p:strVal val="#ppt_w"/>
                                          </p:val>
                                        </p:tav>
                                      </p:tavLst>
                                    </p:anim>
                                    <p:anim calcmode="lin" valueType="num">
                                      <p:cBhvr>
                                        <p:cTn id="8" dur="500" fill="hold"/>
                                        <p:tgtEl>
                                          <p:spTgt spid="453664"/>
                                        </p:tgtEl>
                                        <p:attrNameLst>
                                          <p:attrName>ppt_h</p:attrName>
                                        </p:attrNameLst>
                                      </p:cBhvr>
                                      <p:tavLst>
                                        <p:tav tm="0">
                                          <p:val>
                                            <p:fltVal val="0"/>
                                          </p:val>
                                        </p:tav>
                                        <p:tav tm="100000">
                                          <p:val>
                                            <p:strVal val="#ppt_h"/>
                                          </p:val>
                                        </p:tav>
                                      </p:tavLst>
                                    </p:anim>
                                    <p:anim calcmode="lin" valueType="num">
                                      <p:cBhvr>
                                        <p:cTn id="9" dur="500" fill="hold"/>
                                        <p:tgtEl>
                                          <p:spTgt spid="453664"/>
                                        </p:tgtEl>
                                        <p:attrNameLst>
                                          <p:attrName>ppt_x</p:attrName>
                                        </p:attrNameLst>
                                      </p:cBhvr>
                                      <p:tavLst>
                                        <p:tav tm="0">
                                          <p:val>
                                            <p:fltVal val="0.5"/>
                                          </p:val>
                                        </p:tav>
                                        <p:tav tm="100000">
                                          <p:val>
                                            <p:strVal val="#ppt_x"/>
                                          </p:val>
                                        </p:tav>
                                      </p:tavLst>
                                    </p:anim>
                                    <p:anim calcmode="lin" valueType="num">
                                      <p:cBhvr>
                                        <p:cTn id="10" dur="500" fill="hold"/>
                                        <p:tgtEl>
                                          <p:spTgt spid="45366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64"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Women voting</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2342233"/>
            <a:ext cx="9144000" cy="4515767"/>
          </a:xfrm>
        </p:spPr>
        <p:txBody>
          <a:bodyPr/>
          <a:lstStyle/>
          <a:p>
            <a:r>
              <a:rPr lang="en-CA" dirty="0"/>
              <a:t>Is voting an act of authority?</a:t>
            </a:r>
          </a:p>
          <a:p>
            <a:pPr lvl="1"/>
            <a:r>
              <a:rPr lang="en-CA" dirty="0"/>
              <a:t>It depends on whether the Council is bound to the result of the vote.</a:t>
            </a:r>
          </a:p>
          <a:p>
            <a:r>
              <a:rPr lang="en-CA" dirty="0"/>
              <a:t>Church Order article 3:</a:t>
            </a:r>
          </a:p>
          <a:p>
            <a:pPr marL="400050" lvl="1" indent="0">
              <a:buNone/>
            </a:pPr>
            <a:r>
              <a:rPr lang="en-CA" i="1" dirty="0"/>
              <a:t>The consistory with the deacons shall present to the congregation either as many candidates as there are vacancies to be filled, or at the most twice as many, from which number the congregation shall choose as many as are needed.</a:t>
            </a:r>
          </a:p>
          <a:p>
            <a:pPr marL="400050" lvl="1" indent="0">
              <a:buNone/>
            </a:pPr>
            <a:r>
              <a:rPr lang="en-CA" i="1" dirty="0"/>
              <a:t>Those elected shall be appointed by the consistory with the deacons in accordance with the adopted regulations.</a:t>
            </a:r>
          </a:p>
        </p:txBody>
      </p:sp>
      <p:sp>
        <p:nvSpPr>
          <p:cNvPr id="7" name="AutoShape 4">
            <a:extLst>
              <a:ext uri="{FF2B5EF4-FFF2-40B4-BE49-F238E27FC236}">
                <a16:creationId xmlns:a16="http://schemas.microsoft.com/office/drawing/2014/main" id="{47A6FD3A-4603-4614-B4C3-820424B20AC9}"/>
              </a:ext>
            </a:extLst>
          </p:cNvPr>
          <p:cNvSpPr>
            <a:spLocks noChangeArrowheads="1"/>
          </p:cNvSpPr>
          <p:nvPr/>
        </p:nvSpPr>
        <p:spPr bwMode="auto">
          <a:xfrm>
            <a:off x="611560" y="908720"/>
            <a:ext cx="7920880" cy="1433513"/>
          </a:xfrm>
          <a:prstGeom prst="horizontalScroll">
            <a:avLst>
              <a:gd name="adj" fmla="val 7194"/>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a:r>
              <a:rPr lang="en-CA" sz="2800" i="1" dirty="0">
                <a:solidFill>
                  <a:schemeClr val="bg1"/>
                </a:solidFill>
                <a:cs typeface="Times New Roman" panose="02020603050405020304" pitchFamily="18" charset="0"/>
              </a:rPr>
              <a:t> I do not permit a woman to teach or to exercise authority over a man; rather, she is to remain quiet.              </a:t>
            </a:r>
          </a:p>
          <a:p>
            <a:pPr algn="r"/>
            <a:r>
              <a:rPr lang="en-US" sz="1800" dirty="0">
                <a:solidFill>
                  <a:schemeClr val="bg1"/>
                </a:solidFill>
              </a:rPr>
              <a:t>1 Timothy 2:12</a:t>
            </a:r>
          </a:p>
        </p:txBody>
      </p:sp>
      <p:sp>
        <p:nvSpPr>
          <p:cNvPr id="8" name="Rectangle 7">
            <a:extLst>
              <a:ext uri="{FF2B5EF4-FFF2-40B4-BE49-F238E27FC236}">
                <a16:creationId xmlns:a16="http://schemas.microsoft.com/office/drawing/2014/main" id="{67D6EAF6-305F-46E5-A8A8-9C98B9EEE98C}"/>
              </a:ext>
            </a:extLst>
          </p:cNvPr>
          <p:cNvSpPr/>
          <p:nvPr/>
        </p:nvSpPr>
        <p:spPr bwMode="auto">
          <a:xfrm>
            <a:off x="2195736" y="5661248"/>
            <a:ext cx="720080" cy="504056"/>
          </a:xfrm>
          <a:prstGeom prst="rect">
            <a:avLst/>
          </a:prstGeom>
          <a:noFill/>
          <a:ln w="76200" cap="flat" cmpd="sng" algn="ctr">
            <a:solidFill>
              <a:srgbClr val="66FF33">
                <a:alpha val="50196"/>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417832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heel(1)">
                                      <p:cBhvr>
                                        <p:cTn id="2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p:txBody>
          <a:bodyPr/>
          <a:lstStyle/>
          <a:p>
            <a:r>
              <a:rPr lang="en-US" dirty="0"/>
              <a:t>The election procedure</a:t>
            </a:r>
            <a:br>
              <a:rPr lang="en-US" dirty="0"/>
            </a:br>
            <a:r>
              <a:rPr lang="en-US" sz="2800" i="1" dirty="0">
                <a:solidFill>
                  <a:srgbClr val="FFC000"/>
                </a:solidFill>
              </a:rPr>
              <a:t>By congregation</a:t>
            </a:r>
            <a:r>
              <a:rPr lang="en-US" sz="2800" i="1" dirty="0"/>
              <a:t>			</a:t>
            </a:r>
            <a:r>
              <a:rPr lang="en-US" sz="2800" i="1" dirty="0">
                <a:solidFill>
                  <a:srgbClr val="66FF33"/>
                </a:solidFill>
              </a:rPr>
              <a:t>by council</a:t>
            </a:r>
            <a:endParaRPr lang="en-US" i="1" dirty="0">
              <a:solidFill>
                <a:srgbClr val="66FF33"/>
              </a:solidFill>
            </a:endParaRPr>
          </a:p>
        </p:txBody>
      </p:sp>
      <p:sp>
        <p:nvSpPr>
          <p:cNvPr id="968707" name="AutoShape 3"/>
          <p:cNvSpPr>
            <a:spLocks noChangeArrowheads="1"/>
          </p:cNvSpPr>
          <p:nvPr/>
        </p:nvSpPr>
        <p:spPr bwMode="auto">
          <a:xfrm>
            <a:off x="1759496" y="1447800"/>
            <a:ext cx="3041104" cy="914400"/>
          </a:xfrm>
          <a:prstGeom prst="roundRect">
            <a:avLst>
              <a:gd name="adj" fmla="val 16667"/>
            </a:avLst>
          </a:prstGeom>
          <a:solidFill>
            <a:srgbClr val="FF99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dirty="0">
                <a:solidFill>
                  <a:srgbClr val="002060"/>
                </a:solidFill>
                <a:latin typeface="+mn-lt"/>
              </a:rPr>
              <a:t>Recommendation</a:t>
            </a:r>
          </a:p>
        </p:txBody>
      </p:sp>
      <p:sp>
        <p:nvSpPr>
          <p:cNvPr id="968708" name="AutoShape 4"/>
          <p:cNvSpPr>
            <a:spLocks noChangeArrowheads="1"/>
          </p:cNvSpPr>
          <p:nvPr/>
        </p:nvSpPr>
        <p:spPr bwMode="auto">
          <a:xfrm>
            <a:off x="5996928" y="1847088"/>
            <a:ext cx="3041104" cy="914400"/>
          </a:xfrm>
          <a:prstGeom prst="roundRect">
            <a:avLst>
              <a:gd name="adj" fmla="val 16667"/>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dirty="0">
                <a:solidFill>
                  <a:srgbClr val="002060"/>
                </a:solidFill>
                <a:latin typeface="+mn-lt"/>
              </a:rPr>
              <a:t>Presentation</a:t>
            </a:r>
          </a:p>
        </p:txBody>
      </p:sp>
      <p:sp>
        <p:nvSpPr>
          <p:cNvPr id="968709" name="AutoShape 5"/>
          <p:cNvSpPr>
            <a:spLocks noChangeArrowheads="1"/>
          </p:cNvSpPr>
          <p:nvPr/>
        </p:nvSpPr>
        <p:spPr bwMode="auto">
          <a:xfrm>
            <a:off x="1759496" y="3276600"/>
            <a:ext cx="3041104" cy="914400"/>
          </a:xfrm>
          <a:prstGeom prst="roundRect">
            <a:avLst>
              <a:gd name="adj" fmla="val 16667"/>
            </a:avLst>
          </a:prstGeom>
          <a:solidFill>
            <a:srgbClr val="FF99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a:solidFill>
                  <a:srgbClr val="002060"/>
                </a:solidFill>
                <a:latin typeface="+mn-lt"/>
              </a:rPr>
              <a:t>Consultation</a:t>
            </a:r>
          </a:p>
        </p:txBody>
      </p:sp>
      <p:sp>
        <p:nvSpPr>
          <p:cNvPr id="968710" name="AutoShape 6"/>
          <p:cNvSpPr>
            <a:spLocks noChangeArrowheads="1"/>
          </p:cNvSpPr>
          <p:nvPr/>
        </p:nvSpPr>
        <p:spPr bwMode="auto">
          <a:xfrm>
            <a:off x="6073128" y="3752088"/>
            <a:ext cx="3041104" cy="914400"/>
          </a:xfrm>
          <a:prstGeom prst="roundRect">
            <a:avLst>
              <a:gd name="adj" fmla="val 16667"/>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dirty="0">
                <a:solidFill>
                  <a:srgbClr val="002060"/>
                </a:solidFill>
                <a:latin typeface="+mn-lt"/>
              </a:rPr>
              <a:t>Appointment</a:t>
            </a:r>
          </a:p>
        </p:txBody>
      </p:sp>
      <p:sp>
        <p:nvSpPr>
          <p:cNvPr id="968711" name="AutoShape 7"/>
          <p:cNvSpPr>
            <a:spLocks noChangeArrowheads="1"/>
          </p:cNvSpPr>
          <p:nvPr/>
        </p:nvSpPr>
        <p:spPr bwMode="auto">
          <a:xfrm>
            <a:off x="1835696" y="5029200"/>
            <a:ext cx="3041104" cy="914400"/>
          </a:xfrm>
          <a:prstGeom prst="roundRect">
            <a:avLst>
              <a:gd name="adj" fmla="val 16667"/>
            </a:avLst>
          </a:prstGeom>
          <a:solidFill>
            <a:srgbClr val="FF99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dirty="0">
                <a:solidFill>
                  <a:srgbClr val="002060"/>
                </a:solidFill>
                <a:latin typeface="+mn-lt"/>
              </a:rPr>
              <a:t>Approbation</a:t>
            </a:r>
          </a:p>
        </p:txBody>
      </p:sp>
      <p:sp>
        <p:nvSpPr>
          <p:cNvPr id="968712" name="AutoShape 8"/>
          <p:cNvSpPr>
            <a:spLocks noChangeArrowheads="1"/>
          </p:cNvSpPr>
          <p:nvPr/>
        </p:nvSpPr>
        <p:spPr bwMode="auto">
          <a:xfrm>
            <a:off x="6073128" y="5504688"/>
            <a:ext cx="3041104" cy="914400"/>
          </a:xfrm>
          <a:prstGeom prst="roundRect">
            <a:avLst>
              <a:gd name="adj" fmla="val 16667"/>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a:solidFill>
                  <a:srgbClr val="002060"/>
                </a:solidFill>
                <a:latin typeface="+mn-lt"/>
              </a:rPr>
              <a:t>Ordination</a:t>
            </a:r>
          </a:p>
        </p:txBody>
      </p:sp>
      <p:sp>
        <p:nvSpPr>
          <p:cNvPr id="968713" name="Oval 9"/>
          <p:cNvSpPr>
            <a:spLocks noChangeArrowheads="1"/>
          </p:cNvSpPr>
          <p:nvPr/>
        </p:nvSpPr>
        <p:spPr bwMode="auto">
          <a:xfrm>
            <a:off x="457200" y="1600200"/>
            <a:ext cx="914400" cy="914400"/>
          </a:xfrm>
          <a:prstGeom prst="ellipse">
            <a:avLst/>
          </a:prstGeom>
          <a:solidFill>
            <a:srgbClr val="99CCFF"/>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dirty="0">
                <a:solidFill>
                  <a:srgbClr val="002060"/>
                </a:solidFill>
                <a:latin typeface="+mn-lt"/>
              </a:rPr>
              <a:t>1</a:t>
            </a:r>
          </a:p>
        </p:txBody>
      </p:sp>
      <p:sp>
        <p:nvSpPr>
          <p:cNvPr id="968714" name="Oval 10"/>
          <p:cNvSpPr>
            <a:spLocks noChangeArrowheads="1"/>
          </p:cNvSpPr>
          <p:nvPr/>
        </p:nvSpPr>
        <p:spPr bwMode="auto">
          <a:xfrm>
            <a:off x="457200" y="3361509"/>
            <a:ext cx="914400" cy="914400"/>
          </a:xfrm>
          <a:prstGeom prst="ellipse">
            <a:avLst/>
          </a:prstGeom>
          <a:solidFill>
            <a:srgbClr val="99CCFF"/>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a:solidFill>
                  <a:srgbClr val="002060"/>
                </a:solidFill>
                <a:latin typeface="+mn-lt"/>
              </a:rPr>
              <a:t>2</a:t>
            </a:r>
          </a:p>
        </p:txBody>
      </p:sp>
      <p:sp>
        <p:nvSpPr>
          <p:cNvPr id="968715" name="Oval 11"/>
          <p:cNvSpPr>
            <a:spLocks noChangeArrowheads="1"/>
          </p:cNvSpPr>
          <p:nvPr/>
        </p:nvSpPr>
        <p:spPr bwMode="auto">
          <a:xfrm>
            <a:off x="457200" y="5181600"/>
            <a:ext cx="914400" cy="914400"/>
          </a:xfrm>
          <a:prstGeom prst="ellipse">
            <a:avLst/>
          </a:prstGeom>
          <a:solidFill>
            <a:srgbClr val="99CCFF"/>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a:solidFill>
                  <a:srgbClr val="002060"/>
                </a:solidFill>
                <a:latin typeface="+mn-lt"/>
              </a:rPr>
              <a:t>3</a:t>
            </a:r>
          </a:p>
        </p:txBody>
      </p:sp>
      <p:sp>
        <p:nvSpPr>
          <p:cNvPr id="968716" name="Line 12"/>
          <p:cNvSpPr>
            <a:spLocks noChangeShapeType="1"/>
          </p:cNvSpPr>
          <p:nvPr/>
        </p:nvSpPr>
        <p:spPr bwMode="auto">
          <a:xfrm>
            <a:off x="533400" y="4800600"/>
            <a:ext cx="8382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17" name="Line 13"/>
          <p:cNvSpPr>
            <a:spLocks noChangeShapeType="1"/>
          </p:cNvSpPr>
          <p:nvPr/>
        </p:nvSpPr>
        <p:spPr bwMode="auto">
          <a:xfrm>
            <a:off x="533400" y="2895600"/>
            <a:ext cx="8382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18" name="Line 14"/>
          <p:cNvSpPr>
            <a:spLocks noChangeShapeType="1"/>
          </p:cNvSpPr>
          <p:nvPr/>
        </p:nvSpPr>
        <p:spPr bwMode="auto">
          <a:xfrm>
            <a:off x="4724400" y="1905000"/>
            <a:ext cx="1447800" cy="381000"/>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19" name="Line 15"/>
          <p:cNvSpPr>
            <a:spLocks noChangeShapeType="1"/>
          </p:cNvSpPr>
          <p:nvPr/>
        </p:nvSpPr>
        <p:spPr bwMode="auto">
          <a:xfrm flipH="1">
            <a:off x="4724400" y="2514600"/>
            <a:ext cx="1524000" cy="1058416"/>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20" name="Line 16"/>
          <p:cNvSpPr>
            <a:spLocks noChangeShapeType="1"/>
          </p:cNvSpPr>
          <p:nvPr/>
        </p:nvSpPr>
        <p:spPr bwMode="auto">
          <a:xfrm flipH="1">
            <a:off x="4724400" y="4419600"/>
            <a:ext cx="1447800" cy="838200"/>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21" name="Line 17"/>
          <p:cNvSpPr>
            <a:spLocks noChangeShapeType="1"/>
          </p:cNvSpPr>
          <p:nvPr/>
        </p:nvSpPr>
        <p:spPr bwMode="auto">
          <a:xfrm>
            <a:off x="4724400" y="3861048"/>
            <a:ext cx="1447800" cy="406152"/>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
        <p:nvSpPr>
          <p:cNvPr id="968722" name="Line 18"/>
          <p:cNvSpPr>
            <a:spLocks noChangeShapeType="1"/>
          </p:cNvSpPr>
          <p:nvPr/>
        </p:nvSpPr>
        <p:spPr bwMode="auto">
          <a:xfrm>
            <a:off x="4800600" y="5562600"/>
            <a:ext cx="1371600" cy="381000"/>
          </a:xfrm>
          <a:prstGeom prst="line">
            <a:avLst/>
          </a:prstGeom>
          <a:noFill/>
          <a:ln w="5715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sz="2800">
              <a:solidFill>
                <a:srgbClr val="002060"/>
              </a:solidFill>
              <a:latin typeface="+mn-lt"/>
            </a:endParaRPr>
          </a:p>
        </p:txBody>
      </p:sp>
    </p:spTree>
    <p:extLst>
      <p:ext uri="{BB962C8B-B14F-4D97-AF65-F5344CB8AC3E}">
        <p14:creationId xmlns:p14="http://schemas.microsoft.com/office/powerpoint/2010/main" val="718339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Women voting</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2342233"/>
            <a:ext cx="9144000" cy="4515767"/>
          </a:xfrm>
        </p:spPr>
        <p:txBody>
          <a:bodyPr/>
          <a:lstStyle/>
          <a:p>
            <a:r>
              <a:rPr lang="en-CA" dirty="0"/>
              <a:t>Is voting an act of authority?</a:t>
            </a:r>
          </a:p>
          <a:p>
            <a:pPr lvl="1"/>
            <a:r>
              <a:rPr lang="en-CA" dirty="0"/>
              <a:t>It depends on whether the Council is bound to the result of the vote.</a:t>
            </a:r>
          </a:p>
          <a:p>
            <a:r>
              <a:rPr lang="en-CA" dirty="0"/>
              <a:t>Church Order article 3:</a:t>
            </a:r>
          </a:p>
          <a:p>
            <a:pPr marL="400050" lvl="1" indent="0">
              <a:buNone/>
            </a:pPr>
            <a:r>
              <a:rPr lang="en-CA" i="1" dirty="0"/>
              <a:t>The consistory with the deacons shall present to the congregation either as many candidates as there are vacancies to be filled, or at the most twice as many, from which number the congregation shall choose as many as are needed.</a:t>
            </a:r>
          </a:p>
          <a:p>
            <a:pPr marL="400050" lvl="1" indent="0">
              <a:buNone/>
            </a:pPr>
            <a:r>
              <a:rPr lang="en-CA" i="1" dirty="0"/>
              <a:t>Those elected shall be appointed by the consistory with the deacons in accordance with the adopted regulations.</a:t>
            </a:r>
          </a:p>
        </p:txBody>
      </p:sp>
      <p:sp>
        <p:nvSpPr>
          <p:cNvPr id="7" name="AutoShape 4">
            <a:extLst>
              <a:ext uri="{FF2B5EF4-FFF2-40B4-BE49-F238E27FC236}">
                <a16:creationId xmlns:a16="http://schemas.microsoft.com/office/drawing/2014/main" id="{47A6FD3A-4603-4614-B4C3-820424B20AC9}"/>
              </a:ext>
            </a:extLst>
          </p:cNvPr>
          <p:cNvSpPr>
            <a:spLocks noChangeArrowheads="1"/>
          </p:cNvSpPr>
          <p:nvPr/>
        </p:nvSpPr>
        <p:spPr bwMode="auto">
          <a:xfrm>
            <a:off x="611560" y="908720"/>
            <a:ext cx="7920880" cy="1433513"/>
          </a:xfrm>
          <a:prstGeom prst="horizontalScroll">
            <a:avLst>
              <a:gd name="adj" fmla="val 7194"/>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a:r>
              <a:rPr lang="en-CA" sz="2800" i="1" dirty="0">
                <a:solidFill>
                  <a:schemeClr val="bg1"/>
                </a:solidFill>
                <a:cs typeface="Times New Roman" panose="02020603050405020304" pitchFamily="18" charset="0"/>
              </a:rPr>
              <a:t> I do not permit a woman to teach or to exercise authority over a man; rather, she is to remain quiet.              </a:t>
            </a:r>
          </a:p>
          <a:p>
            <a:pPr algn="r"/>
            <a:r>
              <a:rPr lang="en-US" sz="1800" dirty="0">
                <a:solidFill>
                  <a:schemeClr val="bg1"/>
                </a:solidFill>
              </a:rPr>
              <a:t>1 Timothy 2:12</a:t>
            </a:r>
          </a:p>
        </p:txBody>
      </p:sp>
      <p:sp>
        <p:nvSpPr>
          <p:cNvPr id="8" name="Rectangle 7">
            <a:extLst>
              <a:ext uri="{FF2B5EF4-FFF2-40B4-BE49-F238E27FC236}">
                <a16:creationId xmlns:a16="http://schemas.microsoft.com/office/drawing/2014/main" id="{67D6EAF6-305F-46E5-A8A8-9C98B9EEE98C}"/>
              </a:ext>
            </a:extLst>
          </p:cNvPr>
          <p:cNvSpPr/>
          <p:nvPr/>
        </p:nvSpPr>
        <p:spPr bwMode="auto">
          <a:xfrm>
            <a:off x="1259632" y="5733256"/>
            <a:ext cx="1008112" cy="360040"/>
          </a:xfrm>
          <a:prstGeom prst="rect">
            <a:avLst/>
          </a:prstGeom>
          <a:noFill/>
          <a:ln w="76200" cap="flat" cmpd="sng" algn="ctr">
            <a:solidFill>
              <a:srgbClr val="66FF33">
                <a:alpha val="50196"/>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
        <p:nvSpPr>
          <p:cNvPr id="4" name="Rectangle 3">
            <a:extLst>
              <a:ext uri="{FF2B5EF4-FFF2-40B4-BE49-F238E27FC236}">
                <a16:creationId xmlns:a16="http://schemas.microsoft.com/office/drawing/2014/main" id="{83D82E4A-FA13-9F4F-6AC5-320129EEB15F}"/>
              </a:ext>
            </a:extLst>
          </p:cNvPr>
          <p:cNvSpPr/>
          <p:nvPr/>
        </p:nvSpPr>
        <p:spPr bwMode="auto">
          <a:xfrm>
            <a:off x="395536" y="5301208"/>
            <a:ext cx="1008112" cy="360040"/>
          </a:xfrm>
          <a:prstGeom prst="rect">
            <a:avLst/>
          </a:prstGeom>
          <a:noFill/>
          <a:ln w="76200" cap="flat" cmpd="sng" algn="ctr">
            <a:solidFill>
              <a:srgbClr val="66FF33">
                <a:alpha val="50196"/>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22309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Psalm 101:2,3</a:t>
            </a:r>
          </a:p>
        </p:txBody>
      </p:sp>
      <p:sp>
        <p:nvSpPr>
          <p:cNvPr id="3" name="Content Placeholder 2"/>
          <p:cNvSpPr>
            <a:spLocks noGrp="1"/>
          </p:cNvSpPr>
          <p:nvPr>
            <p:ph idx="1"/>
          </p:nvPr>
        </p:nvSpPr>
        <p:spPr>
          <a:xfrm>
            <a:off x="539552" y="980728"/>
            <a:ext cx="8604448" cy="5877272"/>
          </a:xfrm>
        </p:spPr>
        <p:txBody>
          <a:bodyPr/>
          <a:lstStyle/>
          <a:p>
            <a:pPr marL="0" indent="0">
              <a:buNone/>
            </a:pPr>
            <a:r>
              <a:rPr lang="en-US" dirty="0"/>
              <a:t>2. The path of blameless living I will ponder.</a:t>
            </a:r>
          </a:p>
          <a:p>
            <a:pPr marL="0" indent="0">
              <a:buNone/>
            </a:pPr>
            <a:r>
              <a:rPr lang="en-US" dirty="0"/>
              <a:t>When will you come to me, lest I should wander?</a:t>
            </a:r>
          </a:p>
          <a:p>
            <a:pPr marL="0" indent="0">
              <a:buNone/>
            </a:pPr>
            <a:r>
              <a:rPr lang="en-US" dirty="0"/>
              <a:t>I’ll walk within my house from sin apart,</a:t>
            </a:r>
          </a:p>
          <a:p>
            <a:pPr marL="0" indent="0">
              <a:buNone/>
            </a:pPr>
            <a:r>
              <a:rPr lang="en-US" dirty="0"/>
              <a:t>with upright heart.</a:t>
            </a:r>
          </a:p>
          <a:p>
            <a:pPr marL="0" indent="0">
              <a:buNone/>
            </a:pPr>
            <a:endParaRPr lang="en-US" dirty="0"/>
          </a:p>
          <a:p>
            <a:pPr marL="0" indent="0">
              <a:buNone/>
            </a:pPr>
            <a:r>
              <a:rPr lang="en-US" dirty="0"/>
              <a:t>3. Things base and worthless I will not have near me.</a:t>
            </a:r>
          </a:p>
          <a:p>
            <a:pPr marL="0" indent="0">
              <a:buNone/>
            </a:pPr>
            <a:r>
              <a:rPr lang="en-US" dirty="0"/>
              <a:t>All deeds of faithless men I hate sincerely.</a:t>
            </a:r>
          </a:p>
          <a:p>
            <a:pPr marL="0" indent="0">
              <a:buNone/>
            </a:pPr>
            <a:r>
              <a:rPr lang="en-US" dirty="0"/>
              <a:t>I shun all evil. No disloyalty</a:t>
            </a:r>
          </a:p>
          <a:p>
            <a:pPr marL="0" indent="0">
              <a:buNone/>
            </a:pPr>
            <a:r>
              <a:rPr lang="en-US" dirty="0"/>
              <a:t>shall cling to me.</a:t>
            </a:r>
          </a:p>
          <a:p>
            <a:pPr marL="0" indent="0">
              <a:buNone/>
            </a:pPr>
            <a:endParaRPr lang="en-CA" dirty="0"/>
          </a:p>
        </p:txBody>
      </p:sp>
    </p:spTree>
    <p:extLst>
      <p:ext uri="{BB962C8B-B14F-4D97-AF65-F5344CB8AC3E}">
        <p14:creationId xmlns:p14="http://schemas.microsoft.com/office/powerpoint/2010/main" val="568585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66: Nature and Purpose</a:t>
            </a:r>
          </a:p>
          <a:p>
            <a:pPr marL="0" indent="0">
              <a:buNone/>
            </a:pPr>
            <a:r>
              <a:rPr lang="en-US" i="1" dirty="0"/>
              <a:t>Since church discipline is of a spiritual nature and, as one of the keys of the kingdom of heaven, has been given to the church to shut and to open that kingdom, the consistory shall ensure that it is used to </a:t>
            </a:r>
            <a:r>
              <a:rPr lang="en-US" i="1" dirty="0">
                <a:solidFill>
                  <a:srgbClr val="66FF33"/>
                </a:solidFill>
              </a:rPr>
              <a:t>punish sins against both the purity of doctrine and the piety of conduct</a:t>
            </a:r>
            <a:r>
              <a:rPr lang="en-US" i="1" dirty="0"/>
              <a:t>, in order to </a:t>
            </a:r>
            <a:r>
              <a:rPr lang="en-US" i="1" dirty="0">
                <a:solidFill>
                  <a:srgbClr val="66FF33"/>
                </a:solidFill>
              </a:rPr>
              <a:t>reconcile the sin-</a:t>
            </a:r>
            <a:r>
              <a:rPr lang="en-US" i="1" dirty="0" err="1">
                <a:solidFill>
                  <a:srgbClr val="66FF33"/>
                </a:solidFill>
              </a:rPr>
              <a:t>ner</a:t>
            </a:r>
            <a:r>
              <a:rPr lang="en-US" i="1" dirty="0">
                <a:solidFill>
                  <a:srgbClr val="66FF33"/>
                </a:solidFill>
              </a:rPr>
              <a:t> with the church and with his </a:t>
            </a:r>
            <a:r>
              <a:rPr lang="en-US" i="1" dirty="0" err="1">
                <a:solidFill>
                  <a:srgbClr val="66FF33"/>
                </a:solidFill>
              </a:rPr>
              <a:t>neighbour</a:t>
            </a:r>
            <a:r>
              <a:rPr lang="en-US" i="1" dirty="0">
                <a:solidFill>
                  <a:srgbClr val="66FF33"/>
                </a:solidFill>
              </a:rPr>
              <a:t>, and to remove all offence out of the church of Christ</a:t>
            </a:r>
            <a:r>
              <a:rPr lang="en-US" i="1" dirty="0"/>
              <a:t>—which can be done only when the rule given by our Lord in Matthew 18:15-17 is </a:t>
            </a:r>
            <a:r>
              <a:rPr lang="en-US" i="1" dirty="0" err="1"/>
              <a:t>fol</a:t>
            </a:r>
            <a:r>
              <a:rPr lang="en-US" i="1" dirty="0"/>
              <a:t>-lowed in obedience.</a:t>
            </a:r>
          </a:p>
          <a:p>
            <a:endParaRPr lang="en-US" dirty="0"/>
          </a:p>
          <a:p>
            <a:endParaRPr lang="en-CA" dirty="0"/>
          </a:p>
        </p:txBody>
      </p:sp>
    </p:spTree>
    <p:extLst>
      <p:ext uri="{BB962C8B-B14F-4D97-AF65-F5344CB8AC3E}">
        <p14:creationId xmlns:p14="http://schemas.microsoft.com/office/powerpoint/2010/main" val="3536608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pPr algn="r"/>
            <a:r>
              <a:rPr lang="en-US"/>
              <a:t>The way of Matthew 18</a:t>
            </a:r>
          </a:p>
        </p:txBody>
      </p:sp>
      <p:sp>
        <p:nvSpPr>
          <p:cNvPr id="444421" name="Oval 5"/>
          <p:cNvSpPr>
            <a:spLocks noChangeArrowheads="1"/>
          </p:cNvSpPr>
          <p:nvPr/>
        </p:nvSpPr>
        <p:spPr bwMode="auto">
          <a:xfrm>
            <a:off x="2514600" y="974656"/>
            <a:ext cx="5254625" cy="1168539"/>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dirty="0">
                <a:solidFill>
                  <a:srgbClr val="00FF00"/>
                </a:solidFill>
                <a:latin typeface="Calibri" panose="020F0502020204030204" pitchFamily="34" charset="0"/>
                <a:cs typeface="Calibri" panose="020F0502020204030204" pitchFamily="34" charset="0"/>
              </a:rPr>
              <a:t>Tell the sinner his fault</a:t>
            </a:r>
          </a:p>
          <a:p>
            <a:r>
              <a:rPr lang="en-US" sz="2400" dirty="0">
                <a:solidFill>
                  <a:srgbClr val="00FF00"/>
                </a:solidFill>
                <a:latin typeface="Calibri" panose="020F0502020204030204" pitchFamily="34" charset="0"/>
                <a:cs typeface="Calibri" panose="020F0502020204030204" pitchFamily="34" charset="0"/>
              </a:rPr>
              <a:t>just the two of you</a:t>
            </a:r>
            <a:endParaRPr lang="en-US" dirty="0">
              <a:solidFill>
                <a:srgbClr val="00FF00"/>
              </a:solidFill>
              <a:latin typeface="Calibri" panose="020F0502020204030204" pitchFamily="34" charset="0"/>
              <a:cs typeface="Calibri" panose="020F0502020204030204" pitchFamily="34" charset="0"/>
            </a:endParaRPr>
          </a:p>
        </p:txBody>
      </p:sp>
      <p:grpSp>
        <p:nvGrpSpPr>
          <p:cNvPr id="444440" name="Group 24"/>
          <p:cNvGrpSpPr>
            <a:grpSpLocks/>
          </p:cNvGrpSpPr>
          <p:nvPr/>
        </p:nvGrpSpPr>
        <p:grpSpPr bwMode="auto">
          <a:xfrm>
            <a:off x="0" y="2895600"/>
            <a:ext cx="3505200" cy="3998913"/>
            <a:chOff x="0" y="1824"/>
            <a:chExt cx="2208" cy="2519"/>
          </a:xfrm>
        </p:grpSpPr>
        <p:sp>
          <p:nvSpPr>
            <p:cNvPr id="444425" name="AutoShape 9"/>
            <p:cNvSpPr>
              <a:spLocks noChangeArrowheads="1"/>
            </p:cNvSpPr>
            <p:nvPr/>
          </p:nvSpPr>
          <p:spPr bwMode="auto">
            <a:xfrm>
              <a:off x="0" y="3364"/>
              <a:ext cx="2208" cy="979"/>
            </a:xfrm>
            <a:prstGeom prst="star32">
              <a:avLst>
                <a:gd name="adj" fmla="val 37500"/>
              </a:avLst>
            </a:prstGeom>
            <a:solidFill>
              <a:srgbClr val="0033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dirty="0">
                  <a:solidFill>
                    <a:srgbClr val="00FF00"/>
                  </a:solidFill>
                  <a:latin typeface="Calibri" panose="020F0502020204030204" pitchFamily="34" charset="0"/>
                  <a:cs typeface="Calibri" panose="020F0502020204030204" pitchFamily="34" charset="0"/>
                </a:rPr>
                <a:t>A sinner has been saved!</a:t>
              </a:r>
            </a:p>
          </p:txBody>
        </p:sp>
        <p:sp>
          <p:nvSpPr>
            <p:cNvPr id="444429" name="Line 13"/>
            <p:cNvSpPr>
              <a:spLocks noChangeShapeType="1"/>
            </p:cNvSpPr>
            <p:nvPr/>
          </p:nvSpPr>
          <p:spPr bwMode="auto">
            <a:xfrm>
              <a:off x="912" y="1824"/>
              <a:ext cx="0" cy="1392"/>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4431" name="Line 15"/>
            <p:cNvSpPr>
              <a:spLocks noChangeShapeType="1"/>
            </p:cNvSpPr>
            <p:nvPr/>
          </p:nvSpPr>
          <p:spPr bwMode="auto">
            <a:xfrm flipH="1">
              <a:off x="912" y="1824"/>
              <a:ext cx="624"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4443" name="Group 27"/>
          <p:cNvGrpSpPr>
            <a:grpSpLocks/>
          </p:cNvGrpSpPr>
          <p:nvPr/>
        </p:nvGrpSpPr>
        <p:grpSpPr bwMode="auto">
          <a:xfrm>
            <a:off x="1905000" y="4724400"/>
            <a:ext cx="533400" cy="609600"/>
            <a:chOff x="1200" y="2976"/>
            <a:chExt cx="336" cy="384"/>
          </a:xfrm>
        </p:grpSpPr>
        <p:sp>
          <p:nvSpPr>
            <p:cNvPr id="444430" name="Line 14"/>
            <p:cNvSpPr>
              <a:spLocks noChangeShapeType="1"/>
            </p:cNvSpPr>
            <p:nvPr/>
          </p:nvSpPr>
          <p:spPr bwMode="auto">
            <a:xfrm flipH="1">
              <a:off x="1200" y="2976"/>
              <a:ext cx="336" cy="0"/>
            </a:xfrm>
            <a:prstGeom prst="line">
              <a:avLst/>
            </a:prstGeom>
            <a:noFill/>
            <a:ln w="635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4432" name="Line 16"/>
            <p:cNvSpPr>
              <a:spLocks noChangeShapeType="1"/>
            </p:cNvSpPr>
            <p:nvPr/>
          </p:nvSpPr>
          <p:spPr bwMode="auto">
            <a:xfrm>
              <a:off x="1200" y="2976"/>
              <a:ext cx="0" cy="384"/>
            </a:xfrm>
            <a:prstGeom prst="line">
              <a:avLst/>
            </a:prstGeom>
            <a:noFill/>
            <a:ln w="635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4441" name="Group 25"/>
          <p:cNvGrpSpPr>
            <a:grpSpLocks/>
          </p:cNvGrpSpPr>
          <p:nvPr/>
        </p:nvGrpSpPr>
        <p:grpSpPr bwMode="auto">
          <a:xfrm>
            <a:off x="4267200" y="2819402"/>
            <a:ext cx="4495800" cy="1609726"/>
            <a:chOff x="2688" y="1776"/>
            <a:chExt cx="2832" cy="1014"/>
          </a:xfrm>
        </p:grpSpPr>
        <p:sp>
          <p:nvSpPr>
            <p:cNvPr id="444424" name="Oval 8"/>
            <p:cNvSpPr>
              <a:spLocks noChangeArrowheads="1"/>
            </p:cNvSpPr>
            <p:nvPr/>
          </p:nvSpPr>
          <p:spPr bwMode="auto">
            <a:xfrm>
              <a:off x="2688" y="2054"/>
              <a:ext cx="2832" cy="736"/>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dirty="0">
                  <a:solidFill>
                    <a:srgbClr val="00FF00"/>
                  </a:solidFill>
                  <a:latin typeface="Calibri" panose="020F0502020204030204" pitchFamily="34" charset="0"/>
                  <a:cs typeface="Calibri" panose="020F0502020204030204" pitchFamily="34" charset="0"/>
                </a:rPr>
                <a:t>Tell the sinner his fault, take witnesses</a:t>
              </a:r>
              <a:endParaRPr lang="en-US" dirty="0">
                <a:solidFill>
                  <a:srgbClr val="00FF00"/>
                </a:solidFill>
                <a:latin typeface="Calibri" panose="020F0502020204030204" pitchFamily="34" charset="0"/>
                <a:cs typeface="Calibri" panose="020F0502020204030204" pitchFamily="34" charset="0"/>
              </a:endParaRPr>
            </a:p>
          </p:txBody>
        </p:sp>
        <p:sp>
          <p:nvSpPr>
            <p:cNvPr id="444433" name="Line 17"/>
            <p:cNvSpPr>
              <a:spLocks noChangeShapeType="1"/>
            </p:cNvSpPr>
            <p:nvPr/>
          </p:nvSpPr>
          <p:spPr bwMode="auto">
            <a:xfrm flipH="1">
              <a:off x="4176" y="1776"/>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4434" name="Line 18"/>
            <p:cNvSpPr>
              <a:spLocks noChangeShapeType="1"/>
            </p:cNvSpPr>
            <p:nvPr/>
          </p:nvSpPr>
          <p:spPr bwMode="auto">
            <a:xfrm>
              <a:off x="4800" y="1776"/>
              <a:ext cx="0" cy="384"/>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4444" name="Group 28"/>
          <p:cNvGrpSpPr>
            <a:grpSpLocks/>
          </p:cNvGrpSpPr>
          <p:nvPr/>
        </p:nvGrpSpPr>
        <p:grpSpPr bwMode="auto">
          <a:xfrm>
            <a:off x="4495800" y="4800602"/>
            <a:ext cx="4648200" cy="1914526"/>
            <a:chOff x="2832" y="3024"/>
            <a:chExt cx="2928" cy="1206"/>
          </a:xfrm>
        </p:grpSpPr>
        <p:sp>
          <p:nvSpPr>
            <p:cNvPr id="444427" name="Oval 11"/>
            <p:cNvSpPr>
              <a:spLocks noChangeArrowheads="1"/>
            </p:cNvSpPr>
            <p:nvPr/>
          </p:nvSpPr>
          <p:spPr bwMode="auto">
            <a:xfrm>
              <a:off x="2832" y="3494"/>
              <a:ext cx="2928" cy="736"/>
            </a:xfrm>
            <a:prstGeom prst="ellipse">
              <a:avLst/>
            </a:prstGeom>
            <a:solidFill>
              <a:srgbClr val="003399"/>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dirty="0">
                  <a:solidFill>
                    <a:srgbClr val="00FF00"/>
                  </a:solidFill>
                  <a:latin typeface="Calibri" panose="020F0502020204030204" pitchFamily="34" charset="0"/>
                  <a:cs typeface="Calibri" panose="020F0502020204030204" pitchFamily="34" charset="0"/>
                </a:rPr>
                <a:t>Report the matter to the church (elders)</a:t>
              </a:r>
              <a:endParaRPr lang="en-US" dirty="0">
                <a:solidFill>
                  <a:srgbClr val="00FF00"/>
                </a:solidFill>
                <a:latin typeface="Calibri" panose="020F0502020204030204" pitchFamily="34" charset="0"/>
                <a:cs typeface="Calibri" panose="020F0502020204030204" pitchFamily="34" charset="0"/>
              </a:endParaRPr>
            </a:p>
          </p:txBody>
        </p:sp>
        <p:sp>
          <p:nvSpPr>
            <p:cNvPr id="444435" name="Line 19"/>
            <p:cNvSpPr>
              <a:spLocks noChangeShapeType="1"/>
            </p:cNvSpPr>
            <p:nvPr/>
          </p:nvSpPr>
          <p:spPr bwMode="auto">
            <a:xfrm flipH="1">
              <a:off x="4080" y="3024"/>
              <a:ext cx="624" cy="0"/>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44436" name="Line 20"/>
            <p:cNvSpPr>
              <a:spLocks noChangeShapeType="1"/>
            </p:cNvSpPr>
            <p:nvPr/>
          </p:nvSpPr>
          <p:spPr bwMode="auto">
            <a:xfrm>
              <a:off x="4704" y="3024"/>
              <a:ext cx="0" cy="48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4439" name="Group 23"/>
          <p:cNvGrpSpPr>
            <a:grpSpLocks/>
          </p:cNvGrpSpPr>
          <p:nvPr/>
        </p:nvGrpSpPr>
        <p:grpSpPr bwMode="auto">
          <a:xfrm>
            <a:off x="2514600" y="2057401"/>
            <a:ext cx="4033838" cy="1255713"/>
            <a:chOff x="1584" y="1296"/>
            <a:chExt cx="2541" cy="791"/>
          </a:xfrm>
        </p:grpSpPr>
        <p:sp>
          <p:nvSpPr>
            <p:cNvPr id="444422" name="AutoShape 6"/>
            <p:cNvSpPr>
              <a:spLocks noChangeArrowheads="1"/>
            </p:cNvSpPr>
            <p:nvPr/>
          </p:nvSpPr>
          <p:spPr bwMode="auto">
            <a:xfrm>
              <a:off x="1584" y="15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44437" name="Line 21"/>
            <p:cNvSpPr>
              <a:spLocks noChangeShapeType="1"/>
            </p:cNvSpPr>
            <p:nvPr/>
          </p:nvSpPr>
          <p:spPr bwMode="auto">
            <a:xfrm>
              <a:off x="2832" y="1296"/>
              <a:ext cx="0" cy="24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grpSp>
        <p:nvGrpSpPr>
          <p:cNvPr id="444442" name="Group 26"/>
          <p:cNvGrpSpPr>
            <a:grpSpLocks/>
          </p:cNvGrpSpPr>
          <p:nvPr/>
        </p:nvGrpSpPr>
        <p:grpSpPr bwMode="auto">
          <a:xfrm>
            <a:off x="2438400" y="3962402"/>
            <a:ext cx="4033838" cy="1255713"/>
            <a:chOff x="1536" y="2496"/>
            <a:chExt cx="2541" cy="791"/>
          </a:xfrm>
        </p:grpSpPr>
        <p:sp>
          <p:nvSpPr>
            <p:cNvPr id="444426" name="AutoShape 10"/>
            <p:cNvSpPr>
              <a:spLocks noChangeArrowheads="1"/>
            </p:cNvSpPr>
            <p:nvPr/>
          </p:nvSpPr>
          <p:spPr bwMode="auto">
            <a:xfrm>
              <a:off x="1536" y="2709"/>
              <a:ext cx="2541" cy="578"/>
            </a:xfrm>
            <a:prstGeom prst="flowChartDecision">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400">
                  <a:solidFill>
                    <a:srgbClr val="00FF00"/>
                  </a:solidFill>
                  <a:latin typeface="Calibri" panose="020F0502020204030204" pitchFamily="34" charset="0"/>
                  <a:cs typeface="Calibri" panose="020F0502020204030204" pitchFamily="34" charset="0"/>
                </a:rPr>
                <a:t>Repentance?</a:t>
              </a:r>
              <a:endParaRPr lang="en-US">
                <a:solidFill>
                  <a:srgbClr val="00FF00"/>
                </a:solidFill>
                <a:latin typeface="Calibri" panose="020F0502020204030204" pitchFamily="34" charset="0"/>
                <a:cs typeface="Calibri" panose="020F0502020204030204" pitchFamily="34" charset="0"/>
              </a:endParaRPr>
            </a:p>
          </p:txBody>
        </p:sp>
        <p:sp>
          <p:nvSpPr>
            <p:cNvPr id="444438" name="Line 22"/>
            <p:cNvSpPr>
              <a:spLocks noChangeShapeType="1"/>
            </p:cNvSpPr>
            <p:nvPr/>
          </p:nvSpPr>
          <p:spPr bwMode="auto">
            <a:xfrm flipH="1">
              <a:off x="2832" y="2496"/>
              <a:ext cx="0" cy="240"/>
            </a:xfrm>
            <a:prstGeom prst="line">
              <a:avLst/>
            </a:prstGeom>
            <a:noFill/>
            <a:ln w="635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grpSp>
      <p:sp>
        <p:nvSpPr>
          <p:cNvPr id="26" name="AutoShape 4"/>
          <p:cNvSpPr>
            <a:spLocks noChangeArrowheads="1"/>
          </p:cNvSpPr>
          <p:nvPr/>
        </p:nvSpPr>
        <p:spPr bwMode="auto">
          <a:xfrm>
            <a:off x="-5916" y="17751"/>
            <a:ext cx="2907432" cy="1867733"/>
          </a:xfrm>
          <a:prstGeom prst="irregularSeal2">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dirty="0">
                <a:solidFill>
                  <a:srgbClr val="00FF00"/>
                </a:solidFill>
                <a:latin typeface="Calibri" panose="020F0502020204030204" pitchFamily="34" charset="0"/>
                <a:cs typeface="Calibri" panose="020F0502020204030204" pitchFamily="34" charset="0"/>
              </a:rPr>
              <a:t>A </a:t>
            </a:r>
            <a:r>
              <a:rPr lang="en-US" sz="2400" dirty="0" err="1">
                <a:solidFill>
                  <a:srgbClr val="00FF00"/>
                </a:solidFill>
                <a:latin typeface="Calibri" panose="020F0502020204030204" pitchFamily="34" charset="0"/>
                <a:cs typeface="Calibri" panose="020F0502020204030204" pitchFamily="34" charset="0"/>
              </a:rPr>
              <a:t>br</a:t>
            </a:r>
            <a:r>
              <a:rPr lang="en-US" sz="2400" dirty="0">
                <a:solidFill>
                  <a:srgbClr val="00FF00"/>
                </a:solidFill>
                <a:latin typeface="Calibri" panose="020F0502020204030204" pitchFamily="34" charset="0"/>
                <a:cs typeface="Calibri" panose="020F0502020204030204" pitchFamily="34" charset="0"/>
              </a:rPr>
              <a:t> or </a:t>
            </a:r>
            <a:r>
              <a:rPr lang="en-US" sz="2400" dirty="0" err="1">
                <a:solidFill>
                  <a:srgbClr val="00FF00"/>
                </a:solidFill>
                <a:latin typeface="Calibri" panose="020F0502020204030204" pitchFamily="34" charset="0"/>
                <a:cs typeface="Calibri" panose="020F0502020204030204" pitchFamily="34" charset="0"/>
              </a:rPr>
              <a:t>sr</a:t>
            </a:r>
            <a:r>
              <a:rPr lang="en-US" sz="2400" dirty="0">
                <a:solidFill>
                  <a:srgbClr val="00FF00"/>
                </a:solidFill>
                <a:latin typeface="Calibri" panose="020F0502020204030204" pitchFamily="34" charset="0"/>
                <a:cs typeface="Calibri" panose="020F0502020204030204" pitchFamily="34" charset="0"/>
              </a:rPr>
              <a:t> sins</a:t>
            </a:r>
            <a:endParaRPr 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4602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9"/>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4444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4444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4444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9"/>
                                          </p:stCondLst>
                                        </p:cTn>
                                        <p:tgtEl>
                                          <p:spTgt spid="4444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9"/>
                                          </p:stCondLst>
                                        </p:cTn>
                                        <p:tgtEl>
                                          <p:spTgt spid="4444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9"/>
                                          </p:stCondLst>
                                        </p:cTn>
                                        <p:tgtEl>
                                          <p:spTgt spid="4444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9"/>
                                          </p:stCondLst>
                                        </p:cTn>
                                        <p:tgtEl>
                                          <p:spTgt spid="4444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21" grpId="0" animBg="1" autoUpdateAnimBg="0"/>
      <p:bldP spid="2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pPr marL="0" indent="0">
              <a:buNone/>
            </a:pPr>
            <a:r>
              <a:rPr lang="en-US" dirty="0"/>
              <a:t>Article 67: Consistory Involvement</a:t>
            </a:r>
          </a:p>
          <a:p>
            <a:pPr marL="0" indent="0">
              <a:buNone/>
            </a:pPr>
            <a:endParaRPr lang="en-US" i="1" dirty="0"/>
          </a:p>
          <a:p>
            <a:pPr marL="0" indent="0">
              <a:buNone/>
            </a:pPr>
            <a:r>
              <a:rPr lang="en-US" i="1" dirty="0"/>
              <a:t>The consistory shall not deal with any matter pertaining to </a:t>
            </a:r>
            <a:r>
              <a:rPr lang="en-US" i="1" dirty="0" err="1"/>
              <a:t>pu-rity</a:t>
            </a:r>
            <a:r>
              <a:rPr lang="en-US" i="1" dirty="0"/>
              <a:t> of doctrine or piety of life that is reported to it unless it has first ascertained that </a:t>
            </a:r>
            <a:r>
              <a:rPr lang="en-US" i="1" dirty="0">
                <a:solidFill>
                  <a:srgbClr val="66FF33"/>
                </a:solidFill>
              </a:rPr>
              <a:t>both private admonitions and admonitions in the presence of one or two witnesses have remained fruitless</a:t>
            </a:r>
            <a:r>
              <a:rPr lang="en-US" i="1" dirty="0"/>
              <a:t>, or </a:t>
            </a:r>
            <a:r>
              <a:rPr lang="en-US" i="1" dirty="0">
                <a:solidFill>
                  <a:srgbClr val="66FF33"/>
                </a:solidFill>
              </a:rPr>
              <a:t>that the sin committed is of a public character.</a:t>
            </a:r>
          </a:p>
          <a:p>
            <a:endParaRPr lang="en-US" dirty="0"/>
          </a:p>
          <a:p>
            <a:r>
              <a:rPr lang="en-US" dirty="0"/>
              <a:t>Examples of public sins: </a:t>
            </a:r>
            <a:r>
              <a:rPr lang="en-US" dirty="0">
                <a:solidFill>
                  <a:srgbClr val="66FF33"/>
                </a:solidFill>
              </a:rPr>
              <a:t>never attending worship, violent crime, living common law, constant libel through social media</a:t>
            </a:r>
          </a:p>
          <a:p>
            <a:endParaRPr lang="en-CA" dirty="0"/>
          </a:p>
        </p:txBody>
      </p:sp>
    </p:spTree>
    <p:extLst>
      <p:ext uri="{BB962C8B-B14F-4D97-AF65-F5344CB8AC3E}">
        <p14:creationId xmlns:p14="http://schemas.microsoft.com/office/powerpoint/2010/main" val="3600787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68: Excommunication</a:t>
            </a:r>
          </a:p>
          <a:p>
            <a:pPr marL="0" indent="0">
              <a:buNone/>
            </a:pPr>
            <a:r>
              <a:rPr lang="en-US" i="1" dirty="0"/>
              <a:t>Anyone who obstinately rejects the admonition by the </a:t>
            </a:r>
            <a:r>
              <a:rPr lang="en-US" i="1" dirty="0" err="1"/>
              <a:t>consis</a:t>
            </a:r>
            <a:r>
              <a:rPr lang="en-US" i="1" dirty="0"/>
              <a:t>-tory or who has committed a public sin shall be suspended from the Lord’s supper. If he continues to harden himself in sin, the consistory shall so inform the congregation by means of public announcements, in order that the congregation may be engaged in prayer and admonition, and the excommunication may not take place without its cooperation.</a:t>
            </a:r>
          </a:p>
          <a:p>
            <a:pPr marL="0" indent="0">
              <a:buNone/>
            </a:pPr>
            <a:r>
              <a:rPr lang="en-US" i="1" dirty="0"/>
              <a:t>…</a:t>
            </a:r>
          </a:p>
          <a:p>
            <a:pPr marL="0" indent="0">
              <a:buNone/>
            </a:pPr>
            <a:endParaRPr lang="en-US" i="1" dirty="0"/>
          </a:p>
          <a:p>
            <a:pPr marL="0" indent="0">
              <a:buNone/>
            </a:pPr>
            <a:r>
              <a:rPr lang="en-US" dirty="0"/>
              <a:t>Church discipline is exercised when there is </a:t>
            </a:r>
            <a:r>
              <a:rPr lang="en-US" dirty="0">
                <a:solidFill>
                  <a:srgbClr val="66FF33"/>
                </a:solidFill>
              </a:rPr>
              <a:t>obstinacy (hardening) in sin</a:t>
            </a:r>
            <a:r>
              <a:rPr lang="en-US" dirty="0"/>
              <a:t>, not </a:t>
            </a:r>
            <a:r>
              <a:rPr lang="en-US" dirty="0">
                <a:solidFill>
                  <a:srgbClr val="66FF33"/>
                </a:solidFill>
              </a:rPr>
              <a:t>for sin itself</a:t>
            </a:r>
            <a:r>
              <a:rPr lang="en-US" dirty="0"/>
              <a:t>.</a:t>
            </a:r>
            <a:endParaRPr lang="en-CA" dirty="0"/>
          </a:p>
        </p:txBody>
      </p:sp>
    </p:spTree>
    <p:extLst>
      <p:ext uri="{BB962C8B-B14F-4D97-AF65-F5344CB8AC3E}">
        <p14:creationId xmlns:p14="http://schemas.microsoft.com/office/powerpoint/2010/main" val="125434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68: Excommunication</a:t>
            </a:r>
          </a:p>
          <a:p>
            <a:pPr marL="0" indent="0">
              <a:buNone/>
            </a:pPr>
            <a:r>
              <a:rPr lang="en-US" i="1" dirty="0"/>
              <a:t>…</a:t>
            </a:r>
          </a:p>
          <a:p>
            <a:pPr marL="0" indent="0">
              <a:buNone/>
            </a:pPr>
            <a:r>
              <a:rPr lang="en-US" i="1" dirty="0"/>
              <a:t>In the first public announcement the name of the sinner shall not be mentioned.</a:t>
            </a:r>
          </a:p>
          <a:p>
            <a:pPr marL="0" indent="0">
              <a:buNone/>
            </a:pPr>
            <a:r>
              <a:rPr lang="en-US" i="1" dirty="0"/>
              <a:t>In the second public announcement, which shall be made only after the advice of classis has been obtained, the name and ad-dress of the sinner shall be mentioned.</a:t>
            </a:r>
          </a:p>
          <a:p>
            <a:pPr marL="0" indent="0">
              <a:buNone/>
            </a:pPr>
            <a:r>
              <a:rPr lang="en-US" i="1" dirty="0"/>
              <a:t>In the third public announcement a date shall be set at which the excommunication of the sinner shall take place.</a:t>
            </a:r>
          </a:p>
          <a:p>
            <a:pPr marL="0" indent="0">
              <a:buNone/>
            </a:pPr>
            <a:r>
              <a:rPr lang="en-US" i="1" dirty="0"/>
              <a:t>…</a:t>
            </a:r>
          </a:p>
        </p:txBody>
      </p:sp>
    </p:spTree>
    <p:extLst>
      <p:ext uri="{BB962C8B-B14F-4D97-AF65-F5344CB8AC3E}">
        <p14:creationId xmlns:p14="http://schemas.microsoft.com/office/powerpoint/2010/main" val="4285576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68: Excommunication</a:t>
            </a:r>
          </a:p>
          <a:p>
            <a:pPr marL="0" indent="0">
              <a:buNone/>
            </a:pPr>
            <a:r>
              <a:rPr lang="en-US" i="1" dirty="0"/>
              <a:t>…</a:t>
            </a:r>
          </a:p>
          <a:p>
            <a:pPr marL="0" indent="0">
              <a:buNone/>
            </a:pPr>
            <a:r>
              <a:rPr lang="en-US" i="1" dirty="0"/>
              <a:t>In case a non-communicant member hardens himself in sin, the consistory shall in the same manner inform the congregation by means of public announcements.</a:t>
            </a:r>
          </a:p>
          <a:p>
            <a:pPr marL="0" indent="0">
              <a:buNone/>
            </a:pPr>
            <a:r>
              <a:rPr lang="en-US" i="1" dirty="0"/>
              <a:t>In the first public announcement the name of the sinner shall not be mentioned.</a:t>
            </a:r>
          </a:p>
          <a:p>
            <a:pPr marL="0" indent="0">
              <a:buNone/>
            </a:pPr>
            <a:r>
              <a:rPr lang="en-US" i="1" dirty="0"/>
              <a:t>In the second public announcement, which shall be made only after the advice of classis has been obtained, the name and ad-dress of the sinner shall be mentioned and a date shall be set at which the excommunication of the sinner shall take place.      …</a:t>
            </a:r>
          </a:p>
          <a:p>
            <a:pPr marL="0" indent="0">
              <a:buNone/>
            </a:pPr>
            <a:endParaRPr lang="en-US" i="1" dirty="0"/>
          </a:p>
          <a:p>
            <a:pPr marL="0" indent="0">
              <a:buNone/>
            </a:pPr>
            <a:r>
              <a:rPr lang="en-US" i="1" dirty="0"/>
              <a:t>The time between the various announcements shall be deter-mined by the consistory.</a:t>
            </a:r>
          </a:p>
          <a:p>
            <a:endParaRPr lang="en-US" dirty="0"/>
          </a:p>
          <a:p>
            <a:endParaRPr lang="en-CA" dirty="0"/>
          </a:p>
        </p:txBody>
      </p:sp>
    </p:spTree>
    <p:extLst>
      <p:ext uri="{BB962C8B-B14F-4D97-AF65-F5344CB8AC3E}">
        <p14:creationId xmlns:p14="http://schemas.microsoft.com/office/powerpoint/2010/main" val="965037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EDAD-64BC-44FA-863B-7981CA575822}"/>
              </a:ext>
            </a:extLst>
          </p:cNvPr>
          <p:cNvSpPr>
            <a:spLocks noGrp="1"/>
          </p:cNvSpPr>
          <p:nvPr>
            <p:ph type="title"/>
          </p:nvPr>
        </p:nvSpPr>
        <p:spPr/>
        <p:txBody>
          <a:bodyPr/>
          <a:lstStyle/>
          <a:p>
            <a:r>
              <a:rPr lang="en-CA" dirty="0"/>
              <a:t>Church Discipline</a:t>
            </a:r>
          </a:p>
        </p:txBody>
      </p:sp>
      <p:sp>
        <p:nvSpPr>
          <p:cNvPr id="3" name="Content Placeholder 2">
            <a:extLst>
              <a:ext uri="{FF2B5EF4-FFF2-40B4-BE49-F238E27FC236}">
                <a16:creationId xmlns:a16="http://schemas.microsoft.com/office/drawing/2014/main" id="{FAA05F4A-6955-48BA-9653-6147668930D1}"/>
              </a:ext>
            </a:extLst>
          </p:cNvPr>
          <p:cNvSpPr>
            <a:spLocks noGrp="1"/>
          </p:cNvSpPr>
          <p:nvPr>
            <p:ph idx="1"/>
          </p:nvPr>
        </p:nvSpPr>
        <p:spPr>
          <a:xfrm>
            <a:off x="0" y="1052737"/>
            <a:ext cx="9144000" cy="5805264"/>
          </a:xfrm>
        </p:spPr>
        <p:txBody>
          <a:bodyPr/>
          <a:lstStyle/>
          <a:p>
            <a:r>
              <a:rPr lang="en-US" dirty="0"/>
              <a:t>Article 68: Excommunication</a:t>
            </a:r>
          </a:p>
          <a:p>
            <a:pPr marL="0" indent="0">
              <a:buNone/>
            </a:pPr>
            <a:r>
              <a:rPr lang="en-US" i="1" dirty="0"/>
              <a:t>…</a:t>
            </a:r>
          </a:p>
          <a:p>
            <a:pPr marL="0" indent="0">
              <a:buNone/>
            </a:pPr>
            <a:r>
              <a:rPr lang="en-US" i="1" dirty="0"/>
              <a:t>The time between the various announcements shall be deter-mined by the consistory.</a:t>
            </a:r>
          </a:p>
          <a:p>
            <a:endParaRPr lang="en-US" dirty="0"/>
          </a:p>
          <a:p>
            <a:endParaRPr lang="en-CA" dirty="0"/>
          </a:p>
        </p:txBody>
      </p:sp>
    </p:spTree>
    <p:extLst>
      <p:ext uri="{BB962C8B-B14F-4D97-AF65-F5344CB8AC3E}">
        <p14:creationId xmlns:p14="http://schemas.microsoft.com/office/powerpoint/2010/main" val="2711919672"/>
      </p:ext>
    </p:extLst>
  </p:cSld>
  <p:clrMapOvr>
    <a:masterClrMapping/>
  </p:clrMapOvr>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7104</TotalTime>
  <Words>1215</Words>
  <Application>Microsoft Office PowerPoint</Application>
  <PresentationFormat>On-screen Show (4:3)</PresentationFormat>
  <Paragraphs>134</Paragraphs>
  <Slides>19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Comic Sans MS</vt:lpstr>
      <vt:lpstr>Times New Roman</vt:lpstr>
      <vt:lpstr>1_Office Theme</vt:lpstr>
      <vt:lpstr>Slide</vt:lpstr>
      <vt:lpstr>Catechism The Workshop of Faith </vt:lpstr>
      <vt:lpstr>Psalm 101:2,3</vt:lpstr>
      <vt:lpstr>Church Discipline</vt:lpstr>
      <vt:lpstr>The way of Matthew 18</vt:lpstr>
      <vt:lpstr>Church Discipline</vt:lpstr>
      <vt:lpstr>Church Discipline</vt:lpstr>
      <vt:lpstr>Church Discipline</vt:lpstr>
      <vt:lpstr>Church Discipline</vt:lpstr>
      <vt:lpstr>Church Discipline</vt:lpstr>
      <vt:lpstr>Church Discipline</vt:lpstr>
      <vt:lpstr>Church Discipline</vt:lpstr>
      <vt:lpstr>Tell the church</vt:lpstr>
      <vt:lpstr>Expelled</vt:lpstr>
      <vt:lpstr>PowerPoint Presentation</vt:lpstr>
      <vt:lpstr>Readmission</vt:lpstr>
      <vt:lpstr>Readmission</vt:lpstr>
      <vt:lpstr>Women voting</vt:lpstr>
      <vt:lpstr>The election procedure By congregation   by council</vt:lpstr>
      <vt:lpstr>Women voting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220</cp:revision>
  <cp:lastPrinted>2013-02-26T00:04:26Z</cp:lastPrinted>
  <dcterms:created xsi:type="dcterms:W3CDTF">2008-08-14T09:20:46Z</dcterms:created>
  <dcterms:modified xsi:type="dcterms:W3CDTF">2024-04-16T15:19:07Z</dcterms:modified>
</cp:coreProperties>
</file>