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1"/>
  </p:notesMasterIdLst>
  <p:handoutMasterIdLst>
    <p:handoutMasterId r:id="rId22"/>
  </p:handoutMasterIdLst>
  <p:sldIdLst>
    <p:sldId id="1429" r:id="rId2"/>
    <p:sldId id="1452" r:id="rId3"/>
    <p:sldId id="1453" r:id="rId4"/>
    <p:sldId id="1417" r:id="rId5"/>
    <p:sldId id="1442" r:id="rId6"/>
    <p:sldId id="1419" r:id="rId7"/>
    <p:sldId id="1420" r:id="rId8"/>
    <p:sldId id="1421" r:id="rId9"/>
    <p:sldId id="1423" r:id="rId10"/>
    <p:sldId id="1424" r:id="rId11"/>
    <p:sldId id="1443" r:id="rId12"/>
    <p:sldId id="1448" r:id="rId13"/>
    <p:sldId id="1451" r:id="rId14"/>
    <p:sldId id="1428" r:id="rId15"/>
    <p:sldId id="1440" r:id="rId16"/>
    <p:sldId id="1426" r:id="rId17"/>
    <p:sldId id="1441" r:id="rId18"/>
    <p:sldId id="1436" r:id="rId19"/>
    <p:sldId id="1438" r:id="rId20"/>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660066"/>
    <a:srgbClr val="00FF00"/>
    <a:srgbClr val="0099FF"/>
    <a:srgbClr val="990000"/>
    <a:srgbClr val="FF6600"/>
    <a:srgbClr val="33CCFF"/>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4660"/>
  </p:normalViewPr>
  <p:slideViewPr>
    <p:cSldViewPr>
      <p:cViewPr varScale="1">
        <p:scale>
          <a:sx n="111" d="100"/>
          <a:sy n="111" d="100"/>
        </p:scale>
        <p:origin x="121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81C612B4-35CE-4C71-8B9F-FA2A2965C88B}" type="slidenum">
              <a:rPr lang="en-GB"/>
              <a:pPr>
                <a:defRPr/>
              </a:pPr>
              <a:t>‹#›</a:t>
            </a:fld>
            <a:endParaRPr lang="en-GB"/>
          </a:p>
        </p:txBody>
      </p:sp>
    </p:spTree>
    <p:extLst>
      <p:ext uri="{BB962C8B-B14F-4D97-AF65-F5344CB8AC3E}">
        <p14:creationId xmlns:p14="http://schemas.microsoft.com/office/powerpoint/2010/main" val="1371070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FF9657E4-6670-4BED-B1DB-AF398F375D89}" type="slidenum">
              <a:rPr lang="en-GB"/>
              <a:pPr>
                <a:defRPr/>
              </a:pPr>
              <a:t>‹#›</a:t>
            </a:fld>
            <a:endParaRPr lang="en-GB"/>
          </a:p>
        </p:txBody>
      </p:sp>
    </p:spTree>
    <p:extLst>
      <p:ext uri="{BB962C8B-B14F-4D97-AF65-F5344CB8AC3E}">
        <p14:creationId xmlns:p14="http://schemas.microsoft.com/office/powerpoint/2010/main" val="3349206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69DC325F-3523-4E43-AF73-DBAAC12363AF}" type="slidenum">
              <a:rPr lang="en-GB" sz="1200">
                <a:solidFill>
                  <a:schemeClr val="tx1"/>
                </a:solidFill>
              </a:rPr>
              <a:pPr/>
              <a:t>1</a:t>
            </a:fld>
            <a:endParaRPr lang="en-GB" sz="1200">
              <a:solidFill>
                <a:schemeClr val="tx1"/>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5810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12</a:t>
            </a:fld>
            <a:endParaRPr lang="en-GB"/>
          </a:p>
        </p:txBody>
      </p:sp>
    </p:spTree>
    <p:extLst>
      <p:ext uri="{BB962C8B-B14F-4D97-AF65-F5344CB8AC3E}">
        <p14:creationId xmlns:p14="http://schemas.microsoft.com/office/powerpoint/2010/main" val="51172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13</a:t>
            </a:fld>
            <a:endParaRPr lang="en-GB"/>
          </a:p>
        </p:txBody>
      </p:sp>
    </p:spTree>
    <p:extLst>
      <p:ext uri="{BB962C8B-B14F-4D97-AF65-F5344CB8AC3E}">
        <p14:creationId xmlns:p14="http://schemas.microsoft.com/office/powerpoint/2010/main" val="3664743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14</a:t>
            </a:fld>
            <a:endParaRPr lang="en-GB"/>
          </a:p>
        </p:txBody>
      </p:sp>
    </p:spTree>
    <p:extLst>
      <p:ext uri="{BB962C8B-B14F-4D97-AF65-F5344CB8AC3E}">
        <p14:creationId xmlns:p14="http://schemas.microsoft.com/office/powerpoint/2010/main" val="2292138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2:51</a:t>
            </a:r>
            <a:endParaRPr lang="en-CA" dirty="0"/>
          </a:p>
        </p:txBody>
      </p:sp>
      <p:sp>
        <p:nvSpPr>
          <p:cNvPr id="4" name="Slide Number Placeholder 3"/>
          <p:cNvSpPr>
            <a:spLocks noGrp="1"/>
          </p:cNvSpPr>
          <p:nvPr>
            <p:ph type="sldNum" sz="quarter" idx="5"/>
          </p:nvPr>
        </p:nvSpPr>
        <p:spPr/>
        <p:txBody>
          <a:bodyPr/>
          <a:lstStyle/>
          <a:p>
            <a:pPr>
              <a:defRPr/>
            </a:pPr>
            <a:fld id="{FF9657E4-6670-4BED-B1DB-AF398F375D89}" type="slidenum">
              <a:rPr lang="en-GB" smtClean="0"/>
              <a:pPr>
                <a:defRPr/>
              </a:pPr>
              <a:t>15</a:t>
            </a:fld>
            <a:endParaRPr lang="en-GB"/>
          </a:p>
        </p:txBody>
      </p:sp>
    </p:spTree>
    <p:extLst>
      <p:ext uri="{BB962C8B-B14F-4D97-AF65-F5344CB8AC3E}">
        <p14:creationId xmlns:p14="http://schemas.microsoft.com/office/powerpoint/2010/main" val="2010692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16</a:t>
            </a:fld>
            <a:endParaRPr lang="en-GB"/>
          </a:p>
        </p:txBody>
      </p:sp>
    </p:spTree>
    <p:extLst>
      <p:ext uri="{BB962C8B-B14F-4D97-AF65-F5344CB8AC3E}">
        <p14:creationId xmlns:p14="http://schemas.microsoft.com/office/powerpoint/2010/main" val="199238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17</a:t>
            </a:fld>
            <a:endParaRPr lang="en-GB"/>
          </a:p>
        </p:txBody>
      </p:sp>
    </p:spTree>
    <p:extLst>
      <p:ext uri="{BB962C8B-B14F-4D97-AF65-F5344CB8AC3E}">
        <p14:creationId xmlns:p14="http://schemas.microsoft.com/office/powerpoint/2010/main" val="28533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18</a:t>
            </a:fld>
            <a:endParaRPr lang="en-GB"/>
          </a:p>
        </p:txBody>
      </p:sp>
    </p:spTree>
    <p:extLst>
      <p:ext uri="{BB962C8B-B14F-4D97-AF65-F5344CB8AC3E}">
        <p14:creationId xmlns:p14="http://schemas.microsoft.com/office/powerpoint/2010/main" val="2229777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4</a:t>
            </a:fld>
            <a:endParaRPr lang="en-GB"/>
          </a:p>
        </p:txBody>
      </p:sp>
    </p:spTree>
    <p:extLst>
      <p:ext uri="{BB962C8B-B14F-4D97-AF65-F5344CB8AC3E}">
        <p14:creationId xmlns:p14="http://schemas.microsoft.com/office/powerpoint/2010/main" val="229213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5</a:t>
            </a:fld>
            <a:endParaRPr lang="en-GB"/>
          </a:p>
        </p:txBody>
      </p:sp>
    </p:spTree>
    <p:extLst>
      <p:ext uri="{BB962C8B-B14F-4D97-AF65-F5344CB8AC3E}">
        <p14:creationId xmlns:p14="http://schemas.microsoft.com/office/powerpoint/2010/main" val="226956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6</a:t>
            </a:fld>
            <a:endParaRPr lang="en-GB"/>
          </a:p>
        </p:txBody>
      </p:sp>
    </p:spTree>
    <p:extLst>
      <p:ext uri="{BB962C8B-B14F-4D97-AF65-F5344CB8AC3E}">
        <p14:creationId xmlns:p14="http://schemas.microsoft.com/office/powerpoint/2010/main" val="412768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7</a:t>
            </a:fld>
            <a:endParaRPr lang="en-GB" sz="1200">
              <a:solidFill>
                <a:schemeClr val="tx1"/>
              </a:solidFill>
            </a:endParaRPr>
          </a:p>
        </p:txBody>
      </p:sp>
    </p:spTree>
    <p:extLst>
      <p:ext uri="{BB962C8B-B14F-4D97-AF65-F5344CB8AC3E}">
        <p14:creationId xmlns:p14="http://schemas.microsoft.com/office/powerpoint/2010/main" val="2624406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8</a:t>
            </a:fld>
            <a:endParaRPr lang="en-GB" sz="1200">
              <a:solidFill>
                <a:schemeClr val="tx1"/>
              </a:solidFill>
            </a:endParaRPr>
          </a:p>
        </p:txBody>
      </p:sp>
    </p:spTree>
    <p:extLst>
      <p:ext uri="{BB962C8B-B14F-4D97-AF65-F5344CB8AC3E}">
        <p14:creationId xmlns:p14="http://schemas.microsoft.com/office/powerpoint/2010/main" val="325032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9</a:t>
            </a:fld>
            <a:endParaRPr lang="en-GB" sz="1200">
              <a:solidFill>
                <a:schemeClr val="tx1"/>
              </a:solidFill>
            </a:endParaRPr>
          </a:p>
        </p:txBody>
      </p:sp>
    </p:spTree>
    <p:extLst>
      <p:ext uri="{BB962C8B-B14F-4D97-AF65-F5344CB8AC3E}">
        <p14:creationId xmlns:p14="http://schemas.microsoft.com/office/powerpoint/2010/main" val="93746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10</a:t>
            </a:fld>
            <a:endParaRPr lang="en-GB"/>
          </a:p>
        </p:txBody>
      </p:sp>
    </p:spTree>
    <p:extLst>
      <p:ext uri="{BB962C8B-B14F-4D97-AF65-F5344CB8AC3E}">
        <p14:creationId xmlns:p14="http://schemas.microsoft.com/office/powerpoint/2010/main" val="3017042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11</a:t>
            </a:fld>
            <a:endParaRPr lang="en-GB"/>
          </a:p>
        </p:txBody>
      </p:sp>
    </p:spTree>
    <p:extLst>
      <p:ext uri="{BB962C8B-B14F-4D97-AF65-F5344CB8AC3E}">
        <p14:creationId xmlns:p14="http://schemas.microsoft.com/office/powerpoint/2010/main" val="3579816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45111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5140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0151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56910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83807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133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3638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03726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1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6102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2582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49088617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gif"/></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dirty="0"/>
              <a:t>Catechism </a:t>
            </a:r>
            <a:br>
              <a:rPr lang="en-GB" dirty="0"/>
            </a:br>
            <a:r>
              <a:rPr lang="en-GB" dirty="0"/>
              <a:t>The Substance of Faith</a:t>
            </a:r>
          </a:p>
        </p:txBody>
      </p:sp>
      <p:sp>
        <p:nvSpPr>
          <p:cNvPr id="2051" name="Rectangle 3"/>
          <p:cNvSpPr>
            <a:spLocks noGrp="1" noChangeArrowheads="1"/>
          </p:cNvSpPr>
          <p:nvPr>
            <p:ph type="subTitle" idx="1"/>
          </p:nvPr>
        </p:nvSpPr>
        <p:spPr>
          <a:xfrm>
            <a:off x="457200" y="3886200"/>
            <a:ext cx="8305800" cy="1752600"/>
          </a:xfrm>
        </p:spPr>
        <p:txBody>
          <a:bodyPr/>
          <a:lstStyle/>
          <a:p>
            <a:r>
              <a:rPr lang="en-GB" dirty="0"/>
              <a:t>Lesson 27 – LD 21a</a:t>
            </a:r>
          </a:p>
          <a:p>
            <a:r>
              <a:rPr lang="en-GB" dirty="0"/>
              <a:t>The Church of Jesus Christ</a:t>
            </a:r>
          </a:p>
        </p:txBody>
      </p:sp>
    </p:spTree>
    <p:extLst>
      <p:ext uri="{BB962C8B-B14F-4D97-AF65-F5344CB8AC3E}">
        <p14:creationId xmlns:p14="http://schemas.microsoft.com/office/powerpoint/2010/main" val="2283236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54. Q. What do you believe concerning the holy catholic Christian church?</a:t>
            </a:r>
          </a:p>
          <a:p>
            <a:pPr marL="0" indent="0">
              <a:buNone/>
            </a:pPr>
            <a:endParaRPr lang="en-CA" i="1" dirty="0">
              <a:solidFill>
                <a:srgbClr val="FFFF00"/>
              </a:solidFill>
            </a:endParaRPr>
          </a:p>
          <a:p>
            <a:pPr marL="0" indent="0">
              <a:buNone/>
            </a:pPr>
            <a:r>
              <a:rPr lang="en-CA" i="1" dirty="0">
                <a:solidFill>
                  <a:srgbClr val="FFFF00"/>
                </a:solidFill>
              </a:rPr>
              <a:t>A. I believe that the Son of God, out of the whole human race, from the beginning of the world to its end, gathers, defends, and preserves for Himself, by His Spirit and Word, in the unity of the true faith, a church chosen to everlasting life.</a:t>
            </a:r>
          </a:p>
          <a:p>
            <a:pPr marL="0" indent="0">
              <a:buNone/>
            </a:pPr>
            <a:r>
              <a:rPr lang="en-CA" i="1" dirty="0">
                <a:solidFill>
                  <a:srgbClr val="FFFF00"/>
                </a:solidFill>
              </a:rPr>
              <a:t>And I believe that I am and forever shall remain a living member of it.</a:t>
            </a:r>
          </a:p>
        </p:txBody>
      </p:sp>
    </p:spTree>
    <p:custDataLst>
      <p:tags r:id="rId1"/>
    </p:custDataLst>
    <p:extLst>
      <p:ext uri="{BB962C8B-B14F-4D97-AF65-F5344CB8AC3E}">
        <p14:creationId xmlns:p14="http://schemas.microsoft.com/office/powerpoint/2010/main" val="3449771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54. Q. What do you believe concerning the holy catholic Christian church?</a:t>
            </a:r>
          </a:p>
          <a:p>
            <a:pPr marL="0" indent="0">
              <a:buNone/>
            </a:pPr>
            <a:endParaRPr lang="en-CA" i="1" dirty="0">
              <a:solidFill>
                <a:srgbClr val="FFFF00"/>
              </a:solidFill>
            </a:endParaRPr>
          </a:p>
          <a:p>
            <a:pPr marL="0" indent="0">
              <a:buNone/>
            </a:pPr>
            <a:r>
              <a:rPr lang="en-CA" i="1" dirty="0">
                <a:solidFill>
                  <a:srgbClr val="FFFF00"/>
                </a:solidFill>
              </a:rPr>
              <a:t>A. I believe that the Son of God, out of the whole human race, from the beginning of the world to its end, </a:t>
            </a:r>
            <a:r>
              <a:rPr lang="en-CA" i="1" dirty="0">
                <a:solidFill>
                  <a:srgbClr val="FFFF00"/>
                </a:solidFill>
                <a:highlight>
                  <a:srgbClr val="0000FF"/>
                </a:highlight>
              </a:rPr>
              <a:t>gathers, defends, and preserves for Himself, by His Spirit and Word,</a:t>
            </a:r>
            <a:r>
              <a:rPr lang="en-CA" i="1" dirty="0">
                <a:solidFill>
                  <a:srgbClr val="FFFF00"/>
                </a:solidFill>
              </a:rPr>
              <a:t> in the unity of the true faith, a church chosen to everlasting life.</a:t>
            </a:r>
          </a:p>
          <a:p>
            <a:pPr marL="0" indent="0">
              <a:buNone/>
            </a:pPr>
            <a:r>
              <a:rPr lang="en-CA" i="1" dirty="0">
                <a:solidFill>
                  <a:srgbClr val="FFFF00"/>
                </a:solidFill>
              </a:rPr>
              <a:t>And I believe that I am and forever shall remain a living member of it.</a:t>
            </a:r>
          </a:p>
        </p:txBody>
      </p:sp>
    </p:spTree>
    <p:custDataLst>
      <p:tags r:id="rId1"/>
    </p:custDataLst>
    <p:extLst>
      <p:ext uri="{BB962C8B-B14F-4D97-AF65-F5344CB8AC3E}">
        <p14:creationId xmlns:p14="http://schemas.microsoft.com/office/powerpoint/2010/main" val="439892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This is how</a:t>
            </a:r>
          </a:p>
        </p:txBody>
      </p:sp>
      <p:sp>
        <p:nvSpPr>
          <p:cNvPr id="3" name="Content Placeholder 2"/>
          <p:cNvSpPr>
            <a:spLocks noGrp="1"/>
          </p:cNvSpPr>
          <p:nvPr>
            <p:ph idx="1"/>
          </p:nvPr>
        </p:nvSpPr>
        <p:spPr>
          <a:xfrm>
            <a:off x="0" y="1149968"/>
            <a:ext cx="1475656" cy="5638800"/>
          </a:xfrm>
        </p:spPr>
        <p:txBody>
          <a:bodyPr numCol="1" spcCol="72000"/>
          <a:lstStyle/>
          <a:p>
            <a:pPr marL="0" indent="0">
              <a:buNone/>
            </a:pPr>
            <a:r>
              <a:rPr lang="en-CA" sz="2400" dirty="0"/>
              <a:t>A shepherd and his flock</a:t>
            </a:r>
          </a:p>
        </p:txBody>
      </p:sp>
      <p:sp>
        <p:nvSpPr>
          <p:cNvPr id="4" name="Content Placeholder 2"/>
          <p:cNvSpPr txBox="1">
            <a:spLocks/>
          </p:cNvSpPr>
          <p:nvPr/>
        </p:nvSpPr>
        <p:spPr bwMode="auto">
          <a:xfrm>
            <a:off x="1591156" y="1124744"/>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Calls the sheep together</a:t>
            </a:r>
          </a:p>
          <a:p>
            <a:pPr marL="0" indent="0">
              <a:buFontTx/>
              <a:buNone/>
            </a:pPr>
            <a:r>
              <a:rPr lang="en-CA" sz="2400" dirty="0">
                <a:latin typeface="Calibri" panose="020F0502020204030204" pitchFamily="34" charset="0"/>
                <a:cs typeface="Calibri" panose="020F0502020204030204" pitchFamily="34" charset="0"/>
              </a:rPr>
              <a:t>Can use a sheepdog</a:t>
            </a:r>
          </a:p>
        </p:txBody>
      </p:sp>
      <p:sp>
        <p:nvSpPr>
          <p:cNvPr id="5" name="Content Placeholder 2"/>
          <p:cNvSpPr txBox="1">
            <a:spLocks/>
          </p:cNvSpPr>
          <p:nvPr/>
        </p:nvSpPr>
        <p:spPr bwMode="auto">
          <a:xfrm>
            <a:off x="4217050" y="1149968"/>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Against wild animals using a stick or slingshot (or gun)</a:t>
            </a:r>
          </a:p>
        </p:txBody>
      </p:sp>
      <p:sp>
        <p:nvSpPr>
          <p:cNvPr id="6" name="Content Placeholder 2"/>
          <p:cNvSpPr txBox="1">
            <a:spLocks/>
          </p:cNvSpPr>
          <p:nvPr/>
        </p:nvSpPr>
        <p:spPr bwMode="auto">
          <a:xfrm>
            <a:off x="6611178" y="1098283"/>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Brings the sheep to places where there is food; takes care of them if they get sick.</a:t>
            </a:r>
          </a:p>
        </p:txBody>
      </p:sp>
      <p:pic>
        <p:nvPicPr>
          <p:cNvPr id="1026" name="Picture 2" descr="http://gunningforthetruth.files.wordpress.com/2010/06/sheep-d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396" y="4693109"/>
            <a:ext cx="2715696" cy="1979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eb.mit.edu/romania/www/Romania/Photogallery/People/shepherd-and-floc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1178" y="4692687"/>
            <a:ext cx="2129786" cy="2034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eewebs.com/injesusname123/Shephrd1the%20good%20shepherd.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9120" y="4719805"/>
            <a:ext cx="1500372" cy="19798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062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This is how</a:t>
            </a:r>
          </a:p>
        </p:txBody>
      </p:sp>
      <p:sp>
        <p:nvSpPr>
          <p:cNvPr id="3" name="Content Placeholder 2"/>
          <p:cNvSpPr>
            <a:spLocks noGrp="1"/>
          </p:cNvSpPr>
          <p:nvPr>
            <p:ph idx="1"/>
          </p:nvPr>
        </p:nvSpPr>
        <p:spPr>
          <a:xfrm>
            <a:off x="0" y="1149968"/>
            <a:ext cx="1475656" cy="5638800"/>
          </a:xfrm>
        </p:spPr>
        <p:txBody>
          <a:bodyPr numCol="1" spcCol="72000"/>
          <a:lstStyle/>
          <a:p>
            <a:pPr marL="0" indent="0">
              <a:buNone/>
            </a:pPr>
            <a:r>
              <a:rPr lang="en-CA" sz="2400" i="1" dirty="0"/>
              <a:t>The Lord Jesus and his church</a:t>
            </a:r>
          </a:p>
        </p:txBody>
      </p:sp>
      <p:sp>
        <p:nvSpPr>
          <p:cNvPr id="4" name="Content Placeholder 2"/>
          <p:cNvSpPr txBox="1">
            <a:spLocks/>
          </p:cNvSpPr>
          <p:nvPr/>
        </p:nvSpPr>
        <p:spPr bwMode="auto">
          <a:xfrm>
            <a:off x="1591156" y="1124744"/>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solidFill>
                  <a:srgbClr val="00FF00"/>
                </a:solidFill>
                <a:latin typeface="Calibri" panose="020F0502020204030204" pitchFamily="34" charset="0"/>
                <a:cs typeface="Calibri" panose="020F0502020204030204" pitchFamily="34" charset="0"/>
              </a:rPr>
              <a:t>Calls people to worship, speaks through the sermon.</a:t>
            </a:r>
          </a:p>
          <a:p>
            <a:pPr marL="0" indent="0">
              <a:buFontTx/>
              <a:buNone/>
            </a:pPr>
            <a:r>
              <a:rPr lang="en-CA" sz="2400" dirty="0">
                <a:solidFill>
                  <a:srgbClr val="00FF00"/>
                </a:solidFill>
                <a:latin typeface="Calibri" panose="020F0502020204030204" pitchFamily="34" charset="0"/>
                <a:cs typeface="Calibri" panose="020F0502020204030204" pitchFamily="34" charset="0"/>
              </a:rPr>
              <a:t>Sends ministers, elders and deacons</a:t>
            </a:r>
          </a:p>
        </p:txBody>
      </p:sp>
      <p:sp>
        <p:nvSpPr>
          <p:cNvPr id="5" name="Content Placeholder 2"/>
          <p:cNvSpPr txBox="1">
            <a:spLocks/>
          </p:cNvSpPr>
          <p:nvPr/>
        </p:nvSpPr>
        <p:spPr bwMode="auto">
          <a:xfrm>
            <a:off x="4217050" y="1149968"/>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solidFill>
                  <a:srgbClr val="00FF00"/>
                </a:solidFill>
                <a:latin typeface="Calibri" panose="020F0502020204030204" pitchFamily="34" charset="0"/>
                <a:cs typeface="Calibri" panose="020F0502020204030204" pitchFamily="34" charset="0"/>
              </a:rPr>
              <a:t>Prayer to ward off and conquer evil; </a:t>
            </a:r>
          </a:p>
          <a:p>
            <a:pPr marL="0" indent="0">
              <a:buFontTx/>
              <a:buNone/>
            </a:pPr>
            <a:r>
              <a:rPr lang="en-CA" sz="2400" dirty="0">
                <a:solidFill>
                  <a:srgbClr val="00FF00"/>
                </a:solidFill>
                <a:latin typeface="Calibri" panose="020F0502020204030204" pitchFamily="34" charset="0"/>
                <a:cs typeface="Calibri" panose="020F0502020204030204" pitchFamily="34" charset="0"/>
              </a:rPr>
              <a:t>Use discipline to keep members faithful to the Lord.</a:t>
            </a:r>
          </a:p>
        </p:txBody>
      </p:sp>
      <p:sp>
        <p:nvSpPr>
          <p:cNvPr id="6" name="Content Placeholder 2"/>
          <p:cNvSpPr txBox="1">
            <a:spLocks/>
          </p:cNvSpPr>
          <p:nvPr/>
        </p:nvSpPr>
        <p:spPr bwMode="auto">
          <a:xfrm>
            <a:off x="6611178" y="1098283"/>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solidFill>
                  <a:srgbClr val="00FF00"/>
                </a:solidFill>
                <a:latin typeface="Calibri" panose="020F0502020204030204" pitchFamily="34" charset="0"/>
                <a:cs typeface="Calibri" panose="020F0502020204030204" pitchFamily="34" charset="0"/>
              </a:rPr>
              <a:t>Strengthen faith through worship services, catechism classes, special meetings</a:t>
            </a:r>
          </a:p>
        </p:txBody>
      </p:sp>
      <p:pic>
        <p:nvPicPr>
          <p:cNvPr id="1026" name="Picture 2" descr="http://gunningforthetruth.files.wordpress.com/2010/06/sheep-d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396" y="4693109"/>
            <a:ext cx="2715696" cy="1979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eb.mit.edu/romania/www/Romania/Photogallery/People/shepherd-and-floc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1178" y="4692687"/>
            <a:ext cx="2129786" cy="2034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eewebs.com/injesusname123/Shephrd1the%20good%20shepherd.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9120" y="4719805"/>
            <a:ext cx="1500372" cy="19798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1C859857-373A-433B-963D-DC774DFF6573}"/>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
        <p:nvSpPr>
          <p:cNvPr id="11" name="Content Placeholder 2">
            <a:extLst>
              <a:ext uri="{FF2B5EF4-FFF2-40B4-BE49-F238E27FC236}">
                <a16:creationId xmlns:a16="http://schemas.microsoft.com/office/drawing/2014/main" id="{AB585D7E-1A57-4B5C-8A6E-1D423646E8C6}"/>
              </a:ext>
            </a:extLst>
          </p:cNvPr>
          <p:cNvSpPr txBox="1">
            <a:spLocks/>
          </p:cNvSpPr>
          <p:nvPr/>
        </p:nvSpPr>
        <p:spPr bwMode="auto">
          <a:xfrm>
            <a:off x="1598740" y="1135096"/>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Calls the sheep together</a:t>
            </a:r>
          </a:p>
          <a:p>
            <a:pPr marL="0" indent="0">
              <a:buFontTx/>
              <a:buNone/>
            </a:pPr>
            <a:r>
              <a:rPr lang="en-CA" sz="2400" dirty="0">
                <a:latin typeface="Calibri" panose="020F0502020204030204" pitchFamily="34" charset="0"/>
                <a:cs typeface="Calibri" panose="020F0502020204030204" pitchFamily="34" charset="0"/>
              </a:rPr>
              <a:t>Can use a sheepdog</a:t>
            </a:r>
          </a:p>
        </p:txBody>
      </p:sp>
      <p:sp>
        <p:nvSpPr>
          <p:cNvPr id="12" name="Content Placeholder 2">
            <a:extLst>
              <a:ext uri="{FF2B5EF4-FFF2-40B4-BE49-F238E27FC236}">
                <a16:creationId xmlns:a16="http://schemas.microsoft.com/office/drawing/2014/main" id="{D3021C93-025B-46F6-A784-9F2D9A88F8D1}"/>
              </a:ext>
            </a:extLst>
          </p:cNvPr>
          <p:cNvSpPr txBox="1">
            <a:spLocks/>
          </p:cNvSpPr>
          <p:nvPr/>
        </p:nvSpPr>
        <p:spPr bwMode="auto">
          <a:xfrm>
            <a:off x="4224634" y="1160320"/>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Against wild animals using a stick or slingshot (or gun)</a:t>
            </a:r>
          </a:p>
        </p:txBody>
      </p:sp>
      <p:sp>
        <p:nvSpPr>
          <p:cNvPr id="13" name="Content Placeholder 2">
            <a:extLst>
              <a:ext uri="{FF2B5EF4-FFF2-40B4-BE49-F238E27FC236}">
                <a16:creationId xmlns:a16="http://schemas.microsoft.com/office/drawing/2014/main" id="{C6FF89AD-AC37-41FB-B413-8A38865D1452}"/>
              </a:ext>
            </a:extLst>
          </p:cNvPr>
          <p:cNvSpPr txBox="1">
            <a:spLocks/>
          </p:cNvSpPr>
          <p:nvPr/>
        </p:nvSpPr>
        <p:spPr bwMode="auto">
          <a:xfrm>
            <a:off x="6618762" y="1108635"/>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Brings the sheep to places where there is food; takes care of them if they get sick.</a:t>
            </a:r>
          </a:p>
        </p:txBody>
      </p:sp>
    </p:spTree>
    <p:custDataLst>
      <p:tags r:id="rId1"/>
    </p:custDataLst>
    <p:extLst>
      <p:ext uri="{BB962C8B-B14F-4D97-AF65-F5344CB8AC3E}">
        <p14:creationId xmlns:p14="http://schemas.microsoft.com/office/powerpoint/2010/main" val="112667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5" y="-10949"/>
            <a:ext cx="9144000" cy="1143000"/>
          </a:xfrm>
        </p:spPr>
        <p:txBody>
          <a:bodyPr/>
          <a:lstStyle/>
          <a:p>
            <a:r>
              <a:rPr lang="en-CA" dirty="0"/>
              <a:t>All sorts of churches</a:t>
            </a:r>
          </a:p>
        </p:txBody>
      </p:sp>
      <p:sp>
        <p:nvSpPr>
          <p:cNvPr id="3" name="Content Placeholder 2"/>
          <p:cNvSpPr>
            <a:spLocks noGrp="1"/>
          </p:cNvSpPr>
          <p:nvPr>
            <p:ph idx="1"/>
          </p:nvPr>
        </p:nvSpPr>
        <p:spPr/>
        <p:txBody>
          <a:bodyPr/>
          <a:lstStyle/>
          <a:p>
            <a:pPr marL="0" indent="0">
              <a:buNone/>
            </a:pPr>
            <a:r>
              <a:rPr lang="en-CA" dirty="0"/>
              <a:t>Langley is part of BC’s “Bible belt”. There are lots of churches in Langley (Abbotsford has most).</a:t>
            </a:r>
          </a:p>
          <a:p>
            <a:pPr marL="0" indent="0">
              <a:buNone/>
            </a:pPr>
            <a:r>
              <a:rPr lang="en-CA" dirty="0"/>
              <a:t>Can you name some of them?</a:t>
            </a:r>
          </a:p>
          <a:p>
            <a:pPr marL="0" indent="0">
              <a:buNone/>
            </a:pPr>
            <a:endParaRPr lang="en-CA" dirty="0"/>
          </a:p>
        </p:txBody>
      </p:sp>
      <p:pic>
        <p:nvPicPr>
          <p:cNvPr id="15" name="Picture 14">
            <a:extLst>
              <a:ext uri="{FF2B5EF4-FFF2-40B4-BE49-F238E27FC236}">
                <a16:creationId xmlns:a16="http://schemas.microsoft.com/office/drawing/2014/main" id="{18C0AF5E-548E-4044-9B10-1A0AB05E7510}"/>
              </a:ext>
            </a:extLst>
          </p:cNvPr>
          <p:cNvPicPr>
            <a:picLocks noChangeAspect="1"/>
          </p:cNvPicPr>
          <p:nvPr/>
        </p:nvPicPr>
        <p:blipFill>
          <a:blip r:embed="rId3"/>
          <a:stretch>
            <a:fillRect/>
          </a:stretch>
        </p:blipFill>
        <p:spPr>
          <a:xfrm>
            <a:off x="2411761" y="5737009"/>
            <a:ext cx="2808312" cy="949289"/>
          </a:xfrm>
          <a:prstGeom prst="rect">
            <a:avLst/>
          </a:prstGeom>
        </p:spPr>
      </p:pic>
      <p:pic>
        <p:nvPicPr>
          <p:cNvPr id="16" name="Picture 15">
            <a:extLst>
              <a:ext uri="{FF2B5EF4-FFF2-40B4-BE49-F238E27FC236}">
                <a16:creationId xmlns:a16="http://schemas.microsoft.com/office/drawing/2014/main" id="{4A68F296-63F0-4DD4-A43B-72ACF6977D8E}"/>
              </a:ext>
            </a:extLst>
          </p:cNvPr>
          <p:cNvPicPr>
            <a:picLocks noChangeAspect="1"/>
          </p:cNvPicPr>
          <p:nvPr/>
        </p:nvPicPr>
        <p:blipFill>
          <a:blip r:embed="rId4"/>
          <a:stretch>
            <a:fillRect/>
          </a:stretch>
        </p:blipFill>
        <p:spPr>
          <a:xfrm>
            <a:off x="6372200" y="2468746"/>
            <a:ext cx="2265368" cy="1390651"/>
          </a:xfrm>
          <a:prstGeom prst="rect">
            <a:avLst/>
          </a:prstGeom>
        </p:spPr>
      </p:pic>
      <p:pic>
        <p:nvPicPr>
          <p:cNvPr id="17" name="Picture 16">
            <a:extLst>
              <a:ext uri="{FF2B5EF4-FFF2-40B4-BE49-F238E27FC236}">
                <a16:creationId xmlns:a16="http://schemas.microsoft.com/office/drawing/2014/main" id="{265AE31B-D3EA-473A-8BEA-9B922F6BF190}"/>
              </a:ext>
            </a:extLst>
          </p:cNvPr>
          <p:cNvPicPr>
            <a:picLocks noChangeAspect="1"/>
          </p:cNvPicPr>
          <p:nvPr/>
        </p:nvPicPr>
        <p:blipFill>
          <a:blip r:embed="rId5"/>
          <a:stretch>
            <a:fillRect/>
          </a:stretch>
        </p:blipFill>
        <p:spPr>
          <a:xfrm>
            <a:off x="669966" y="3945272"/>
            <a:ext cx="2754377" cy="918126"/>
          </a:xfrm>
          <a:prstGeom prst="rect">
            <a:avLst/>
          </a:prstGeom>
        </p:spPr>
      </p:pic>
      <p:pic>
        <p:nvPicPr>
          <p:cNvPr id="18" name="Picture 17" descr="hdr_Willoughby_Picture">
            <a:extLst>
              <a:ext uri="{FF2B5EF4-FFF2-40B4-BE49-F238E27FC236}">
                <a16:creationId xmlns:a16="http://schemas.microsoft.com/office/drawing/2014/main" id="{48DDD04E-67C6-4B72-9998-37E9F11791F7}"/>
              </a:ext>
            </a:extLst>
          </p:cNvPr>
          <p:cNvPicPr/>
          <p:nvPr/>
        </p:nvPicPr>
        <p:blipFill>
          <a:blip r:embed="rId6" cstate="print"/>
          <a:srcRect/>
          <a:stretch>
            <a:fillRect/>
          </a:stretch>
        </p:blipFill>
        <p:spPr bwMode="auto">
          <a:xfrm>
            <a:off x="156780" y="2734494"/>
            <a:ext cx="5486400" cy="1076325"/>
          </a:xfrm>
          <a:prstGeom prst="rect">
            <a:avLst/>
          </a:prstGeom>
          <a:noFill/>
          <a:ln w="9525">
            <a:noFill/>
            <a:miter lim="800000"/>
            <a:headEnd/>
            <a:tailEnd/>
          </a:ln>
        </p:spPr>
      </p:pic>
      <p:pic>
        <p:nvPicPr>
          <p:cNvPr id="4" name="Picture 3">
            <a:extLst>
              <a:ext uri="{FF2B5EF4-FFF2-40B4-BE49-F238E27FC236}">
                <a16:creationId xmlns:a16="http://schemas.microsoft.com/office/drawing/2014/main" id="{EAF18EE6-210A-40DE-A884-70A5DAB77438}"/>
              </a:ext>
            </a:extLst>
          </p:cNvPr>
          <p:cNvPicPr>
            <a:picLocks noChangeAspect="1"/>
          </p:cNvPicPr>
          <p:nvPr/>
        </p:nvPicPr>
        <p:blipFill>
          <a:blip r:embed="rId7"/>
          <a:stretch>
            <a:fillRect/>
          </a:stretch>
        </p:blipFill>
        <p:spPr>
          <a:xfrm>
            <a:off x="586284" y="5026075"/>
            <a:ext cx="4238625" cy="600075"/>
          </a:xfrm>
          <a:prstGeom prst="rect">
            <a:avLst/>
          </a:prstGeom>
        </p:spPr>
      </p:pic>
      <p:pic>
        <p:nvPicPr>
          <p:cNvPr id="5" name="Picture 4">
            <a:extLst>
              <a:ext uri="{FF2B5EF4-FFF2-40B4-BE49-F238E27FC236}">
                <a16:creationId xmlns:a16="http://schemas.microsoft.com/office/drawing/2014/main" id="{29733D38-7F90-4651-AD40-5E25FBF50280}"/>
              </a:ext>
            </a:extLst>
          </p:cNvPr>
          <p:cNvPicPr>
            <a:picLocks noChangeAspect="1"/>
          </p:cNvPicPr>
          <p:nvPr/>
        </p:nvPicPr>
        <p:blipFill>
          <a:blip r:embed="rId8"/>
          <a:stretch>
            <a:fillRect/>
          </a:stretch>
        </p:blipFill>
        <p:spPr>
          <a:xfrm>
            <a:off x="5476412" y="5211943"/>
            <a:ext cx="3477808" cy="1124984"/>
          </a:xfrm>
          <a:prstGeom prst="rect">
            <a:avLst/>
          </a:prstGeom>
        </p:spPr>
      </p:pic>
      <p:pic>
        <p:nvPicPr>
          <p:cNvPr id="6" name="Picture 5">
            <a:extLst>
              <a:ext uri="{FF2B5EF4-FFF2-40B4-BE49-F238E27FC236}">
                <a16:creationId xmlns:a16="http://schemas.microsoft.com/office/drawing/2014/main" id="{1A0FBCD4-C062-49DF-A5B8-065775053AE5}"/>
              </a:ext>
            </a:extLst>
          </p:cNvPr>
          <p:cNvPicPr>
            <a:picLocks noChangeAspect="1"/>
          </p:cNvPicPr>
          <p:nvPr/>
        </p:nvPicPr>
        <p:blipFill>
          <a:blip r:embed="rId9"/>
          <a:stretch>
            <a:fillRect/>
          </a:stretch>
        </p:blipFill>
        <p:spPr>
          <a:xfrm>
            <a:off x="189780" y="5774435"/>
            <a:ext cx="1857375" cy="904875"/>
          </a:xfrm>
          <a:prstGeom prst="rect">
            <a:avLst/>
          </a:prstGeom>
        </p:spPr>
      </p:pic>
      <p:pic>
        <p:nvPicPr>
          <p:cNvPr id="7" name="Picture 6">
            <a:extLst>
              <a:ext uri="{FF2B5EF4-FFF2-40B4-BE49-F238E27FC236}">
                <a16:creationId xmlns:a16="http://schemas.microsoft.com/office/drawing/2014/main" id="{8702B41B-DA0E-4785-BF39-BD1C9202AE81}"/>
              </a:ext>
            </a:extLst>
          </p:cNvPr>
          <p:cNvPicPr>
            <a:picLocks noChangeAspect="1"/>
          </p:cNvPicPr>
          <p:nvPr/>
        </p:nvPicPr>
        <p:blipFill>
          <a:blip r:embed="rId10"/>
          <a:stretch>
            <a:fillRect/>
          </a:stretch>
        </p:blipFill>
        <p:spPr>
          <a:xfrm>
            <a:off x="4547195" y="4018496"/>
            <a:ext cx="4396617" cy="920430"/>
          </a:xfrm>
          <a:prstGeom prst="rect">
            <a:avLst/>
          </a:prstGeom>
        </p:spPr>
      </p:pic>
    </p:spTree>
    <p:extLst>
      <p:ext uri="{BB962C8B-B14F-4D97-AF65-F5344CB8AC3E}">
        <p14:creationId xmlns:p14="http://schemas.microsoft.com/office/powerpoint/2010/main" val="2767579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1302-9787-4831-B3A3-E4500D703EFF}"/>
              </a:ext>
            </a:extLst>
          </p:cNvPr>
          <p:cNvSpPr>
            <a:spLocks noGrp="1"/>
          </p:cNvSpPr>
          <p:nvPr>
            <p:ph type="title"/>
          </p:nvPr>
        </p:nvSpPr>
        <p:spPr/>
        <p:txBody>
          <a:bodyPr/>
          <a:lstStyle/>
          <a:p>
            <a:r>
              <a:rPr lang="en-CA" sz="3600" dirty="0"/>
              <a:t>Whole Church – Whole Gospel – Whole World</a:t>
            </a:r>
          </a:p>
        </p:txBody>
      </p:sp>
      <p:pic>
        <p:nvPicPr>
          <p:cNvPr id="4" name="Whiteboard Whole Church Whole Gospel Whole World">
            <a:hlinkClick r:id="" action="ppaction://media"/>
            <a:extLst>
              <a:ext uri="{FF2B5EF4-FFF2-40B4-BE49-F238E27FC236}">
                <a16:creationId xmlns:a16="http://schemas.microsoft.com/office/drawing/2014/main" id="{302CA2CF-EA84-4BBC-B0C8-61F8476DAA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468438"/>
            <a:ext cx="9144000" cy="5138737"/>
          </a:xfrm>
        </p:spPr>
      </p:pic>
    </p:spTree>
    <p:extLst>
      <p:ext uri="{BB962C8B-B14F-4D97-AF65-F5344CB8AC3E}">
        <p14:creationId xmlns:p14="http://schemas.microsoft.com/office/powerpoint/2010/main" val="168968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4683" objId="4"/>
        <p14:triggerEvt type="onClick" time="4683" objId="4"/>
        <p14:stopEvt time="175240"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good church</a:t>
            </a:r>
          </a:p>
        </p:txBody>
      </p:sp>
      <p:sp>
        <p:nvSpPr>
          <p:cNvPr id="3" name="Content Placeholder 2"/>
          <p:cNvSpPr>
            <a:spLocks noGrp="1"/>
          </p:cNvSpPr>
          <p:nvPr>
            <p:ph idx="1"/>
          </p:nvPr>
        </p:nvSpPr>
        <p:spPr/>
        <p:txBody>
          <a:bodyPr/>
          <a:lstStyle/>
          <a:p>
            <a:pPr marL="0" indent="0">
              <a:buNone/>
            </a:pPr>
            <a:r>
              <a:rPr lang="en-CA" dirty="0"/>
              <a:t>What makes for a good church?</a:t>
            </a:r>
          </a:p>
          <a:p>
            <a:pPr marL="400050" lvl="1" indent="0">
              <a:buNone/>
            </a:pPr>
            <a:r>
              <a:rPr lang="en-CA" dirty="0">
                <a:solidFill>
                  <a:srgbClr val="00FF00"/>
                </a:solidFill>
              </a:rPr>
              <a:t>Church = “the Lord’s”. </a:t>
            </a:r>
          </a:p>
          <a:p>
            <a:pPr marL="400050" lvl="1" indent="0">
              <a:buNone/>
            </a:pPr>
            <a:r>
              <a:rPr lang="en-CA" dirty="0">
                <a:solidFill>
                  <a:srgbClr val="00FF00"/>
                </a:solidFill>
              </a:rPr>
              <a:t>Hence, where everything is done as the Lord wants it.</a:t>
            </a:r>
          </a:p>
          <a:p>
            <a:pPr marL="400050" lvl="1" indent="0">
              <a:buNone/>
            </a:pPr>
            <a:endParaRPr lang="en-CA" dirty="0"/>
          </a:p>
          <a:p>
            <a:pPr marL="0" indent="0">
              <a:buNone/>
            </a:pPr>
            <a:r>
              <a:rPr lang="en-CA" dirty="0"/>
              <a:t>How do we know how the Lord wants it?</a:t>
            </a:r>
          </a:p>
          <a:p>
            <a:pPr marL="400050" lvl="1" indent="0">
              <a:buNone/>
            </a:pPr>
            <a:r>
              <a:rPr lang="en-CA" dirty="0">
                <a:solidFill>
                  <a:srgbClr val="00FF00"/>
                </a:solidFill>
              </a:rPr>
              <a:t>He tells us in the Bible.</a:t>
            </a:r>
          </a:p>
          <a:p>
            <a:pPr marL="400050" lvl="1" indent="0">
              <a:buNone/>
            </a:pPr>
            <a:endParaRPr lang="en-CA" dirty="0"/>
          </a:p>
          <a:p>
            <a:pPr marL="0" indent="0">
              <a:buNone/>
            </a:pPr>
            <a:r>
              <a:rPr lang="en-CA" dirty="0"/>
              <a:t>A good church is one that </a:t>
            </a:r>
            <a:r>
              <a:rPr lang="en-CA" dirty="0">
                <a:solidFill>
                  <a:srgbClr val="00FF00"/>
                </a:solidFill>
              </a:rPr>
              <a:t>obeys God’s Word:</a:t>
            </a:r>
          </a:p>
          <a:p>
            <a:pPr marL="400050" lvl="1" indent="0">
              <a:buNone/>
            </a:pPr>
            <a:r>
              <a:rPr lang="en-CA" dirty="0">
                <a:solidFill>
                  <a:srgbClr val="00FF00"/>
                </a:solidFill>
              </a:rPr>
              <a:t>- in preaching (outreach, sermons)</a:t>
            </a:r>
          </a:p>
          <a:p>
            <a:pPr marL="400050" lvl="1" indent="0">
              <a:buNone/>
            </a:pPr>
            <a:r>
              <a:rPr lang="en-CA" dirty="0">
                <a:solidFill>
                  <a:srgbClr val="00FF00"/>
                </a:solidFill>
              </a:rPr>
              <a:t>- in worship (sacraments, songs)</a:t>
            </a:r>
          </a:p>
          <a:p>
            <a:pPr marL="400050" lvl="1" indent="0">
              <a:buNone/>
            </a:pPr>
            <a:r>
              <a:rPr lang="en-CA" dirty="0">
                <a:solidFill>
                  <a:srgbClr val="00FF00"/>
                </a:solidFill>
              </a:rPr>
              <a:t>- in practice (government, discipline)</a:t>
            </a:r>
          </a:p>
        </p:txBody>
      </p:sp>
      <p:sp>
        <p:nvSpPr>
          <p:cNvPr id="4" name="Text Box 4">
            <a:extLst>
              <a:ext uri="{FF2B5EF4-FFF2-40B4-BE49-F238E27FC236}">
                <a16:creationId xmlns:a16="http://schemas.microsoft.com/office/drawing/2014/main" id="{F656365F-FCA3-46D9-AA09-C03A002E0B91}"/>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custDataLst>
      <p:tags r:id="rId1"/>
    </p:custDataLst>
    <p:extLst>
      <p:ext uri="{BB962C8B-B14F-4D97-AF65-F5344CB8AC3E}">
        <p14:creationId xmlns:p14="http://schemas.microsoft.com/office/powerpoint/2010/main" val="24163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Join the Right Church</a:t>
            </a:r>
          </a:p>
        </p:txBody>
      </p:sp>
      <p:sp>
        <p:nvSpPr>
          <p:cNvPr id="3" name="Content Placeholder 2"/>
          <p:cNvSpPr>
            <a:spLocks noGrp="1"/>
          </p:cNvSpPr>
          <p:nvPr>
            <p:ph idx="1"/>
          </p:nvPr>
        </p:nvSpPr>
        <p:spPr/>
        <p:txBody>
          <a:bodyPr/>
          <a:lstStyle/>
          <a:p>
            <a:pPr marL="0" indent="0">
              <a:buNone/>
            </a:pPr>
            <a:r>
              <a:rPr lang="en-CA" dirty="0"/>
              <a:t>There are </a:t>
            </a:r>
            <a:r>
              <a:rPr lang="en-CA" dirty="0">
                <a:solidFill>
                  <a:srgbClr val="00FF00"/>
                </a:solidFill>
              </a:rPr>
              <a:t>true</a:t>
            </a:r>
            <a:r>
              <a:rPr lang="en-CA" dirty="0"/>
              <a:t> churches and </a:t>
            </a:r>
            <a:r>
              <a:rPr lang="en-CA" dirty="0">
                <a:solidFill>
                  <a:srgbClr val="00FF00"/>
                </a:solidFill>
              </a:rPr>
              <a:t>false</a:t>
            </a:r>
            <a:r>
              <a:rPr lang="en-CA" dirty="0"/>
              <a:t> churches.</a:t>
            </a:r>
          </a:p>
          <a:p>
            <a:pPr marL="400050" lvl="1" indent="0">
              <a:buNone/>
            </a:pPr>
            <a:r>
              <a:rPr lang="en-CA" dirty="0">
                <a:solidFill>
                  <a:srgbClr val="00FF00"/>
                </a:solidFill>
              </a:rPr>
              <a:t>True </a:t>
            </a:r>
            <a:r>
              <a:rPr lang="en-CA" dirty="0"/>
              <a:t>churches: ones that are </a:t>
            </a:r>
            <a:r>
              <a:rPr lang="en-CA" dirty="0">
                <a:solidFill>
                  <a:srgbClr val="00FF00"/>
                </a:solidFill>
              </a:rPr>
              <a:t>real, proper, good churches</a:t>
            </a:r>
          </a:p>
          <a:p>
            <a:pPr marL="400050" lvl="1" indent="0">
              <a:buNone/>
            </a:pPr>
            <a:r>
              <a:rPr lang="en-CA" dirty="0">
                <a:solidFill>
                  <a:srgbClr val="00FF00"/>
                </a:solidFill>
              </a:rPr>
              <a:t>False </a:t>
            </a:r>
            <a:r>
              <a:rPr lang="en-CA" dirty="0"/>
              <a:t>churches: ones that are </a:t>
            </a:r>
            <a:r>
              <a:rPr lang="en-CA" dirty="0">
                <a:solidFill>
                  <a:srgbClr val="00FF00"/>
                </a:solidFill>
              </a:rPr>
              <a:t>pretend, counterfeit</a:t>
            </a:r>
          </a:p>
          <a:p>
            <a:pPr marL="400050" lvl="1" indent="0">
              <a:buNone/>
            </a:pPr>
            <a:endParaRPr lang="en-CA" dirty="0">
              <a:solidFill>
                <a:srgbClr val="00FF00"/>
              </a:solidFill>
            </a:endParaRPr>
          </a:p>
          <a:p>
            <a:pPr marL="0" indent="0">
              <a:buNone/>
            </a:pPr>
            <a:r>
              <a:rPr lang="en-CA" dirty="0"/>
              <a:t>Those who belong to Christ, </a:t>
            </a:r>
            <a:br>
              <a:rPr lang="en-CA" dirty="0"/>
            </a:br>
            <a:r>
              <a:rPr lang="en-CA" dirty="0">
                <a:solidFill>
                  <a:srgbClr val="00FF00"/>
                </a:solidFill>
              </a:rPr>
              <a:t>belong to the church.</a:t>
            </a:r>
          </a:p>
          <a:p>
            <a:pPr marL="0" indent="0">
              <a:buNone/>
            </a:pPr>
            <a:r>
              <a:rPr lang="en-CA" dirty="0">
                <a:solidFill>
                  <a:srgbClr val="00FF00"/>
                </a:solidFill>
              </a:rPr>
              <a:t>Hence all who belong to Christ </a:t>
            </a:r>
            <a:br>
              <a:rPr lang="en-CA" dirty="0">
                <a:solidFill>
                  <a:srgbClr val="00FF00"/>
                </a:solidFill>
              </a:rPr>
            </a:br>
            <a:r>
              <a:rPr lang="en-CA" i="1" dirty="0">
                <a:solidFill>
                  <a:srgbClr val="00FF00"/>
                </a:solidFill>
              </a:rPr>
              <a:t>must</a:t>
            </a:r>
            <a:r>
              <a:rPr lang="en-CA" dirty="0">
                <a:solidFill>
                  <a:srgbClr val="00FF00"/>
                </a:solidFill>
              </a:rPr>
              <a:t> join themselves to a </a:t>
            </a:r>
            <a:br>
              <a:rPr lang="en-CA" dirty="0">
                <a:solidFill>
                  <a:srgbClr val="00FF00"/>
                </a:solidFill>
              </a:rPr>
            </a:br>
            <a:r>
              <a:rPr lang="en-CA" dirty="0">
                <a:solidFill>
                  <a:srgbClr val="00FF00"/>
                </a:solidFill>
              </a:rPr>
              <a:t>true church.</a:t>
            </a:r>
          </a:p>
          <a:p>
            <a:pPr marL="0" indent="0">
              <a:buNone/>
            </a:pPr>
            <a:endParaRPr lang="en-CA" i="1" dirty="0">
              <a:solidFill>
                <a:srgbClr val="00FF00"/>
              </a:solidFill>
            </a:endParaRPr>
          </a:p>
        </p:txBody>
      </p:sp>
      <p:pic>
        <p:nvPicPr>
          <p:cNvPr id="4" name="Picture 2" descr="http://www.clipartkid.com/images/590/posted-by-rev-d-simon-cutmore-at-6-18-a-m-jdBIyC-clipart.gif">
            <a:extLst>
              <a:ext uri="{FF2B5EF4-FFF2-40B4-BE49-F238E27FC236}">
                <a16:creationId xmlns:a16="http://schemas.microsoft.com/office/drawing/2014/main" id="{87B649F9-D70D-4CFC-9260-AF96086C3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852936"/>
            <a:ext cx="3114882" cy="3851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92999724-469F-4E5A-B1B3-2E46A5BA68F1}"/>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custDataLst>
      <p:tags r:id="rId1"/>
    </p:custDataLst>
    <p:extLst>
      <p:ext uri="{BB962C8B-B14F-4D97-AF65-F5344CB8AC3E}">
        <p14:creationId xmlns:p14="http://schemas.microsoft.com/office/powerpoint/2010/main" val="29193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Join the Right Church</a:t>
            </a:r>
          </a:p>
        </p:txBody>
      </p:sp>
      <p:sp>
        <p:nvSpPr>
          <p:cNvPr id="3" name="Content Placeholder 2"/>
          <p:cNvSpPr>
            <a:spLocks noGrp="1"/>
          </p:cNvSpPr>
          <p:nvPr>
            <p:ph idx="1"/>
          </p:nvPr>
        </p:nvSpPr>
        <p:spPr>
          <a:xfrm>
            <a:off x="0" y="5229200"/>
            <a:ext cx="9144000" cy="1628800"/>
          </a:xfrm>
        </p:spPr>
        <p:txBody>
          <a:bodyPr/>
          <a:lstStyle/>
          <a:p>
            <a:pPr marL="0" indent="0">
              <a:buNone/>
            </a:pPr>
            <a:r>
              <a:rPr lang="en-CA" dirty="0"/>
              <a:t>When choosing a church,</a:t>
            </a:r>
            <a:r>
              <a:rPr lang="en-CA" dirty="0">
                <a:solidFill>
                  <a:srgbClr val="00FF00"/>
                </a:solidFill>
              </a:rPr>
              <a:t> choose one that meets these three criteria: true and faithful to God’s Word in preaching, in worship, and in discipline.</a:t>
            </a:r>
          </a:p>
        </p:txBody>
      </p:sp>
      <p:pic>
        <p:nvPicPr>
          <p:cNvPr id="4" name="Picture 4" descr="C:\Documents and Settings\Karlo Janssen\Mijn documenten\Mijn afbeeldingen\Catechism\head-heart-han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95536" y="1177370"/>
            <a:ext cx="1370712" cy="3663370"/>
          </a:xfrm>
          <a:prstGeom prst="rect">
            <a:avLst/>
          </a:prstGeom>
          <a:noFill/>
          <a:extLst>
            <a:ext uri="{909E8E84-426E-40DD-AFC4-6F175D3DCCD1}">
              <a14:hiddenFill xmlns:a14="http://schemas.microsoft.com/office/drawing/2010/main">
                <a:solidFill>
                  <a:srgbClr val="FFFFFF"/>
                </a:solidFill>
              </a14:hiddenFill>
            </a:ext>
          </a:extLst>
        </p:spPr>
      </p:pic>
      <p:sp>
        <p:nvSpPr>
          <p:cNvPr id="7" name="Left Arrow 6"/>
          <p:cNvSpPr/>
          <p:nvPr/>
        </p:nvSpPr>
        <p:spPr bwMode="auto">
          <a:xfrm>
            <a:off x="2229612" y="3807296"/>
            <a:ext cx="4934676" cy="845840"/>
          </a:xfrm>
          <a:prstGeom prst="leftArrow">
            <a:avLst/>
          </a:pr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a:ln>
                  <a:noFill/>
                </a:ln>
                <a:solidFill>
                  <a:schemeClr val="bg1"/>
                </a:solidFill>
                <a:effectLst/>
                <a:latin typeface="Times New Roman" pitchFamily="18" charset="0"/>
              </a:rPr>
              <a:t>Loving Government </a:t>
            </a:r>
            <a:r>
              <a:rPr kumimoji="0" lang="en-CA" sz="2400" b="0" i="0" u="none" strike="noStrike" cap="none" normalizeH="0" baseline="0" dirty="0">
                <a:ln>
                  <a:noFill/>
                </a:ln>
                <a:solidFill>
                  <a:schemeClr val="bg1"/>
                </a:solidFill>
                <a:effectLst/>
                <a:latin typeface="Times New Roman" pitchFamily="18" charset="0"/>
              </a:rPr>
              <a:t>(discipline)</a:t>
            </a:r>
          </a:p>
        </p:txBody>
      </p:sp>
      <p:sp>
        <p:nvSpPr>
          <p:cNvPr id="8" name="Left Arrow 7"/>
          <p:cNvSpPr/>
          <p:nvPr/>
        </p:nvSpPr>
        <p:spPr bwMode="auto">
          <a:xfrm>
            <a:off x="2234649" y="2586135"/>
            <a:ext cx="4934676" cy="845840"/>
          </a:xfrm>
          <a:prstGeom prst="leftArrow">
            <a:avLst/>
          </a:pr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pitchFamily="18" charset="0"/>
              </a:rPr>
              <a:t>Proper Worship (sacraments)</a:t>
            </a:r>
          </a:p>
        </p:txBody>
      </p:sp>
      <p:sp>
        <p:nvSpPr>
          <p:cNvPr id="9" name="Left Arrow 8"/>
          <p:cNvSpPr/>
          <p:nvPr/>
        </p:nvSpPr>
        <p:spPr bwMode="auto">
          <a:xfrm>
            <a:off x="2209167" y="1341276"/>
            <a:ext cx="4934676" cy="845840"/>
          </a:xfrm>
          <a:prstGeom prst="leftArrow">
            <a:avLst/>
          </a:pr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pitchFamily="18" charset="0"/>
              </a:rPr>
              <a:t>Truthful</a:t>
            </a:r>
            <a:r>
              <a:rPr kumimoji="0" lang="en-CA" sz="2400" b="0" i="0" u="none" strike="noStrike" cap="none" normalizeH="0" dirty="0">
                <a:ln>
                  <a:noFill/>
                </a:ln>
                <a:solidFill>
                  <a:schemeClr val="bg1"/>
                </a:solidFill>
                <a:effectLst/>
                <a:latin typeface="Times New Roman" pitchFamily="18" charset="0"/>
              </a:rPr>
              <a:t> Teaching</a:t>
            </a:r>
            <a:r>
              <a:rPr kumimoji="0" lang="en-CA" sz="2400" b="0" i="0" u="none" strike="noStrike" cap="none" normalizeH="0" baseline="0" dirty="0">
                <a:ln>
                  <a:noFill/>
                </a:ln>
                <a:solidFill>
                  <a:schemeClr val="bg1"/>
                </a:solidFill>
                <a:effectLst/>
                <a:latin typeface="Times New Roman" pitchFamily="18" charset="0"/>
              </a:rPr>
              <a:t> (preaching)</a:t>
            </a:r>
          </a:p>
        </p:txBody>
      </p:sp>
      <p:sp>
        <p:nvSpPr>
          <p:cNvPr id="10" name="Text Box 4">
            <a:extLst>
              <a:ext uri="{FF2B5EF4-FFF2-40B4-BE49-F238E27FC236}">
                <a16:creationId xmlns:a16="http://schemas.microsoft.com/office/drawing/2014/main" id="{9BB06452-0FB1-41CF-803B-B0595E207C83}"/>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extLst>
      <p:ext uri="{BB962C8B-B14F-4D97-AF65-F5344CB8AC3E}">
        <p14:creationId xmlns:p14="http://schemas.microsoft.com/office/powerpoint/2010/main" val="3047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9CC5-D2C1-4C2E-BBEE-A9DF60571AAB}"/>
              </a:ext>
            </a:extLst>
          </p:cNvPr>
          <p:cNvSpPr>
            <a:spLocks noGrp="1"/>
          </p:cNvSpPr>
          <p:nvPr>
            <p:ph type="title"/>
          </p:nvPr>
        </p:nvSpPr>
        <p:spPr/>
        <p:txBody>
          <a:bodyPr/>
          <a:lstStyle/>
          <a:p>
            <a:r>
              <a:rPr lang="en-CA" dirty="0"/>
              <a:t>Be a </a:t>
            </a:r>
            <a:r>
              <a:rPr lang="en-CA" i="1" dirty="0"/>
              <a:t>living</a:t>
            </a:r>
            <a:r>
              <a:rPr lang="en-CA" dirty="0"/>
              <a:t> member</a:t>
            </a:r>
          </a:p>
        </p:txBody>
      </p:sp>
      <p:sp>
        <p:nvSpPr>
          <p:cNvPr id="3" name="Content Placeholder 2">
            <a:extLst>
              <a:ext uri="{FF2B5EF4-FFF2-40B4-BE49-F238E27FC236}">
                <a16:creationId xmlns:a16="http://schemas.microsoft.com/office/drawing/2014/main" id="{B3070CF1-3DA4-42DF-A05D-7D667719B34B}"/>
              </a:ext>
            </a:extLst>
          </p:cNvPr>
          <p:cNvSpPr>
            <a:spLocks noGrp="1"/>
          </p:cNvSpPr>
          <p:nvPr>
            <p:ph idx="1"/>
          </p:nvPr>
        </p:nvSpPr>
        <p:spPr/>
        <p:txBody>
          <a:bodyPr/>
          <a:lstStyle/>
          <a:p>
            <a:pPr marL="0" indent="0">
              <a:buNone/>
            </a:pPr>
            <a:r>
              <a:rPr lang="en-US" i="1" dirty="0">
                <a:solidFill>
                  <a:srgbClr val="FFFF00"/>
                </a:solidFill>
              </a:rPr>
              <a:t>55. Q. What do you understand by the communion of saints?</a:t>
            </a:r>
            <a:endParaRPr lang="en-CA" i="1" dirty="0">
              <a:solidFill>
                <a:srgbClr val="FFFF00"/>
              </a:solidFill>
            </a:endParaRPr>
          </a:p>
          <a:p>
            <a:pPr marL="0" indent="0">
              <a:buNone/>
            </a:pPr>
            <a:r>
              <a:rPr lang="en-US" i="1" dirty="0">
                <a:solidFill>
                  <a:srgbClr val="FFFF00"/>
                </a:solidFill>
              </a:rPr>
              <a:t>A. First, that believers, all and everyone, as members of Christ have communion with him and share in all his treasures and gifts.</a:t>
            </a:r>
            <a:endParaRPr lang="en-CA" i="1" dirty="0">
              <a:solidFill>
                <a:srgbClr val="FFFF00"/>
              </a:solidFill>
            </a:endParaRPr>
          </a:p>
          <a:p>
            <a:pPr marL="0" indent="0">
              <a:buNone/>
            </a:pPr>
            <a:r>
              <a:rPr lang="en-US" i="1" dirty="0">
                <a:solidFill>
                  <a:srgbClr val="FFFF00"/>
                </a:solidFill>
              </a:rPr>
              <a:t>Second, that everyone is duty-bound to use his gifts readily and cheerfully for the benefit and well-being of the other members.</a:t>
            </a:r>
          </a:p>
          <a:p>
            <a:pPr marL="0" indent="0">
              <a:buNone/>
            </a:pPr>
            <a:endParaRPr lang="en-CA" dirty="0"/>
          </a:p>
          <a:p>
            <a:pPr marL="0" indent="0">
              <a:buNone/>
            </a:pPr>
            <a:r>
              <a:rPr lang="en-CA" dirty="0"/>
              <a:t>What gifts is God giving you that you can use for the benefit of other church members?</a:t>
            </a:r>
          </a:p>
          <a:p>
            <a:pPr marL="0" indent="0">
              <a:buNone/>
            </a:pPr>
            <a:endParaRPr lang="en-US" i="1" dirty="0">
              <a:solidFill>
                <a:srgbClr val="FFFF00"/>
              </a:solidFill>
            </a:endParaRPr>
          </a:p>
          <a:p>
            <a:endParaRPr lang="en-CA" dirty="0"/>
          </a:p>
        </p:txBody>
      </p:sp>
    </p:spTree>
    <p:extLst>
      <p:ext uri="{BB962C8B-B14F-4D97-AF65-F5344CB8AC3E}">
        <p14:creationId xmlns:p14="http://schemas.microsoft.com/office/powerpoint/2010/main" val="2782874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FF202-6D20-4459-82D3-77F1943E9BC9}"/>
              </a:ext>
            </a:extLst>
          </p:cNvPr>
          <p:cNvSpPr>
            <a:spLocks noGrp="1"/>
          </p:cNvSpPr>
          <p:nvPr>
            <p:ph type="title"/>
          </p:nvPr>
        </p:nvSpPr>
        <p:spPr/>
        <p:txBody>
          <a:bodyPr/>
          <a:lstStyle/>
          <a:p>
            <a:r>
              <a:rPr lang="en-CA" dirty="0"/>
              <a:t>Hymn 52:</a:t>
            </a:r>
            <a:r>
              <a:rPr lang="en-CA" u="sng" dirty="0"/>
              <a:t>1</a:t>
            </a:r>
            <a:r>
              <a:rPr lang="en-CA" dirty="0"/>
              <a:t>,2</a:t>
            </a:r>
          </a:p>
        </p:txBody>
      </p:sp>
      <p:sp>
        <p:nvSpPr>
          <p:cNvPr id="3" name="Content Placeholder 2">
            <a:extLst>
              <a:ext uri="{FF2B5EF4-FFF2-40B4-BE49-F238E27FC236}">
                <a16:creationId xmlns:a16="http://schemas.microsoft.com/office/drawing/2014/main" id="{36F092DF-E9C2-4B6E-B0EF-EBC1E1F24D60}"/>
              </a:ext>
            </a:extLst>
          </p:cNvPr>
          <p:cNvSpPr>
            <a:spLocks noGrp="1"/>
          </p:cNvSpPr>
          <p:nvPr>
            <p:ph idx="1"/>
          </p:nvPr>
        </p:nvSpPr>
        <p:spPr>
          <a:xfrm>
            <a:off x="1979712" y="1219200"/>
            <a:ext cx="7164288" cy="5638800"/>
          </a:xfrm>
        </p:spPr>
        <p:txBody>
          <a:bodyPr/>
          <a:lstStyle/>
          <a:p>
            <a:pPr marL="0" indent="0">
              <a:buNone/>
            </a:pPr>
            <a:r>
              <a:rPr lang="en-US" dirty="0"/>
              <a:t>The church’s one foundation</a:t>
            </a:r>
          </a:p>
          <a:p>
            <a:pPr marL="0" indent="0">
              <a:buNone/>
            </a:pPr>
            <a:r>
              <a:rPr lang="en-US" dirty="0"/>
              <a:t>is Jesus Christ her Lord;</a:t>
            </a:r>
          </a:p>
          <a:p>
            <a:pPr marL="0" indent="0">
              <a:buNone/>
            </a:pPr>
            <a:r>
              <a:rPr lang="en-US" dirty="0"/>
              <a:t>she is his new creation</a:t>
            </a:r>
          </a:p>
          <a:p>
            <a:pPr marL="0" indent="0">
              <a:buNone/>
            </a:pPr>
            <a:r>
              <a:rPr lang="en-US" dirty="0"/>
              <a:t>by water and the Word.</a:t>
            </a:r>
          </a:p>
          <a:p>
            <a:pPr marL="0" indent="0">
              <a:buNone/>
            </a:pPr>
            <a:r>
              <a:rPr lang="en-US" dirty="0"/>
              <a:t>From heav’n he came and sought her</a:t>
            </a:r>
          </a:p>
          <a:p>
            <a:pPr marL="0" indent="0">
              <a:buNone/>
            </a:pPr>
            <a:r>
              <a:rPr lang="en-US" dirty="0"/>
              <a:t>to be his holy bride;</a:t>
            </a:r>
          </a:p>
          <a:p>
            <a:pPr marL="0" indent="0">
              <a:buNone/>
            </a:pPr>
            <a:r>
              <a:rPr lang="en-US" dirty="0"/>
              <a:t>with his own blood he bought her</a:t>
            </a:r>
          </a:p>
          <a:p>
            <a:pPr marL="0" indent="0">
              <a:buNone/>
            </a:pPr>
            <a:r>
              <a:rPr lang="en-US" dirty="0"/>
              <a:t>and for her life he died.</a:t>
            </a:r>
          </a:p>
          <a:p>
            <a:endParaRPr lang="en-CA" dirty="0"/>
          </a:p>
        </p:txBody>
      </p:sp>
    </p:spTree>
    <p:extLst>
      <p:ext uri="{BB962C8B-B14F-4D97-AF65-F5344CB8AC3E}">
        <p14:creationId xmlns:p14="http://schemas.microsoft.com/office/powerpoint/2010/main" val="221210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FF202-6D20-4459-82D3-77F1943E9BC9}"/>
              </a:ext>
            </a:extLst>
          </p:cNvPr>
          <p:cNvSpPr>
            <a:spLocks noGrp="1"/>
          </p:cNvSpPr>
          <p:nvPr>
            <p:ph type="title"/>
          </p:nvPr>
        </p:nvSpPr>
        <p:spPr/>
        <p:txBody>
          <a:bodyPr/>
          <a:lstStyle/>
          <a:p>
            <a:r>
              <a:rPr lang="en-CA" dirty="0"/>
              <a:t>Hymn 52:1,</a:t>
            </a:r>
            <a:r>
              <a:rPr lang="en-CA" u="sng" dirty="0"/>
              <a:t>2</a:t>
            </a:r>
          </a:p>
        </p:txBody>
      </p:sp>
      <p:sp>
        <p:nvSpPr>
          <p:cNvPr id="3" name="Content Placeholder 2">
            <a:extLst>
              <a:ext uri="{FF2B5EF4-FFF2-40B4-BE49-F238E27FC236}">
                <a16:creationId xmlns:a16="http://schemas.microsoft.com/office/drawing/2014/main" id="{36F092DF-E9C2-4B6E-B0EF-EBC1E1F24D60}"/>
              </a:ext>
            </a:extLst>
          </p:cNvPr>
          <p:cNvSpPr>
            <a:spLocks noGrp="1"/>
          </p:cNvSpPr>
          <p:nvPr>
            <p:ph idx="1"/>
          </p:nvPr>
        </p:nvSpPr>
        <p:spPr>
          <a:xfrm>
            <a:off x="1979712" y="1219200"/>
            <a:ext cx="7164288" cy="5638800"/>
          </a:xfrm>
        </p:spPr>
        <p:txBody>
          <a:bodyPr/>
          <a:lstStyle/>
          <a:p>
            <a:pPr marL="0" indent="0">
              <a:buNone/>
            </a:pPr>
            <a:r>
              <a:rPr lang="en-US" dirty="0"/>
              <a:t>Elect from every nation, </a:t>
            </a:r>
          </a:p>
          <a:p>
            <a:pPr marL="0" indent="0">
              <a:buNone/>
            </a:pPr>
            <a:r>
              <a:rPr lang="en-US" dirty="0"/>
              <a:t>yet one o’er all the earth, </a:t>
            </a:r>
          </a:p>
          <a:p>
            <a:pPr marL="0" indent="0">
              <a:buNone/>
            </a:pPr>
            <a:r>
              <a:rPr lang="en-US" dirty="0"/>
              <a:t>her charter of salvation</a:t>
            </a:r>
          </a:p>
          <a:p>
            <a:pPr marL="0" indent="0">
              <a:buNone/>
            </a:pPr>
            <a:r>
              <a:rPr lang="en-US" dirty="0"/>
              <a:t>one LORD, one faith, one birth. </a:t>
            </a:r>
          </a:p>
          <a:p>
            <a:pPr marL="0" indent="0">
              <a:buNone/>
            </a:pPr>
            <a:r>
              <a:rPr lang="en-US" dirty="0"/>
              <a:t>One holy name she blesses, </a:t>
            </a:r>
          </a:p>
          <a:p>
            <a:pPr marL="0" indent="0">
              <a:buNone/>
            </a:pPr>
            <a:r>
              <a:rPr lang="en-US" dirty="0"/>
              <a:t>partakes one holy food,</a:t>
            </a:r>
          </a:p>
          <a:p>
            <a:pPr marL="0" indent="0">
              <a:buNone/>
            </a:pPr>
            <a:r>
              <a:rPr lang="en-US" dirty="0"/>
              <a:t>and to one hope she presses, </a:t>
            </a:r>
          </a:p>
          <a:p>
            <a:pPr marL="0" indent="0">
              <a:buNone/>
            </a:pPr>
            <a:r>
              <a:rPr lang="en-US" dirty="0"/>
              <a:t>with every grace endued.</a:t>
            </a:r>
          </a:p>
          <a:p>
            <a:endParaRPr lang="en-CA" dirty="0"/>
          </a:p>
        </p:txBody>
      </p:sp>
    </p:spTree>
    <p:extLst>
      <p:ext uri="{BB962C8B-B14F-4D97-AF65-F5344CB8AC3E}">
        <p14:creationId xmlns:p14="http://schemas.microsoft.com/office/powerpoint/2010/main" val="888919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Be a church member?</a:t>
            </a:r>
          </a:p>
        </p:txBody>
      </p:sp>
      <p:sp>
        <p:nvSpPr>
          <p:cNvPr id="3" name="Content Placeholder 2"/>
          <p:cNvSpPr>
            <a:spLocks noGrp="1"/>
          </p:cNvSpPr>
          <p:nvPr>
            <p:ph idx="1"/>
          </p:nvPr>
        </p:nvSpPr>
        <p:spPr/>
        <p:txBody>
          <a:bodyPr/>
          <a:lstStyle/>
          <a:p>
            <a:pPr marL="0" indent="0">
              <a:buNone/>
            </a:pPr>
            <a:r>
              <a:rPr lang="en-CA" dirty="0"/>
              <a:t>It is a sad fact, the number of people in churches is dropping. Churches are said to be turning grey: there are more seniors than any other age group.</a:t>
            </a:r>
          </a:p>
          <a:p>
            <a:pPr marL="0" indent="0">
              <a:buNone/>
            </a:pPr>
            <a:endParaRPr lang="en-CA" dirty="0"/>
          </a:p>
          <a:p>
            <a:pPr marL="0" indent="0">
              <a:buNone/>
            </a:pPr>
            <a:endParaRPr lang="en-CA" dirty="0"/>
          </a:p>
          <a:p>
            <a:pPr marL="0" indent="0">
              <a:buNone/>
            </a:pPr>
            <a:endParaRPr lang="en-CA" dirty="0"/>
          </a:p>
          <a:p>
            <a:pPr marL="0" indent="0">
              <a:buNone/>
            </a:pPr>
            <a:r>
              <a:rPr lang="en-CA" dirty="0"/>
              <a:t>Why is it that young people are leaving churches in droves?</a:t>
            </a:r>
          </a:p>
          <a:p>
            <a:pPr marL="0" indent="0">
              <a:buNone/>
            </a:pPr>
            <a:r>
              <a:rPr lang="en-CA" dirty="0"/>
              <a:t>One line of reasoning is: you can serve God however you want, and you can listen to a sermon on the Internet. </a:t>
            </a:r>
          </a:p>
          <a:p>
            <a:pPr marL="0" indent="0" algn="ctr">
              <a:buNone/>
            </a:pPr>
            <a:r>
              <a:rPr lang="en-CA" dirty="0"/>
              <a:t>So who needs church?</a:t>
            </a:r>
          </a:p>
          <a:p>
            <a:pPr marL="0" indent="0">
              <a:buNone/>
            </a:pPr>
            <a:endParaRPr lang="en-CA" dirty="0"/>
          </a:p>
          <a:p>
            <a:pPr marL="0" indent="0">
              <a:buNone/>
            </a:pPr>
            <a:endParaRPr lang="en-CA" dirty="0"/>
          </a:p>
        </p:txBody>
      </p:sp>
      <p:pic>
        <p:nvPicPr>
          <p:cNvPr id="1026" name="Picture 2" descr="http://upload.wikimedia.org/wikipedia/commons/thumb/c/ca/Church_clipart.svg/175px-Church_clipar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492896"/>
            <a:ext cx="1435657" cy="1788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rstbaptistlemay.com/Seniors%20Carto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762420"/>
            <a:ext cx="2229992" cy="1374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randywornhole.files.wordpress.com/2011/02/cartoon_you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2723780"/>
            <a:ext cx="1863719" cy="14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61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Belonging to a church</a:t>
            </a:r>
          </a:p>
        </p:txBody>
      </p:sp>
      <p:sp>
        <p:nvSpPr>
          <p:cNvPr id="3" name="Content Placeholder 2"/>
          <p:cNvSpPr>
            <a:spLocks noGrp="1"/>
          </p:cNvSpPr>
          <p:nvPr>
            <p:ph idx="1"/>
          </p:nvPr>
        </p:nvSpPr>
        <p:spPr/>
        <p:txBody>
          <a:bodyPr/>
          <a:lstStyle/>
          <a:p>
            <a:pPr marL="0" indent="0">
              <a:buNone/>
            </a:pPr>
            <a:r>
              <a:rPr lang="en-CA" dirty="0"/>
              <a:t>What are some of the benefits of being a member of the church? </a:t>
            </a:r>
            <a:r>
              <a:rPr lang="en-CA" i="1" dirty="0"/>
              <a:t>Write down three you can think of.</a:t>
            </a:r>
            <a:endParaRPr lang="en-CA" dirty="0"/>
          </a:p>
          <a:p>
            <a:pPr marL="0" indent="0">
              <a:buNone/>
            </a:pPr>
            <a:r>
              <a:rPr lang="en-CA" dirty="0"/>
              <a:t>	</a:t>
            </a:r>
            <a:r>
              <a:rPr lang="en-CA" dirty="0">
                <a:solidFill>
                  <a:srgbClr val="00FF00"/>
                </a:solidFill>
              </a:rPr>
              <a:t>- communal worship (</a:t>
            </a:r>
            <a:r>
              <a:rPr lang="en-CA" dirty="0" err="1">
                <a:solidFill>
                  <a:srgbClr val="00FF00"/>
                </a:solidFill>
              </a:rPr>
              <a:t>e.g</a:t>
            </a:r>
            <a:r>
              <a:rPr lang="en-CA" dirty="0">
                <a:solidFill>
                  <a:srgbClr val="00FF00"/>
                </a:solidFill>
              </a:rPr>
              <a:t> singing, prayer)</a:t>
            </a:r>
          </a:p>
          <a:p>
            <a:pPr marL="0" indent="0">
              <a:buNone/>
            </a:pPr>
            <a:r>
              <a:rPr lang="en-CA" dirty="0">
                <a:solidFill>
                  <a:srgbClr val="00FF00"/>
                </a:solidFill>
              </a:rPr>
              <a:t>	- instruction (e.g. catechism)</a:t>
            </a:r>
          </a:p>
          <a:p>
            <a:pPr marL="0" indent="0">
              <a:buNone/>
            </a:pPr>
            <a:r>
              <a:rPr lang="en-CA" dirty="0">
                <a:solidFill>
                  <a:srgbClr val="00FF00"/>
                </a:solidFill>
              </a:rPr>
              <a:t>	- supervision by elders (spiritual coaches)</a:t>
            </a:r>
          </a:p>
          <a:p>
            <a:pPr marL="0" indent="0">
              <a:buNone/>
            </a:pPr>
            <a:r>
              <a:rPr lang="en-CA" dirty="0">
                <a:solidFill>
                  <a:srgbClr val="00FF00"/>
                </a:solidFill>
              </a:rPr>
              <a:t>	- a sense of belonging (fellowship)</a:t>
            </a:r>
          </a:p>
          <a:p>
            <a:pPr marL="0" indent="0">
              <a:buNone/>
            </a:pPr>
            <a:r>
              <a:rPr lang="en-CA" dirty="0"/>
              <a:t>	</a:t>
            </a:r>
          </a:p>
          <a:p>
            <a:pPr marL="0" indent="0">
              <a:buNone/>
            </a:pPr>
            <a:r>
              <a:rPr lang="en-CA" dirty="0"/>
              <a:t>But there’s something else we need to realize…</a:t>
            </a:r>
          </a:p>
        </p:txBody>
      </p:sp>
      <p:sp>
        <p:nvSpPr>
          <p:cNvPr id="4" name="Text Box 4">
            <a:extLst>
              <a:ext uri="{FF2B5EF4-FFF2-40B4-BE49-F238E27FC236}">
                <a16:creationId xmlns:a16="http://schemas.microsoft.com/office/drawing/2014/main" id="{90D0F51A-0622-4E3C-BD20-447CEDB4D9C6}"/>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custDataLst>
      <p:tags r:id="rId1"/>
    </p:custDataLst>
    <p:extLst>
      <p:ext uri="{BB962C8B-B14F-4D97-AF65-F5344CB8AC3E}">
        <p14:creationId xmlns:p14="http://schemas.microsoft.com/office/powerpoint/2010/main" val="193532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church is the Lord’s</a:t>
            </a:r>
          </a:p>
        </p:txBody>
      </p:sp>
      <p:sp>
        <p:nvSpPr>
          <p:cNvPr id="3" name="Content Placeholder 2"/>
          <p:cNvSpPr>
            <a:spLocks noGrp="1"/>
          </p:cNvSpPr>
          <p:nvPr>
            <p:ph idx="1"/>
          </p:nvPr>
        </p:nvSpPr>
        <p:spPr/>
        <p:txBody>
          <a:bodyPr/>
          <a:lstStyle/>
          <a:p>
            <a:pPr marL="0" indent="0">
              <a:buNone/>
            </a:pPr>
            <a:r>
              <a:rPr lang="en-CA" dirty="0"/>
              <a:t>The word “church” is from </a:t>
            </a:r>
            <a:r>
              <a:rPr lang="en-CA" dirty="0">
                <a:solidFill>
                  <a:srgbClr val="00FF00"/>
                </a:solidFill>
              </a:rPr>
              <a:t>the Greek word “</a:t>
            </a:r>
            <a:r>
              <a:rPr lang="en-CA" dirty="0" err="1">
                <a:solidFill>
                  <a:srgbClr val="00FF00"/>
                </a:solidFill>
              </a:rPr>
              <a:t>kuriakos</a:t>
            </a:r>
            <a:r>
              <a:rPr lang="en-CA" dirty="0">
                <a:solidFill>
                  <a:srgbClr val="00FF00"/>
                </a:solidFill>
              </a:rPr>
              <a:t>”</a:t>
            </a:r>
          </a:p>
          <a:p>
            <a:pPr marL="0" indent="0">
              <a:buNone/>
            </a:pPr>
            <a:r>
              <a:rPr lang="en-CA" dirty="0">
                <a:solidFill>
                  <a:srgbClr val="00FF00"/>
                </a:solidFill>
              </a:rPr>
              <a:t>“</a:t>
            </a:r>
            <a:r>
              <a:rPr lang="en-CA" i="1" dirty="0" err="1">
                <a:solidFill>
                  <a:srgbClr val="00FF00"/>
                </a:solidFill>
              </a:rPr>
              <a:t>Kuriakos</a:t>
            </a:r>
            <a:r>
              <a:rPr lang="en-CA" dirty="0">
                <a:solidFill>
                  <a:srgbClr val="00FF00"/>
                </a:solidFill>
              </a:rPr>
              <a:t>” </a:t>
            </a:r>
            <a:r>
              <a:rPr lang="en-CA" dirty="0"/>
              <a:t>is the adjective that goes with </a:t>
            </a:r>
            <a:r>
              <a:rPr lang="en-CA" dirty="0">
                <a:solidFill>
                  <a:srgbClr val="00FF00"/>
                </a:solidFill>
              </a:rPr>
              <a:t>“</a:t>
            </a:r>
            <a:r>
              <a:rPr lang="en-CA" i="1" dirty="0" err="1">
                <a:solidFill>
                  <a:srgbClr val="00FF00"/>
                </a:solidFill>
              </a:rPr>
              <a:t>kurios</a:t>
            </a:r>
            <a:r>
              <a:rPr lang="en-CA" dirty="0">
                <a:solidFill>
                  <a:srgbClr val="00FF00"/>
                </a:solidFill>
              </a:rPr>
              <a:t>”</a:t>
            </a:r>
          </a:p>
          <a:p>
            <a:pPr marL="0" indent="0" algn="ctr">
              <a:buNone/>
            </a:pPr>
            <a:r>
              <a:rPr lang="en-CA" dirty="0">
                <a:solidFill>
                  <a:srgbClr val="00FF00"/>
                </a:solidFill>
              </a:rPr>
              <a:t>Kurios = Lord</a:t>
            </a:r>
          </a:p>
          <a:p>
            <a:pPr marL="0" indent="0" algn="ctr">
              <a:buNone/>
            </a:pPr>
            <a:r>
              <a:rPr lang="en-CA" dirty="0" err="1">
                <a:solidFill>
                  <a:srgbClr val="00FF00"/>
                </a:solidFill>
              </a:rPr>
              <a:t>Kuriakos</a:t>
            </a:r>
            <a:r>
              <a:rPr lang="en-CA" dirty="0">
                <a:solidFill>
                  <a:srgbClr val="00FF00"/>
                </a:solidFill>
              </a:rPr>
              <a:t> = Lord-</a:t>
            </a:r>
            <a:r>
              <a:rPr lang="en-CA" dirty="0" err="1">
                <a:solidFill>
                  <a:srgbClr val="00FF00"/>
                </a:solidFill>
              </a:rPr>
              <a:t>ly</a:t>
            </a:r>
            <a:r>
              <a:rPr lang="en-CA" dirty="0">
                <a:solidFill>
                  <a:srgbClr val="00FF00"/>
                </a:solidFill>
              </a:rPr>
              <a:t>, that which belongs to the Lord.</a:t>
            </a:r>
          </a:p>
          <a:p>
            <a:pPr marL="0" indent="0" algn="ctr">
              <a:buNone/>
            </a:pPr>
            <a:endParaRPr lang="en-CA" dirty="0"/>
          </a:p>
          <a:p>
            <a:pPr marL="0" indent="0">
              <a:buNone/>
            </a:pPr>
            <a:r>
              <a:rPr lang="en-CA" dirty="0"/>
              <a:t>You don’t belong to a church because you choose to. You belong to a church because you belong to the Lord. </a:t>
            </a:r>
          </a:p>
          <a:p>
            <a:pPr marL="0" indent="0">
              <a:buNone/>
            </a:pPr>
            <a:r>
              <a:rPr lang="en-CA" dirty="0">
                <a:solidFill>
                  <a:srgbClr val="00FF00"/>
                </a:solidFill>
              </a:rPr>
              <a:t>God chose you!</a:t>
            </a:r>
          </a:p>
          <a:p>
            <a:pPr marL="0" indent="0">
              <a:buNone/>
            </a:pPr>
            <a:endParaRPr lang="en-CA" sz="1600" dirty="0">
              <a:solidFill>
                <a:srgbClr val="00FF00"/>
              </a:solidFill>
            </a:endParaRPr>
          </a:p>
          <a:p>
            <a:pPr marL="0" indent="0">
              <a:buNone/>
            </a:pPr>
            <a:r>
              <a:rPr lang="en-CA" sz="2400" i="1" dirty="0"/>
              <a:t>Note: in the Greek Bible the word for church is “</a:t>
            </a:r>
            <a:r>
              <a:rPr lang="en-CA" sz="2400" i="1" dirty="0" err="1"/>
              <a:t>ekklesia</a:t>
            </a:r>
            <a:r>
              <a:rPr lang="en-CA" sz="2400" i="1" dirty="0"/>
              <a:t>”. This means “called out” and should be translated with “assembly” or “congregation”.</a:t>
            </a:r>
          </a:p>
        </p:txBody>
      </p:sp>
      <p:sp>
        <p:nvSpPr>
          <p:cNvPr id="4" name="Text Box 4">
            <a:extLst>
              <a:ext uri="{FF2B5EF4-FFF2-40B4-BE49-F238E27FC236}">
                <a16:creationId xmlns:a16="http://schemas.microsoft.com/office/drawing/2014/main" id="{9D9043FB-1E1E-44E4-9E2B-F352656E3F59}"/>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custDataLst>
      <p:tags r:id="rId1"/>
    </p:custDataLst>
    <p:extLst>
      <p:ext uri="{BB962C8B-B14F-4D97-AF65-F5344CB8AC3E}">
        <p14:creationId xmlns:p14="http://schemas.microsoft.com/office/powerpoint/2010/main" val="292895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Christ’s flock</a:t>
            </a:r>
            <a:endParaRPr lang="en-GB" dirty="0">
              <a:solidFill>
                <a:srgbClr val="FFFF00"/>
              </a:solidFill>
              <a:highlight>
                <a:srgbClr val="FF0000"/>
              </a:highlight>
            </a:endParaRPr>
          </a:p>
        </p:txBody>
      </p:sp>
      <p:pic>
        <p:nvPicPr>
          <p:cNvPr id="10243" name="Picture 3"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www.scottish-places.info/scotgaz/images/p53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268760"/>
            <a:ext cx="5832648" cy="4374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3808" y="5929665"/>
            <a:ext cx="1374672" cy="584775"/>
          </a:xfrm>
          <a:prstGeom prst="rect">
            <a:avLst/>
          </a:prstGeom>
          <a:noFill/>
        </p:spPr>
        <p:txBody>
          <a:bodyPr wrap="none" rtlCol="0">
            <a:spAutoFit/>
          </a:bodyPr>
          <a:lstStyle/>
          <a:p>
            <a:r>
              <a:rPr lang="en-CA" sz="3200" dirty="0">
                <a:solidFill>
                  <a:srgbClr val="FFFF00"/>
                </a:solidFill>
                <a:latin typeface="Calibri" panose="020F0502020204030204" pitchFamily="34" charset="0"/>
                <a:cs typeface="Calibri" panose="020F0502020204030204" pitchFamily="34" charset="0"/>
              </a:rPr>
              <a:t>“Door”</a:t>
            </a:r>
          </a:p>
        </p:txBody>
      </p:sp>
      <p:cxnSp>
        <p:nvCxnSpPr>
          <p:cNvPr id="4" name="Straight Arrow Connector 3"/>
          <p:cNvCxnSpPr>
            <a:stCxn id="2" idx="0"/>
          </p:cNvCxnSpPr>
          <p:nvPr/>
        </p:nvCxnSpPr>
        <p:spPr bwMode="auto">
          <a:xfrm flipV="1">
            <a:off x="3531144" y="4077072"/>
            <a:ext cx="0" cy="1852593"/>
          </a:xfrm>
          <a:prstGeom prst="straightConnector1">
            <a:avLst/>
          </a:prstGeom>
          <a:solidFill>
            <a:schemeClr val="tx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6570815" y="2675254"/>
            <a:ext cx="2105641" cy="1077218"/>
          </a:xfrm>
          <a:prstGeom prst="rect">
            <a:avLst/>
          </a:prstGeom>
          <a:noFill/>
        </p:spPr>
        <p:txBody>
          <a:bodyPr wrap="none" rtlCol="0">
            <a:spAutoFit/>
          </a:bodyPr>
          <a:lstStyle/>
          <a:p>
            <a:r>
              <a:rPr lang="en-CA" sz="3200" dirty="0">
                <a:solidFill>
                  <a:srgbClr val="FFFF00"/>
                </a:solidFill>
                <a:latin typeface="Calibri" panose="020F0502020204030204" pitchFamily="34" charset="0"/>
                <a:cs typeface="Calibri" panose="020F0502020204030204" pitchFamily="34" charset="0"/>
              </a:rPr>
              <a:t>Wall (note, </a:t>
            </a:r>
            <a:br>
              <a:rPr lang="en-CA" sz="3200" dirty="0">
                <a:solidFill>
                  <a:srgbClr val="FFFF00"/>
                </a:solidFill>
                <a:latin typeface="Calibri" panose="020F0502020204030204" pitchFamily="34" charset="0"/>
                <a:cs typeface="Calibri" panose="020F0502020204030204" pitchFamily="34" charset="0"/>
              </a:rPr>
            </a:br>
            <a:r>
              <a:rPr lang="en-CA" sz="3200" dirty="0">
                <a:solidFill>
                  <a:srgbClr val="FFFF00"/>
                </a:solidFill>
                <a:latin typeface="Calibri" panose="020F0502020204030204" pitchFamily="34" charset="0"/>
                <a:cs typeface="Calibri" panose="020F0502020204030204" pitchFamily="34" charset="0"/>
              </a:rPr>
              <a:t>no roof!)</a:t>
            </a:r>
          </a:p>
        </p:txBody>
      </p:sp>
      <p:cxnSp>
        <p:nvCxnSpPr>
          <p:cNvPr id="11" name="Straight Arrow Connector 10"/>
          <p:cNvCxnSpPr/>
          <p:nvPr/>
        </p:nvCxnSpPr>
        <p:spPr bwMode="auto">
          <a:xfrm flipH="1">
            <a:off x="4218480" y="3361312"/>
            <a:ext cx="2441752" cy="283712"/>
          </a:xfrm>
          <a:prstGeom prst="straightConnector1">
            <a:avLst/>
          </a:prstGeom>
          <a:solidFill>
            <a:schemeClr val="tx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049100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Christ’s Flock</a:t>
            </a:r>
          </a:p>
        </p:txBody>
      </p:sp>
      <p:sp>
        <p:nvSpPr>
          <p:cNvPr id="1203204" name="Rectangle 4"/>
          <p:cNvSpPr>
            <a:spLocks noGrp="1" noChangeArrowheads="1"/>
          </p:cNvSpPr>
          <p:nvPr>
            <p:ph idx="1"/>
          </p:nvPr>
        </p:nvSpPr>
        <p:spPr>
          <a:xfrm>
            <a:off x="0" y="1282819"/>
            <a:ext cx="9144000" cy="2722245"/>
          </a:xfrm>
        </p:spPr>
        <p:txBody>
          <a:bodyPr/>
          <a:lstStyle/>
          <a:p>
            <a:pPr marL="0" indent="0">
              <a:buNone/>
            </a:pPr>
            <a:r>
              <a:rPr lang="en-CA" dirty="0"/>
              <a:t>1. </a:t>
            </a:r>
            <a:r>
              <a:rPr lang="en-CA" i="1" dirty="0"/>
              <a:t>But he who enters by _________ is the shepherd of the sheep. To him the gatekeeper opens. The sheep hear __________, and he calls his own sheep _________ and leads them out. When he has brought out all his own, he goes __________, and the sheep _________, for they ____________.</a:t>
            </a:r>
            <a:endParaRPr lang="en-CA" dirty="0"/>
          </a:p>
          <a:p>
            <a:pPr marL="0" indent="0">
              <a:buNone/>
            </a:pPr>
            <a:endParaRPr lang="en-CA" sz="1800" dirty="0"/>
          </a:p>
          <a:p>
            <a:pPr marL="0" indent="0">
              <a:buNone/>
            </a:pPr>
            <a:endParaRPr lang="en-US" dirty="0"/>
          </a:p>
        </p:txBody>
      </p:sp>
      <p:pic>
        <p:nvPicPr>
          <p:cNvPr id="10243" name="Picture 3"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3.bp.blogspot.com/_jUfLW3zpeE8/SwlteFzjGdI/AAAAAAAAAzM/eMD6l7l_2C0/s400/Sheep+Follo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5034" y="4077072"/>
            <a:ext cx="3562350" cy="26860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491880" y="1320710"/>
            <a:ext cx="1656184"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t</a:t>
            </a:r>
            <a:r>
              <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rPr>
              <a:t>he door</a:t>
            </a:r>
          </a:p>
        </p:txBody>
      </p:sp>
      <p:sp>
        <p:nvSpPr>
          <p:cNvPr id="8" name="Rectangle 7"/>
          <p:cNvSpPr/>
          <p:nvPr/>
        </p:nvSpPr>
        <p:spPr bwMode="auto">
          <a:xfrm>
            <a:off x="59980" y="2181401"/>
            <a:ext cx="1724425"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his voice</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9" name="Rectangle 8"/>
          <p:cNvSpPr/>
          <p:nvPr/>
        </p:nvSpPr>
        <p:spPr bwMode="auto">
          <a:xfrm>
            <a:off x="5868144" y="2230524"/>
            <a:ext cx="1594494"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by name</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11" name="Rectangle 10"/>
          <p:cNvSpPr/>
          <p:nvPr/>
        </p:nvSpPr>
        <p:spPr bwMode="auto">
          <a:xfrm>
            <a:off x="59980" y="3060765"/>
            <a:ext cx="1775716"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before them</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12" name="Rectangle 11"/>
          <p:cNvSpPr/>
          <p:nvPr/>
        </p:nvSpPr>
        <p:spPr bwMode="auto">
          <a:xfrm>
            <a:off x="4067944" y="3044266"/>
            <a:ext cx="1656184"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follow him</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13" name="Rectangle 12"/>
          <p:cNvSpPr/>
          <p:nvPr/>
        </p:nvSpPr>
        <p:spPr bwMode="auto">
          <a:xfrm>
            <a:off x="59980" y="3504541"/>
            <a:ext cx="2135756"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know his voice</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14" name="Rectangle 4"/>
          <p:cNvSpPr txBox="1">
            <a:spLocks noChangeArrowheads="1"/>
          </p:cNvSpPr>
          <p:nvPr/>
        </p:nvSpPr>
        <p:spPr bwMode="auto">
          <a:xfrm>
            <a:off x="-8895" y="4284236"/>
            <a:ext cx="9144000" cy="247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latin typeface="Calibri" panose="020F0502020204030204" pitchFamily="34" charset="0"/>
                <a:cs typeface="Calibri" panose="020F0502020204030204" pitchFamily="34" charset="0"/>
              </a:rPr>
              <a:t>2. The door.</a:t>
            </a:r>
          </a:p>
          <a:p>
            <a:pPr marL="0" indent="0">
              <a:buFontTx/>
              <a:buNone/>
            </a:pPr>
            <a:r>
              <a:rPr lang="en-CA" dirty="0">
                <a:latin typeface="Calibri" panose="020F0502020204030204" pitchFamily="34" charset="0"/>
                <a:cs typeface="Calibri" panose="020F0502020204030204" pitchFamily="34" charset="0"/>
              </a:rPr>
              <a:t>3. That access to the flock </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comes only via Jesus;</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anyone serving in the church </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must serve through Christ.</a:t>
            </a:r>
          </a:p>
          <a:p>
            <a:pPr marL="0" indent="0">
              <a:buFontTx/>
              <a:buNone/>
            </a:pPr>
            <a:endParaRPr lang="en-US"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91310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Christ’s Flock</a:t>
            </a:r>
          </a:p>
        </p:txBody>
      </p:sp>
      <p:sp>
        <p:nvSpPr>
          <p:cNvPr id="1203204" name="Rectangle 4"/>
          <p:cNvSpPr>
            <a:spLocks noGrp="1" noChangeArrowheads="1"/>
          </p:cNvSpPr>
          <p:nvPr>
            <p:ph idx="1"/>
          </p:nvPr>
        </p:nvSpPr>
        <p:spPr>
          <a:xfrm>
            <a:off x="0" y="1295400"/>
            <a:ext cx="9144000" cy="5562600"/>
          </a:xfrm>
        </p:spPr>
        <p:txBody>
          <a:bodyPr/>
          <a:lstStyle/>
          <a:p>
            <a:pPr marL="0" indent="0">
              <a:buNone/>
            </a:pPr>
            <a:r>
              <a:rPr lang="en-US" dirty="0"/>
              <a:t>4. The good shepherd.</a:t>
            </a:r>
          </a:p>
          <a:p>
            <a:pPr marL="0" indent="0">
              <a:buNone/>
            </a:pPr>
            <a:r>
              <a:rPr lang="en-US" dirty="0"/>
              <a:t>5. That Jesus will take good care of the sheep that are His.</a:t>
            </a:r>
          </a:p>
          <a:p>
            <a:pPr marL="0" indent="0">
              <a:buNone/>
            </a:pPr>
            <a:r>
              <a:rPr lang="en-US" dirty="0"/>
              <a:t>6. Lay down His life.</a:t>
            </a:r>
          </a:p>
          <a:p>
            <a:pPr marL="0" indent="0">
              <a:buNone/>
            </a:pPr>
            <a:r>
              <a:rPr lang="en-US" dirty="0"/>
              <a:t>7. The people of Israel.</a:t>
            </a:r>
          </a:p>
          <a:p>
            <a:pPr marL="0" indent="0">
              <a:buNone/>
            </a:pPr>
            <a:r>
              <a:rPr lang="en-US" dirty="0"/>
              <a:t>8. Non-Jews (like us) who are</a:t>
            </a:r>
            <a:br>
              <a:rPr lang="en-US" dirty="0"/>
            </a:br>
            <a:r>
              <a:rPr lang="en-US" dirty="0"/>
              <a:t>	part of God’s people.</a:t>
            </a:r>
          </a:p>
          <a:p>
            <a:pPr marL="0" indent="0">
              <a:buNone/>
            </a:pPr>
            <a:r>
              <a:rPr lang="en-US" dirty="0"/>
              <a:t>9. The church</a:t>
            </a:r>
          </a:p>
        </p:txBody>
      </p:sp>
      <p:pic>
        <p:nvPicPr>
          <p:cNvPr id="10243" name="Picture 3"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3.bp.blogspot.com/_jUfLW3zpeE8/SwlteFzjGdI/AAAAAAAAAzM/eMD6l7l_2C0/s400/Sheep+Follo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5034" y="4077072"/>
            <a:ext cx="3562350" cy="26860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104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03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03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203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03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203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2032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4" grpId="0" uiExpand="1"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ags/tag10.xml><?xml version="1.0" encoding="utf-8"?>
<p:tagLst xmlns:a="http://schemas.openxmlformats.org/drawingml/2006/main" xmlns:r="http://schemas.openxmlformats.org/officeDocument/2006/relationships" xmlns:p="http://schemas.openxmlformats.org/presentationml/2006/main">
  <p:tag name="TIMING" val="|9.7|12.5|2.4|3.4|8.9"/>
</p:tagLst>
</file>

<file path=ppt/tags/tag11.xml><?xml version="1.0" encoding="utf-8"?>
<p:tagLst xmlns:a="http://schemas.openxmlformats.org/drawingml/2006/main" xmlns:r="http://schemas.openxmlformats.org/officeDocument/2006/relationships" xmlns:p="http://schemas.openxmlformats.org/presentationml/2006/main">
  <p:tag name="TIMING" val="|21.5"/>
</p:tagLst>
</file>

<file path=ppt/tags/tag2.xml><?xml version="1.0" encoding="utf-8"?>
<p:tagLst xmlns:a="http://schemas.openxmlformats.org/drawingml/2006/main" xmlns:r="http://schemas.openxmlformats.org/officeDocument/2006/relationships" xmlns:p="http://schemas.openxmlformats.org/presentationml/2006/main">
  <p:tag name="TIMING" val="|17.6|19.7"/>
</p:tagLst>
</file>

<file path=ppt/tags/tag3.xml><?xml version="1.0" encoding="utf-8"?>
<p:tagLst xmlns:a="http://schemas.openxmlformats.org/drawingml/2006/main" xmlns:r="http://schemas.openxmlformats.org/officeDocument/2006/relationships" xmlns:p="http://schemas.openxmlformats.org/presentationml/2006/main">
  <p:tag name="TIMING" val="|49.7"/>
</p:tagLst>
</file>

<file path=ppt/tags/tag4.xml><?xml version="1.0" encoding="utf-8"?>
<p:tagLst xmlns:a="http://schemas.openxmlformats.org/drawingml/2006/main" xmlns:r="http://schemas.openxmlformats.org/officeDocument/2006/relationships" xmlns:p="http://schemas.openxmlformats.org/presentationml/2006/main">
  <p:tag name="TIMING" val="|5.6|6.5|2.5|4.7|4.3|2.1|9.2|4.4"/>
</p:tagLst>
</file>

<file path=ppt/tags/tag5.xml><?xml version="1.0" encoding="utf-8"?>
<p:tagLst xmlns:a="http://schemas.openxmlformats.org/drawingml/2006/main" xmlns:r="http://schemas.openxmlformats.org/officeDocument/2006/relationships" xmlns:p="http://schemas.openxmlformats.org/presentationml/2006/main">
  <p:tag name="TIMING" val="|7.2|5.7|11.3|14.2|9.3|21.6"/>
</p:tagLst>
</file>

<file path=ppt/tags/tag6.xml><?xml version="1.0" encoding="utf-8"?>
<p:tagLst xmlns:a="http://schemas.openxmlformats.org/drawingml/2006/main" xmlns:r="http://schemas.openxmlformats.org/officeDocument/2006/relationships" xmlns:p="http://schemas.openxmlformats.org/presentationml/2006/main">
  <p:tag name="TIMING" val="|36.1"/>
</p:tagLst>
</file>

<file path=ppt/tags/tag7.xml><?xml version="1.0" encoding="utf-8"?>
<p:tagLst xmlns:a="http://schemas.openxmlformats.org/drawingml/2006/main" xmlns:r="http://schemas.openxmlformats.org/officeDocument/2006/relationships" xmlns:p="http://schemas.openxmlformats.org/presentationml/2006/main">
  <p:tag name="TIMING" val="|36.1"/>
</p:tagLst>
</file>

<file path=ppt/tags/tag8.xml><?xml version="1.0" encoding="utf-8"?>
<p:tagLst xmlns:a="http://schemas.openxmlformats.org/drawingml/2006/main" xmlns:r="http://schemas.openxmlformats.org/officeDocument/2006/relationships" xmlns:p="http://schemas.openxmlformats.org/presentationml/2006/main">
  <p:tag name="TIMING" val="|11.3|31.4|35.1"/>
</p:tagLst>
</file>

<file path=ppt/tags/tag9.xml><?xml version="1.0" encoding="utf-8"?>
<p:tagLst xmlns:a="http://schemas.openxmlformats.org/drawingml/2006/main" xmlns:r="http://schemas.openxmlformats.org/officeDocument/2006/relationships" xmlns:p="http://schemas.openxmlformats.org/presentationml/2006/main">
  <p:tag name="TIMING" val="|11.3|31.4|35.1"/>
</p:tagLst>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18648</TotalTime>
  <Words>1214</Words>
  <Application>Microsoft Office PowerPoint</Application>
  <PresentationFormat>On-screen Show (4:3)</PresentationFormat>
  <Paragraphs>151</Paragraphs>
  <Slides>19</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Comic Sans MS</vt:lpstr>
      <vt:lpstr>Times New Roman</vt:lpstr>
      <vt:lpstr>Wingdings</vt:lpstr>
      <vt:lpstr>1_Office Theme</vt:lpstr>
      <vt:lpstr>Catechism  The Substance of Faith</vt:lpstr>
      <vt:lpstr>Hymn 52:1,2</vt:lpstr>
      <vt:lpstr>Hymn 52:1,2</vt:lpstr>
      <vt:lpstr>Be a church member?</vt:lpstr>
      <vt:lpstr>Belonging to a church</vt:lpstr>
      <vt:lpstr>The church is the Lord’s</vt:lpstr>
      <vt:lpstr>Bible Study: Christ’s flock</vt:lpstr>
      <vt:lpstr>Bible Study: Christ’s Flock</vt:lpstr>
      <vt:lpstr>Bible Study: Christ’s Flock</vt:lpstr>
      <vt:lpstr>Catechism</vt:lpstr>
      <vt:lpstr>Catechism</vt:lpstr>
      <vt:lpstr>This is how</vt:lpstr>
      <vt:lpstr>This is how</vt:lpstr>
      <vt:lpstr>All sorts of churches</vt:lpstr>
      <vt:lpstr>Whole Church – Whole Gospel – Whole World</vt:lpstr>
      <vt:lpstr>A good church</vt:lpstr>
      <vt:lpstr>Join the Right Church</vt:lpstr>
      <vt:lpstr>Join the Right Church</vt:lpstr>
      <vt:lpstr>Be a living 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450</cp:revision>
  <cp:lastPrinted>2011-02-01T17:48:56Z</cp:lastPrinted>
  <dcterms:created xsi:type="dcterms:W3CDTF">2008-08-14T09:20:46Z</dcterms:created>
  <dcterms:modified xsi:type="dcterms:W3CDTF">2024-05-07T13:57:07Z</dcterms:modified>
</cp:coreProperties>
</file>