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71" r:id="rId2"/>
    <p:sldId id="659" r:id="rId3"/>
    <p:sldId id="660" r:id="rId4"/>
    <p:sldId id="657" r:id="rId5"/>
    <p:sldId id="662" r:id="rId6"/>
    <p:sldId id="630" r:id="rId7"/>
    <p:sldId id="644" r:id="rId8"/>
    <p:sldId id="658" r:id="rId9"/>
    <p:sldId id="661" r:id="rId10"/>
    <p:sldId id="645" r:id="rId11"/>
    <p:sldId id="646" r:id="rId12"/>
    <p:sldId id="647" r:id="rId13"/>
    <p:sldId id="648" r:id="rId14"/>
    <p:sldId id="656" r:id="rId15"/>
    <p:sldId id="655" r:id="rId16"/>
    <p:sldId id="649" r:id="rId17"/>
    <p:sldId id="651" r:id="rId18"/>
    <p:sldId id="650" r:id="rId19"/>
    <p:sldId id="663" r:id="rId20"/>
    <p:sldId id="654" r:id="rId21"/>
  </p:sldIdLst>
  <p:sldSz cx="9144000" cy="6858000" type="screen4x3"/>
  <p:notesSz cx="9167813" cy="6950075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>
          <p15:clr>
            <a:srgbClr val="A4A3A4"/>
          </p15:clr>
        </p15:guide>
        <p15:guide id="2" pos="28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FF"/>
    <a:srgbClr val="00FF00"/>
    <a:srgbClr val="FF6600"/>
    <a:srgbClr val="6600FF"/>
    <a:srgbClr val="993300"/>
    <a:srgbClr val="FF00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650" y="-84"/>
      </p:cViewPr>
      <p:guideLst>
        <p:guide orient="horz" pos="2189"/>
        <p:guide pos="28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0E49B96F-CAA3-449E-83A5-AA304AC450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85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00803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37256" y="0"/>
            <a:ext cx="3905429" cy="373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30513" y="533400"/>
            <a:ext cx="3484562" cy="2613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7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3404" y="3305949"/>
            <a:ext cx="6675877" cy="3147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611898"/>
            <a:ext cx="400803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37256" y="6611898"/>
            <a:ext cx="3905429" cy="32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DEB6D1D-FAA4-4269-ADA7-EC1B3E1536E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623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C253D-7D6D-41CC-A2C7-EB5C1B522D6B}" type="slidenum">
              <a:rPr lang="en-GB"/>
              <a:pPr/>
              <a:t>1</a:t>
            </a:fld>
            <a:endParaRPr lang="en-GB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2393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7752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903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54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671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3610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4789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6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2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053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3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605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8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7852A-2858-4E9D-85E7-4A0E62C02293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329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38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63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86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EB6D1D-FAA4-4269-ADA7-EC1B3E1536E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986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749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1526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7429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8394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28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477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4387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18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36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4263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16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50519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omic Sans MS" panose="030F0702030302020204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4.m4a"/><Relationship Id="rId7" Type="http://schemas.openxmlformats.org/officeDocument/2006/relationships/image" Target="../media/image3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2.m4a"/><Relationship Id="rId7" Type="http://schemas.openxmlformats.org/officeDocument/2006/relationships/image" Target="../media/image3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GB" dirty="0"/>
              <a:t>The Fruit of Faith: </a:t>
            </a:r>
            <a:br>
              <a:rPr lang="en-GB" dirty="0"/>
            </a:br>
            <a:r>
              <a:rPr lang="en-GB" dirty="0"/>
              <a:t>LD 32-44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Conversion: do good!</a:t>
            </a:r>
          </a:p>
          <a:p>
            <a:r>
              <a:rPr lang="en-GB" dirty="0"/>
              <a:t>Lesson 09 – LD 33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transformation (1)</a:t>
            </a:r>
          </a:p>
        </p:txBody>
      </p:sp>
      <p:sp>
        <p:nvSpPr>
          <p:cNvPr id="473098" name="Rectangle 10"/>
          <p:cNvSpPr>
            <a:spLocks noGrp="1" noChangeArrowheads="1"/>
          </p:cNvSpPr>
          <p:nvPr>
            <p:ph idx="1"/>
          </p:nvPr>
        </p:nvSpPr>
        <p:spPr>
          <a:xfrm>
            <a:off x="0" y="1216025"/>
            <a:ext cx="6096000" cy="5638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88. Q. What is the true repentance or conversion of man?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the dying of the old nature and the coming to life of the new.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"/>
          <a:stretch>
            <a:fillRect/>
          </a:stretch>
        </p:blipFill>
        <p:spPr bwMode="auto">
          <a:xfrm>
            <a:off x="5580112" y="2185108"/>
            <a:ext cx="3278808" cy="4431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transformation (2)</a:t>
            </a:r>
          </a:p>
        </p:txBody>
      </p:sp>
      <p:sp>
        <p:nvSpPr>
          <p:cNvPr id="474122" name="Rectangle 10"/>
          <p:cNvSpPr>
            <a:spLocks noGrp="1" noChangeArrowheads="1"/>
          </p:cNvSpPr>
          <p:nvPr>
            <p:ph idx="1"/>
          </p:nvPr>
        </p:nvSpPr>
        <p:spPr>
          <a:xfrm>
            <a:off x="0" y="1216025"/>
            <a:ext cx="6096000" cy="5638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88. Q. What is the true repentance or conversion of man?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the dying of the old nature and the coming to life of the new.</a:t>
            </a:r>
          </a:p>
          <a:p>
            <a:pPr>
              <a:buFontTx/>
              <a:buNone/>
            </a:pPr>
            <a:endParaRPr lang="en-GB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89. Q. What is the dying of the old nature?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to grieve with heartfelt sorrow that we have offended God by our sin, and more and more to hate it and flee from it.</a:t>
            </a:r>
          </a:p>
          <a:p>
            <a:pPr>
              <a:buFontTx/>
              <a:buNone/>
            </a:pPr>
            <a:endParaRPr lang="en-GB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90. Q. What is the coming to life of the new nature?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a heartfelt joy in God through Christ,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and a love and delight to live according to the will of God in all good works.</a:t>
            </a:r>
          </a:p>
        </p:txBody>
      </p:sp>
      <p:pic>
        <p:nvPicPr>
          <p:cNvPr id="4741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b="28358"/>
          <a:stretch>
            <a:fillRect/>
          </a:stretch>
        </p:blipFill>
        <p:spPr bwMode="auto">
          <a:xfrm>
            <a:off x="6477000" y="2819400"/>
            <a:ext cx="251460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411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1524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transformation (3)</a:t>
            </a:r>
          </a:p>
        </p:txBody>
      </p:sp>
      <p:sp>
        <p:nvSpPr>
          <p:cNvPr id="4751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6096000" cy="5638800"/>
          </a:xfrm>
        </p:spPr>
        <p:txBody>
          <a:bodyPr/>
          <a:lstStyle/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88. Q. What is the true repentance or conversion of man?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the dying of the old nature and the coming to life of the new.</a:t>
            </a:r>
          </a:p>
          <a:p>
            <a:pPr>
              <a:buFontTx/>
              <a:buNone/>
            </a:pPr>
            <a:endParaRPr lang="en-GB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89. Q. What is the </a:t>
            </a:r>
            <a:r>
              <a:rPr lang="en-GB" sz="2000" b="1" i="1" dirty="0">
                <a:solidFill>
                  <a:srgbClr val="FFFF00"/>
                </a:solidFill>
              </a:rPr>
              <a:t>dying</a:t>
            </a:r>
            <a:r>
              <a:rPr lang="en-GB" sz="2000" i="1" dirty="0">
                <a:solidFill>
                  <a:srgbClr val="FFFF00"/>
                </a:solidFill>
              </a:rPr>
              <a:t> of the old nature?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to grieve with heartfelt sorrow that we have offended God by our sin, and more and more to hate it and flee from it.</a:t>
            </a:r>
          </a:p>
          <a:p>
            <a:pPr>
              <a:buFontTx/>
              <a:buNone/>
            </a:pPr>
            <a:endParaRPr lang="en-GB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90. Q. What is the </a:t>
            </a:r>
            <a:r>
              <a:rPr lang="en-GB" sz="2000" b="1" i="1" dirty="0">
                <a:solidFill>
                  <a:srgbClr val="FFFF00"/>
                </a:solidFill>
              </a:rPr>
              <a:t>coming to life </a:t>
            </a:r>
            <a:r>
              <a:rPr lang="en-GB" sz="2000" i="1" dirty="0">
                <a:solidFill>
                  <a:srgbClr val="FFFF00"/>
                </a:solidFill>
              </a:rPr>
              <a:t>of the new nature?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a heartfelt joy in God through Christ,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	and a love and delight to live according to the will of God in all good works.</a:t>
            </a:r>
          </a:p>
        </p:txBody>
      </p:sp>
      <p:pic>
        <p:nvPicPr>
          <p:cNvPr id="4751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" b="28358"/>
          <a:stretch>
            <a:fillRect/>
          </a:stretch>
        </p:blipFill>
        <p:spPr bwMode="auto">
          <a:xfrm>
            <a:off x="6477000" y="2819400"/>
            <a:ext cx="2514600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514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648200"/>
            <a:ext cx="1524000" cy="99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5144" name="Text Box 8"/>
          <p:cNvSpPr txBox="1">
            <a:spLocks noChangeArrowheads="1"/>
          </p:cNvSpPr>
          <p:nvPr/>
        </p:nvSpPr>
        <p:spPr bwMode="auto">
          <a:xfrm>
            <a:off x="6792913" y="2427288"/>
            <a:ext cx="1512887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475145" name="Text Box 9"/>
          <p:cNvSpPr txBox="1">
            <a:spLocks noChangeArrowheads="1"/>
          </p:cNvSpPr>
          <p:nvPr/>
        </p:nvSpPr>
        <p:spPr bwMode="auto">
          <a:xfrm>
            <a:off x="6934200" y="4343400"/>
            <a:ext cx="15128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sz="9600">
                <a:solidFill>
                  <a:srgbClr val="FF0000"/>
                </a:solidFill>
                <a:latin typeface="Comic Sans MS" pitchFamily="66" charset="0"/>
              </a:rPr>
              <a:t>X</a:t>
            </a:r>
            <a:endParaRPr lang="en-GB" sz="4400">
              <a:solidFill>
                <a:schemeClr val="tx2"/>
              </a:solidFill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1907704" y="2603376"/>
            <a:ext cx="720080" cy="432048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40488" y="4298640"/>
            <a:ext cx="1551392" cy="432048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4" grpId="0"/>
      <p:bldP spid="475145" grpId="0"/>
      <p:bldP spid="2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transformation (4)</a:t>
            </a:r>
          </a:p>
        </p:txBody>
      </p:sp>
      <p:pic>
        <p:nvPicPr>
          <p:cNvPr id="47616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962275"/>
            <a:ext cx="19050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616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800600"/>
            <a:ext cx="19716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219200"/>
            <a:ext cx="6096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88. Q. What is the true repentance or conversion of man?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the dying of the old nature and the coming to life of the new.</a:t>
            </a:r>
          </a:p>
          <a:p>
            <a:pPr>
              <a:buFontTx/>
              <a:buNone/>
            </a:pPr>
            <a:endParaRPr lang="en-GB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89. Q. What is the </a:t>
            </a:r>
            <a:r>
              <a:rPr lang="en-GB" sz="2000" b="1" i="1" dirty="0">
                <a:solidFill>
                  <a:srgbClr val="FFFF00"/>
                </a:solidFill>
              </a:rPr>
              <a:t>dying</a:t>
            </a:r>
            <a:r>
              <a:rPr lang="en-GB" sz="2000" i="1" dirty="0">
                <a:solidFill>
                  <a:srgbClr val="FFFF00"/>
                </a:solidFill>
              </a:rPr>
              <a:t> of the old nature?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to grieve with heartfelt sorrow that we have offended God by our sin, and more and more to hate it and flee from it.</a:t>
            </a:r>
          </a:p>
          <a:p>
            <a:pPr>
              <a:buFontTx/>
              <a:buNone/>
            </a:pPr>
            <a:endParaRPr lang="en-GB" sz="2000" i="1" dirty="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90. Q. What is the </a:t>
            </a:r>
            <a:r>
              <a:rPr lang="en-GB" sz="2000" b="1" i="1" dirty="0">
                <a:solidFill>
                  <a:srgbClr val="FFFF00"/>
                </a:solidFill>
              </a:rPr>
              <a:t>coming to life </a:t>
            </a:r>
            <a:r>
              <a:rPr lang="en-GB" sz="2000" i="1" dirty="0">
                <a:solidFill>
                  <a:srgbClr val="FFFF00"/>
                </a:solidFill>
              </a:rPr>
              <a:t>of the new nature?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A. It is a heartfelt joy in God through Christ,</a:t>
            </a:r>
          </a:p>
          <a:p>
            <a:pPr>
              <a:buFontTx/>
              <a:buNone/>
            </a:pPr>
            <a:r>
              <a:rPr lang="en-GB" sz="2000" i="1" dirty="0">
                <a:solidFill>
                  <a:srgbClr val="FFFF00"/>
                </a:solidFill>
              </a:rPr>
              <a:t>	and a love and delight to live according to the will of God in all good works.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411760" y="2924944"/>
            <a:ext cx="648072" cy="432048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411760" y="4648200"/>
            <a:ext cx="1728192" cy="432048"/>
          </a:xfrm>
          <a:prstGeom prst="round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The transformation (5)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19812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/>
              <a:t>By way of illustration</a:t>
            </a:r>
          </a:p>
          <a:p>
            <a:pPr>
              <a:buFontTx/>
              <a:buNone/>
            </a:pPr>
            <a:r>
              <a:rPr lang="en-GB" dirty="0"/>
              <a:t>	</a:t>
            </a:r>
            <a:r>
              <a:rPr lang="en-GB" sz="2400" dirty="0"/>
              <a:t>- we’re not the caterpillar</a:t>
            </a:r>
          </a:p>
          <a:p>
            <a:pPr>
              <a:buFontTx/>
              <a:buNone/>
            </a:pPr>
            <a:r>
              <a:rPr lang="en-GB" sz="2400" dirty="0"/>
              <a:t>	- we’re not the butterfly</a:t>
            </a:r>
          </a:p>
          <a:p>
            <a:pPr>
              <a:buFontTx/>
              <a:buNone/>
            </a:pPr>
            <a:r>
              <a:rPr lang="en-GB" sz="2400" dirty="0"/>
              <a:t>	- we’re the pupa in the chrysalis </a:t>
            </a:r>
            <a:endParaRPr lang="en-GB" dirty="0"/>
          </a:p>
        </p:txBody>
      </p:sp>
      <p:pic>
        <p:nvPicPr>
          <p:cNvPr id="4843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1"/>
          <a:stretch>
            <a:fillRect/>
          </a:stretch>
        </p:blipFill>
        <p:spPr bwMode="auto">
          <a:xfrm>
            <a:off x="3276600" y="3352800"/>
            <a:ext cx="219868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4357" name="Oval 5"/>
          <p:cNvSpPr>
            <a:spLocks noChangeArrowheads="1"/>
          </p:cNvSpPr>
          <p:nvPr/>
        </p:nvSpPr>
        <p:spPr bwMode="auto">
          <a:xfrm>
            <a:off x="5562600" y="3132068"/>
            <a:ext cx="3505200" cy="1168539"/>
          </a:xfrm>
          <a:prstGeom prst="ellipse">
            <a:avLst/>
          </a:prstGeom>
          <a:solidFill>
            <a:srgbClr val="003399"/>
          </a:solidFill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 being converted; us now</a:t>
            </a:r>
          </a:p>
        </p:txBody>
      </p:sp>
      <p:sp>
        <p:nvSpPr>
          <p:cNvPr id="484358" name="Oval 6"/>
          <p:cNvSpPr>
            <a:spLocks noChangeArrowheads="1"/>
          </p:cNvSpPr>
          <p:nvPr/>
        </p:nvSpPr>
        <p:spPr bwMode="auto">
          <a:xfrm>
            <a:off x="5797550" y="4858355"/>
            <a:ext cx="3346450" cy="1687890"/>
          </a:xfrm>
          <a:prstGeom prst="ellipse">
            <a:avLst/>
          </a:prstGeom>
          <a:solidFill>
            <a:srgbClr val="003399"/>
          </a:solidFill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new nature; once Jesus has returned</a:t>
            </a:r>
          </a:p>
        </p:txBody>
      </p:sp>
      <p:sp>
        <p:nvSpPr>
          <p:cNvPr id="484359" name="Oval 7"/>
          <p:cNvSpPr>
            <a:spLocks noChangeArrowheads="1"/>
          </p:cNvSpPr>
          <p:nvPr/>
        </p:nvSpPr>
        <p:spPr bwMode="auto">
          <a:xfrm>
            <a:off x="0" y="4477355"/>
            <a:ext cx="3200400" cy="1687890"/>
          </a:xfrm>
          <a:prstGeom prst="ellipse">
            <a:avLst/>
          </a:prstGeom>
          <a:solidFill>
            <a:srgbClr val="003399"/>
          </a:solidFill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GB" dirty="0">
                <a:solidFill>
                  <a:srgbClr val="00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 old nature; before we believed</a:t>
            </a:r>
          </a:p>
        </p:txBody>
      </p:sp>
      <p:sp>
        <p:nvSpPr>
          <p:cNvPr id="484360" name="Line 8"/>
          <p:cNvSpPr>
            <a:spLocks noChangeShapeType="1"/>
          </p:cNvSpPr>
          <p:nvPr/>
        </p:nvSpPr>
        <p:spPr bwMode="auto">
          <a:xfrm flipV="1">
            <a:off x="3048000" y="4724400"/>
            <a:ext cx="533400" cy="304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61" name="Line 9"/>
          <p:cNvSpPr>
            <a:spLocks noChangeShapeType="1"/>
          </p:cNvSpPr>
          <p:nvPr/>
        </p:nvSpPr>
        <p:spPr bwMode="auto">
          <a:xfrm flipH="1">
            <a:off x="5029200" y="3733800"/>
            <a:ext cx="685800" cy="30480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4362" name="Line 10"/>
          <p:cNvSpPr>
            <a:spLocks noChangeShapeType="1"/>
          </p:cNvSpPr>
          <p:nvPr/>
        </p:nvSpPr>
        <p:spPr bwMode="auto">
          <a:xfrm flipH="1">
            <a:off x="5257800" y="5334000"/>
            <a:ext cx="685800" cy="0"/>
          </a:xfrm>
          <a:prstGeom prst="line">
            <a:avLst/>
          </a:prstGeom>
          <a:noFill/>
          <a:ln w="38100">
            <a:solidFill>
              <a:srgbClr val="00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7694613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transformation (6)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Conversion is</a:t>
            </a:r>
          </a:p>
          <a:p>
            <a:pPr>
              <a:buFontTx/>
              <a:buNone/>
            </a:pPr>
            <a:r>
              <a:rPr lang="en-GB" dirty="0"/>
              <a:t>	- the </a:t>
            </a:r>
            <a:r>
              <a:rPr lang="en-GB" dirty="0">
                <a:solidFill>
                  <a:srgbClr val="00FF00"/>
                </a:solidFill>
              </a:rPr>
              <a:t>dying of the old nature</a:t>
            </a:r>
          </a:p>
          <a:p>
            <a:pPr lvl="1">
              <a:buFontTx/>
              <a:buNone/>
            </a:pPr>
            <a:r>
              <a:rPr lang="en-GB" dirty="0"/>
              <a:t>	- you’re </a:t>
            </a:r>
            <a:r>
              <a:rPr lang="en-GB" dirty="0">
                <a:solidFill>
                  <a:srgbClr val="00FF00"/>
                </a:solidFill>
              </a:rPr>
              <a:t>fighting against sin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- but </a:t>
            </a:r>
            <a:r>
              <a:rPr lang="en-GB" dirty="0">
                <a:solidFill>
                  <a:srgbClr val="00FF00"/>
                </a:solidFill>
              </a:rPr>
              <a:t>you haven’t won yet (old nature is not dead)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- the </a:t>
            </a:r>
            <a:r>
              <a:rPr lang="en-GB" dirty="0">
                <a:solidFill>
                  <a:srgbClr val="00FF00"/>
                </a:solidFill>
              </a:rPr>
              <a:t>coming to life of the new nature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- you do </a:t>
            </a:r>
            <a:r>
              <a:rPr lang="en-GB" dirty="0">
                <a:solidFill>
                  <a:srgbClr val="00FF00"/>
                </a:solidFill>
              </a:rPr>
              <a:t>your best to do good deeds</a:t>
            </a:r>
          </a:p>
          <a:p>
            <a:pPr lvl="1"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	</a:t>
            </a:r>
            <a:r>
              <a:rPr lang="en-GB" dirty="0"/>
              <a:t>- but </a:t>
            </a:r>
            <a:r>
              <a:rPr lang="en-GB" dirty="0">
                <a:solidFill>
                  <a:srgbClr val="00FF00"/>
                </a:solidFill>
              </a:rPr>
              <a:t>nothing you do is perfect (new nature is not born yet)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sp>
        <p:nvSpPr>
          <p:cNvPr id="483332" name="Text Box 4"/>
          <p:cNvSpPr txBox="1">
            <a:spLocks noChangeArrowheads="1"/>
          </p:cNvSpPr>
          <p:nvPr/>
        </p:nvSpPr>
        <p:spPr bwMode="auto">
          <a:xfrm>
            <a:off x="7694613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good?</a:t>
            </a:r>
          </a:p>
        </p:txBody>
      </p:sp>
      <p:sp>
        <p:nvSpPr>
          <p:cNvPr id="477187" name="AutoShape 3"/>
          <p:cNvSpPr>
            <a:spLocks noGrp="1" noChangeAspect="1" noChangeArrowheads="1"/>
          </p:cNvSpPr>
          <p:nvPr>
            <p:ph idx="1"/>
          </p:nvPr>
        </p:nvSpPr>
        <p:spPr>
          <a:xfrm>
            <a:off x="0" y="1219200"/>
            <a:ext cx="9144000" cy="1676400"/>
          </a:xfrm>
        </p:spPr>
        <p:txBody>
          <a:bodyPr/>
          <a:lstStyle/>
          <a:p>
            <a:pPr>
              <a:buFontTx/>
              <a:buNone/>
            </a:pPr>
            <a:r>
              <a:rPr lang="en-GB"/>
              <a:t>A believer and an unbeliever both donate $100 to the Red Cross.</a:t>
            </a:r>
          </a:p>
          <a:p>
            <a:pPr>
              <a:buFontTx/>
              <a:buNone/>
            </a:pPr>
            <a:r>
              <a:rPr lang="en-GB"/>
              <a:t>Are both doing a good work?</a:t>
            </a:r>
          </a:p>
        </p:txBody>
      </p:sp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114800"/>
            <a:ext cx="52482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7190" name="Picture 6" descr="C:\Documents and Settings\Karlo Janssen\Mijn documenten\Downloads\Dit Koningskind\kidsmoment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5613" y="0"/>
            <a:ext cx="1066800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good? </a:t>
            </a:r>
          </a:p>
        </p:txBody>
      </p:sp>
      <p:sp>
        <p:nvSpPr>
          <p:cNvPr id="479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Should you get vaccinated against certain illnesses?</a:t>
            </a:r>
          </a:p>
          <a:p>
            <a:pPr>
              <a:buFontTx/>
              <a:buNone/>
            </a:pPr>
            <a:r>
              <a:rPr lang="en-GB" dirty="0"/>
              <a:t>	Some think it’s important. To them, </a:t>
            </a:r>
            <a:br>
              <a:rPr lang="en-GB" dirty="0"/>
            </a:br>
            <a:r>
              <a:rPr lang="en-GB" dirty="0"/>
              <a:t>getting vaccinated is good.</a:t>
            </a:r>
          </a:p>
          <a:p>
            <a:pPr>
              <a:buFontTx/>
              <a:buNone/>
            </a:pPr>
            <a:r>
              <a:rPr lang="en-GB" dirty="0"/>
              <a:t>	Other’s think it’s not worth it, </a:t>
            </a:r>
            <a:br>
              <a:rPr lang="en-GB" dirty="0"/>
            </a:br>
            <a:r>
              <a:rPr lang="en-GB" dirty="0"/>
              <a:t>even exposing yourself to unknown problems. To them, not getting vaccinated is good.</a:t>
            </a:r>
          </a:p>
          <a:p>
            <a:pPr>
              <a:buFontTx/>
              <a:buNone/>
            </a:pPr>
            <a:r>
              <a:rPr lang="en-GB" dirty="0"/>
              <a:t>Milk is good for you, as long as you don’t have lactose allergies.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FF6600"/>
                </a:solidFill>
              </a:rPr>
              <a:t>“Good” is always a relative concept.</a:t>
            </a:r>
            <a:endParaRPr lang="en-GB" dirty="0"/>
          </a:p>
          <a:p>
            <a:pPr>
              <a:buFontTx/>
              <a:buNone/>
            </a:pPr>
            <a:endParaRPr lang="en-GB" dirty="0"/>
          </a:p>
        </p:txBody>
      </p:sp>
      <p:pic>
        <p:nvPicPr>
          <p:cNvPr id="1026" name="Picture 2" descr="Covid vaccine developers face nervous wait | Evaluate">
            <a:extLst>
              <a:ext uri="{FF2B5EF4-FFF2-40B4-BE49-F238E27FC236}">
                <a16:creationId xmlns:a16="http://schemas.microsoft.com/office/drawing/2014/main" id="{70FC3FBE-806B-4909-8BD4-1A75296CB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030412"/>
            <a:ext cx="4427984" cy="18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works…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91. Q. But what are good works?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Only those which are done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out of true faith,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in accordance with the law of God,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	and to His glory,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and not those based on our own opinion or on precepts of men.</a:t>
            </a:r>
          </a:p>
          <a:p>
            <a:pPr>
              <a:buFontTx/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What is good?</a:t>
            </a:r>
          </a:p>
        </p:txBody>
      </p:sp>
      <p:sp>
        <p:nvSpPr>
          <p:cNvPr id="478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91. Q. But what are good works?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A. Only those which are done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</a:rPr>
              <a:t>	a. out of true faith,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</a:rPr>
              <a:t>	b. in accordance with the law of God, and 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00FF00"/>
                </a:solidFill>
              </a:rPr>
              <a:t>	c. to His glory,</a:t>
            </a:r>
          </a:p>
          <a:p>
            <a:pPr>
              <a:buFontTx/>
              <a:buNone/>
            </a:pPr>
            <a:r>
              <a:rPr lang="en-GB" i="1" dirty="0">
                <a:solidFill>
                  <a:srgbClr val="FFFF00"/>
                </a:solidFill>
              </a:rPr>
              <a:t>and not those based on our own opinion or on precepts of men.</a:t>
            </a:r>
          </a:p>
          <a:p>
            <a:pPr>
              <a:buFontTx/>
              <a:buNone/>
            </a:pPr>
            <a:endParaRPr lang="en-GB" dirty="0"/>
          </a:p>
          <a:p>
            <a:pPr>
              <a:buFontTx/>
              <a:buNone/>
            </a:pPr>
            <a:r>
              <a:rPr lang="en-GB" dirty="0"/>
              <a:t>All three (</a:t>
            </a:r>
            <a:r>
              <a:rPr lang="en-GB" dirty="0" err="1"/>
              <a:t>a,b&amp;c</a:t>
            </a:r>
            <a:r>
              <a:rPr lang="en-GB" dirty="0"/>
              <a:t>) </a:t>
            </a:r>
            <a:r>
              <a:rPr lang="en-GB" dirty="0">
                <a:solidFill>
                  <a:srgbClr val="00FF00"/>
                </a:solidFill>
              </a:rPr>
              <a:t>conditions must be fulfilled </a:t>
            </a:r>
            <a:br>
              <a:rPr lang="en-GB" dirty="0">
                <a:solidFill>
                  <a:srgbClr val="00FF00"/>
                </a:solidFill>
              </a:rPr>
            </a:br>
            <a:r>
              <a:rPr lang="en-GB" dirty="0">
                <a:solidFill>
                  <a:srgbClr val="00FF00"/>
                </a:solidFill>
              </a:rPr>
              <a:t>before God considers a work ‘good’.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10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15:</a:t>
            </a:r>
            <a:r>
              <a:rPr lang="en-CA" b="1" u="sng" dirty="0"/>
              <a:t>1</a:t>
            </a:r>
            <a:r>
              <a:rPr lang="en-CA" dirty="0"/>
              <a:t>,3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19200"/>
            <a:ext cx="8100392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Who, </a:t>
            </a:r>
            <a:r>
              <a:rPr lang="en-US" cap="small" dirty="0"/>
              <a:t>Lord</a:t>
            </a:r>
            <a:r>
              <a:rPr lang="en-US" dirty="0"/>
              <a:t>, may live on Zion’s height,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within </a:t>
            </a:r>
            <a:r>
              <a:rPr lang="en-GB" dirty="0"/>
              <a:t>you</a:t>
            </a:r>
            <a:r>
              <a:rPr lang="en-US" dirty="0"/>
              <a:t>r tent, </a:t>
            </a:r>
            <a:r>
              <a:rPr lang="en-GB" dirty="0"/>
              <a:t>you</a:t>
            </a:r>
            <a:r>
              <a:rPr lang="en-US" dirty="0"/>
              <a:t>r holy dwelling?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He who does what is just and right,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whose walk is blameless in </a:t>
            </a:r>
            <a:r>
              <a:rPr lang="en-GB" dirty="0"/>
              <a:t>you</a:t>
            </a:r>
            <a:r>
              <a:rPr lang="en-US" dirty="0"/>
              <a:t>r sight,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all falsehood from his ways repelling.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31151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306" name="Picture 2" descr="G:\Backup - juni 2009\Catechism\Pictures\Vrag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07" name="AutoShape 3"/>
          <p:cNvSpPr>
            <a:spLocks noChangeArrowheads="1"/>
          </p:cNvSpPr>
          <p:nvPr/>
        </p:nvSpPr>
        <p:spPr bwMode="auto">
          <a:xfrm>
            <a:off x="152400" y="2356535"/>
            <a:ext cx="5029200" cy="1341656"/>
          </a:xfrm>
          <a:prstGeom prst="wedgeEllipseCallout">
            <a:avLst>
              <a:gd name="adj1" fmla="val -23042"/>
              <a:gd name="adj2" fmla="val 117792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i="1" dirty="0">
                <a:latin typeface="Comic Sans MS" pitchFamily="66" charset="0"/>
              </a:rPr>
              <a:t>So what does God want us to do?</a:t>
            </a:r>
            <a:endParaRPr lang="en-US" sz="4400" i="1" dirty="0"/>
          </a:p>
        </p:txBody>
      </p:sp>
      <p:pic>
        <p:nvPicPr>
          <p:cNvPr id="482309" name="Picture 5" descr="G:\Backup - juni 2009\Catechism\Pictures\Roep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657600"/>
            <a:ext cx="15986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2310" name="AutoShape 6"/>
          <p:cNvSpPr>
            <a:spLocks noChangeArrowheads="1"/>
          </p:cNvSpPr>
          <p:nvPr/>
        </p:nvSpPr>
        <p:spPr bwMode="auto">
          <a:xfrm>
            <a:off x="1588" y="-6201"/>
            <a:ext cx="9140825" cy="1947565"/>
          </a:xfrm>
          <a:prstGeom prst="wedgeEllipseCallout">
            <a:avLst>
              <a:gd name="adj1" fmla="val 33815"/>
              <a:gd name="adj2" fmla="val 217870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i="1" dirty="0">
                <a:latin typeface="Comic Sans MS" pitchFamily="66" charset="0"/>
              </a:rPr>
              <a:t>God tells us this in His law. And that’s what the next 11 catechism lessons will be about.</a:t>
            </a:r>
            <a:endParaRPr lang="en-US" sz="4400" i="1" dirty="0"/>
          </a:p>
        </p:txBody>
      </p:sp>
      <p:pic>
        <p:nvPicPr>
          <p:cNvPr id="2" name="DA6FDB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76663" y="4622800"/>
            <a:ext cx="609600" cy="609600"/>
          </a:xfrm>
          <a:prstGeom prst="rect">
            <a:avLst/>
          </a:prstGeom>
        </p:spPr>
      </p:pic>
      <p:pic>
        <p:nvPicPr>
          <p:cNvPr id="3" name="7FD4799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48588" y="2862263"/>
            <a:ext cx="6096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3635896" y="4516330"/>
            <a:ext cx="936104" cy="9350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85336" y="2629694"/>
            <a:ext cx="936104" cy="9350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84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48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334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9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82307" grpId="0" animBg="1"/>
      <p:bldP spid="4823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Psalm 15:1,</a:t>
            </a:r>
            <a:r>
              <a:rPr lang="en-CA" b="1" u="sng" dirty="0"/>
              <a:t>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219200"/>
            <a:ext cx="8100392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He </a:t>
            </a:r>
            <a:r>
              <a:rPr lang="en-US" i="1" dirty="0"/>
              <a:t>who keeps</a:t>
            </a:r>
            <a:r>
              <a:rPr lang="en-US" dirty="0"/>
              <a:t> oaths at </a:t>
            </a:r>
            <a:r>
              <a:rPr lang="en-US" i="1" dirty="0"/>
              <a:t>any</a:t>
            </a:r>
            <a:r>
              <a:rPr lang="en-US" dirty="0"/>
              <a:t> cost,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who </a:t>
            </a:r>
            <a:r>
              <a:rPr lang="en-US" i="1" dirty="0"/>
              <a:t>seeks no</a:t>
            </a:r>
            <a:r>
              <a:rPr lang="en-US" dirty="0"/>
              <a:t> </a:t>
            </a:r>
            <a:r>
              <a:rPr lang="en-US" dirty="0" err="1"/>
              <a:t>int</a:t>
            </a:r>
            <a:r>
              <a:rPr lang="en-CA" dirty="0"/>
              <a:t>’</a:t>
            </a:r>
            <a:r>
              <a:rPr lang="en-GB" dirty="0"/>
              <a:t>r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i="1" dirty="0"/>
              <a:t>for his </a:t>
            </a:r>
            <a:r>
              <a:rPr lang="en-US" dirty="0"/>
              <a:t>lending,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nor </a:t>
            </a:r>
            <a:r>
              <a:rPr lang="en-US" i="1" dirty="0"/>
              <a:t>takes a</a:t>
            </a:r>
            <a:r>
              <a:rPr lang="en-US" dirty="0"/>
              <a:t> bribe to </a:t>
            </a:r>
            <a:r>
              <a:rPr lang="en-US" i="1" dirty="0"/>
              <a:t>harm the</a:t>
            </a:r>
            <a:r>
              <a:rPr lang="en-US" dirty="0"/>
              <a:t> just.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He’ll </a:t>
            </a:r>
            <a:r>
              <a:rPr lang="en-US" i="1" dirty="0"/>
              <a:t>stand</a:t>
            </a:r>
            <a:r>
              <a:rPr lang="en-US" dirty="0"/>
              <a:t> </a:t>
            </a:r>
            <a:r>
              <a:rPr lang="en-US" i="1" dirty="0"/>
              <a:t>un</a:t>
            </a:r>
            <a:r>
              <a:rPr lang="en-US" dirty="0"/>
              <a:t>shaken, </a:t>
            </a:r>
            <a:r>
              <a:rPr lang="en-US" i="1" dirty="0"/>
              <a:t>richly</a:t>
            </a:r>
            <a:r>
              <a:rPr lang="en-US" dirty="0"/>
              <a:t> blest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with </a:t>
            </a:r>
            <a:r>
              <a:rPr lang="en-US" i="1" dirty="0"/>
              <a:t>grace and</a:t>
            </a:r>
            <a:r>
              <a:rPr lang="en-US" dirty="0"/>
              <a:t> </a:t>
            </a:r>
            <a:r>
              <a:rPr lang="en-US" dirty="0" err="1"/>
              <a:t>favour</a:t>
            </a:r>
            <a:r>
              <a:rPr lang="en-US" dirty="0"/>
              <a:t> </a:t>
            </a:r>
            <a:r>
              <a:rPr lang="en-US" i="1" dirty="0"/>
              <a:t>never</a:t>
            </a:r>
            <a:r>
              <a:rPr lang="en-US" dirty="0"/>
              <a:t>-ending.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5174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are we to do it?</a:t>
            </a:r>
          </a:p>
        </p:txBody>
      </p:sp>
      <p:pic>
        <p:nvPicPr>
          <p:cNvPr id="497666" name="Picture 2" descr="http://4.bp.blogspot.com/_zeLT0_9JGMk/SPoNMgORIwI/AAAAAAAAA3Y/A_bN5O-2eo0/s400/despai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039552"/>
            <a:ext cx="29432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51520" y="908720"/>
            <a:ext cx="5029200" cy="1947565"/>
          </a:xfrm>
          <a:prstGeom prst="wedgeEllipseCallout">
            <a:avLst>
              <a:gd name="adj1" fmla="val 53783"/>
              <a:gd name="adj2" fmla="val 107211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i="1" dirty="0">
                <a:latin typeface="Comic Sans MS" pitchFamily="66" charset="0"/>
              </a:rPr>
              <a:t>It’s hopeless, it’s totally hopeless. I can’t do any good…</a:t>
            </a:r>
            <a:endParaRPr lang="en-US" sz="4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4944552"/>
            <a:ext cx="4320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i="1" dirty="0">
                <a:solidFill>
                  <a:srgbClr val="FFC000"/>
                </a:solidFill>
              </a:rPr>
              <a:t>Do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67365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we to do it?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9200"/>
            <a:ext cx="9144000" cy="2895600"/>
          </a:xfrm>
        </p:spPr>
        <p:txBody>
          <a:bodyPr/>
          <a:lstStyle/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Q&amp;a 86: Yes, </a:t>
            </a:r>
            <a:r>
              <a:rPr lang="en-GB" dirty="0"/>
              <a:t>we must do good works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Q&amp;a 5: No, </a:t>
            </a:r>
            <a:r>
              <a:rPr lang="en-GB" dirty="0"/>
              <a:t>we cannot keep God’s law perfectly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Q&amp;a 8: Totally unable to do any good and inclined to all evil</a:t>
            </a:r>
          </a:p>
          <a:p>
            <a:pPr>
              <a:buFontTx/>
              <a:buNone/>
            </a:pPr>
            <a:r>
              <a:rPr lang="en-GB" dirty="0">
                <a:solidFill>
                  <a:srgbClr val="00FF00"/>
                </a:solidFill>
              </a:rPr>
              <a:t>Q&amp;a 8: When we are regenerated by the Spirit of God</a:t>
            </a:r>
          </a:p>
        </p:txBody>
      </p:sp>
      <p:pic>
        <p:nvPicPr>
          <p:cNvPr id="470020" name="Picture 4" descr="G:\Backup - juni 2009\Mijn afbeeldingen\Liturgy\Liturgie\geloofsbelijdenis_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25" y="0"/>
            <a:ext cx="1347788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0021" name="AutoShape 5"/>
          <p:cNvSpPr>
            <a:spLocks noChangeArrowheads="1"/>
          </p:cNvSpPr>
          <p:nvPr/>
        </p:nvSpPr>
        <p:spPr bwMode="auto">
          <a:xfrm>
            <a:off x="106363" y="4753292"/>
            <a:ext cx="8880475" cy="1720215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GB" sz="2400" i="1" dirty="0">
                <a:solidFill>
                  <a:schemeClr val="bg1"/>
                </a:solidFill>
              </a:rPr>
              <a:t>No one understands, no one seeks for God. </a:t>
            </a:r>
          </a:p>
          <a:p>
            <a:pPr algn="l"/>
            <a:r>
              <a:rPr lang="en-GB" sz="2400" i="1" dirty="0">
                <a:solidFill>
                  <a:schemeClr val="bg1"/>
                </a:solidFill>
              </a:rPr>
              <a:t>All have turned aside, together they have become worthless; </a:t>
            </a:r>
          </a:p>
          <a:p>
            <a:pPr algn="l"/>
            <a:r>
              <a:rPr lang="en-GB" sz="2400" i="1" dirty="0">
                <a:solidFill>
                  <a:schemeClr val="bg1"/>
                </a:solidFill>
              </a:rPr>
              <a:t>	no one does good, not even one.</a:t>
            </a:r>
            <a:endParaRPr lang="en-US" sz="2400" i="1" dirty="0">
              <a:solidFill>
                <a:schemeClr val="bg1"/>
              </a:solidFill>
            </a:endParaRPr>
          </a:p>
          <a:p>
            <a:pPr algn="r"/>
            <a:r>
              <a:rPr lang="en-US" sz="1800" dirty="0">
                <a:solidFill>
                  <a:schemeClr val="bg1"/>
                </a:solidFill>
              </a:rPr>
              <a:t>Romans 3:11-12</a:t>
            </a:r>
          </a:p>
        </p:txBody>
      </p:sp>
    </p:spTree>
    <p:extLst>
      <p:ext uri="{BB962C8B-B14F-4D97-AF65-F5344CB8AC3E}">
        <p14:creationId xmlns:p14="http://schemas.microsoft.com/office/powerpoint/2010/main" val="34152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70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0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0019" grpId="0" uiExpand="1" build="p" autoUpdateAnimBg="0"/>
      <p:bldP spid="47002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8" name="Picture 4" descr="G:\Backup - juni 2009\Catechism\Pictures\Vrag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25146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09" name="AutoShape 5"/>
          <p:cNvSpPr>
            <a:spLocks noChangeArrowheads="1"/>
          </p:cNvSpPr>
          <p:nvPr/>
        </p:nvSpPr>
        <p:spPr bwMode="auto">
          <a:xfrm>
            <a:off x="152400" y="2052787"/>
            <a:ext cx="5029200" cy="1947565"/>
          </a:xfrm>
          <a:prstGeom prst="wedgeEllipseCallout">
            <a:avLst>
              <a:gd name="adj1" fmla="val -23042"/>
              <a:gd name="adj2" fmla="val 117792"/>
            </a:avLst>
          </a:prstGeom>
          <a:solidFill>
            <a:schemeClr val="tx1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i="1" dirty="0">
                <a:latin typeface="Comic Sans MS" pitchFamily="66" charset="0"/>
              </a:rPr>
              <a:t>How do I become capable of doing good?</a:t>
            </a:r>
            <a:endParaRPr lang="en-US" sz="4400" i="1" dirty="0"/>
          </a:p>
        </p:txBody>
      </p:sp>
      <p:pic>
        <p:nvPicPr>
          <p:cNvPr id="456713" name="Picture 9" descr="G:\Backup - juni 2009\Catechism\Pictures\Roepi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3657600"/>
            <a:ext cx="159861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6714" name="AutoShape 10"/>
          <p:cNvSpPr>
            <a:spLocks noChangeArrowheads="1"/>
          </p:cNvSpPr>
          <p:nvPr/>
        </p:nvSpPr>
        <p:spPr bwMode="auto">
          <a:xfrm>
            <a:off x="1588" y="-7938"/>
            <a:ext cx="9140825" cy="1947863"/>
          </a:xfrm>
          <a:prstGeom prst="wedgeEllipseCallout">
            <a:avLst>
              <a:gd name="adj1" fmla="val 33815"/>
              <a:gd name="adj2" fmla="val 217870"/>
            </a:avLst>
          </a:prstGeom>
          <a:solidFill>
            <a:srgbClr val="4D4D4D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i="1" dirty="0">
                <a:solidFill>
                  <a:srgbClr val="00FF00"/>
                </a:solidFill>
                <a:latin typeface="Comic Sans MS" pitchFamily="66" charset="0"/>
              </a:rPr>
              <a:t>By becoming born again through the Holy Spirit. </a:t>
            </a:r>
            <a:r>
              <a:rPr lang="en-US" sz="2800" i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..</a:t>
            </a:r>
            <a:r>
              <a:rPr lang="en-US" sz="2800" i="1" dirty="0">
                <a:solidFill>
                  <a:srgbClr val="00FF00"/>
                </a:solidFill>
                <a:latin typeface="Comic Sans MS" pitchFamily="66" charset="0"/>
              </a:rPr>
              <a:t>  This shows when you avoid sin and do good.</a:t>
            </a:r>
            <a:endParaRPr lang="en-US" sz="4400" i="1" dirty="0"/>
          </a:p>
        </p:txBody>
      </p:sp>
      <p:sp>
        <p:nvSpPr>
          <p:cNvPr id="456715" name="Text Box 11"/>
          <p:cNvSpPr txBox="1">
            <a:spLocks noChangeArrowheads="1"/>
          </p:cNvSpPr>
          <p:nvPr/>
        </p:nvSpPr>
        <p:spPr bwMode="auto">
          <a:xfrm>
            <a:off x="7696200" y="121920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i="1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2" name="84B6929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735388" y="4568825"/>
            <a:ext cx="609600" cy="609600"/>
          </a:xfrm>
          <a:prstGeom prst="rect">
            <a:avLst/>
          </a:prstGeom>
        </p:spPr>
      </p:pic>
      <p:pic>
        <p:nvPicPr>
          <p:cNvPr id="3" name="9DF44FB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086600" y="2604779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948264" y="2493962"/>
            <a:ext cx="936104" cy="9350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35896" y="4516330"/>
            <a:ext cx="936104" cy="93503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Abs val="8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1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4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26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56709" grpId="0" animBg="1"/>
      <p:bldP spid="456714" grpId="0" animBg="1"/>
      <p:bldP spid="4567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Terms</a:t>
            </a:r>
          </a:p>
        </p:txBody>
      </p:sp>
      <p:sp>
        <p:nvSpPr>
          <p:cNvPr id="472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Born again (or born from above): </a:t>
            </a:r>
            <a:r>
              <a:rPr lang="en-GB" dirty="0">
                <a:solidFill>
                  <a:srgbClr val="00FF00"/>
                </a:solidFill>
              </a:rPr>
              <a:t>to start a new life</a:t>
            </a:r>
          </a:p>
          <a:p>
            <a:pPr>
              <a:buFontTx/>
              <a:buNone/>
            </a:pPr>
            <a:r>
              <a:rPr lang="en-GB" dirty="0"/>
              <a:t>Regeneration: </a:t>
            </a:r>
            <a:r>
              <a:rPr lang="en-GB" dirty="0">
                <a:solidFill>
                  <a:srgbClr val="00FF00"/>
                </a:solidFill>
              </a:rPr>
              <a:t>becoming born again</a:t>
            </a:r>
          </a:p>
          <a:p>
            <a:pPr>
              <a:buFontTx/>
              <a:buNone/>
            </a:pPr>
            <a:r>
              <a:rPr lang="en-GB" dirty="0"/>
              <a:t>Conversion: </a:t>
            </a:r>
            <a:r>
              <a:rPr lang="en-GB" dirty="0">
                <a:solidFill>
                  <a:srgbClr val="00FF00"/>
                </a:solidFill>
              </a:rPr>
              <a:t>changing from one thing to another</a:t>
            </a:r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7696200" y="0"/>
            <a:ext cx="1447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8000" dirty="0">
                <a:solidFill>
                  <a:srgbClr val="00FF00"/>
                </a:solidFill>
                <a:sym typeface="Wingdings" pitchFamily="2" charset="2"/>
              </a:rPr>
              <a:t>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2069" name="AutoShape 5"/>
          <p:cNvSpPr>
            <a:spLocks noChangeArrowheads="1"/>
          </p:cNvSpPr>
          <p:nvPr/>
        </p:nvSpPr>
        <p:spPr bwMode="auto">
          <a:xfrm>
            <a:off x="228600" y="2999363"/>
            <a:ext cx="8834438" cy="1325999"/>
          </a:xfrm>
          <a:prstGeom prst="horizontalScroll">
            <a:avLst>
              <a:gd name="adj" fmla="val 7194"/>
            </a:avLst>
          </a:prstGeom>
          <a:solidFill>
            <a:srgbClr val="FF99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CA" i="1" dirty="0"/>
              <a:t>Jesus answered him, “Truly, truly, I say to you, unless one is born again he cannot see the kingdom of God.”</a:t>
            </a:r>
          </a:p>
          <a:p>
            <a:pPr algn="r"/>
            <a:r>
              <a:rPr lang="en-US" sz="1800" dirty="0"/>
              <a:t>John 3:3</a:t>
            </a:r>
            <a:endParaRPr lang="en-US" sz="1800" i="1" dirty="0"/>
          </a:p>
        </p:txBody>
      </p:sp>
      <p:pic>
        <p:nvPicPr>
          <p:cNvPr id="47207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5625" r="3125" b="15625"/>
          <a:stretch>
            <a:fillRect/>
          </a:stretch>
        </p:blipFill>
        <p:spPr bwMode="auto">
          <a:xfrm>
            <a:off x="2895600" y="4495800"/>
            <a:ext cx="3048000" cy="22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Bible Study: Colossians 3:1-14</a:t>
            </a:r>
          </a:p>
        </p:txBody>
      </p:sp>
      <p:pic>
        <p:nvPicPr>
          <p:cNvPr id="5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 bwMode="auto">
          <a:xfrm>
            <a:off x="7826850" y="14813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http://2.bp.blogspot.com/_8ziHdR-OhbE/S8vgRP6Q_jI/AAAAAAAAAKw/vu09vvq4jPI/s1600/art+in+april+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162" y="135440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93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/>
              <a:t>Bible Study: Colossians 3:1-14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1. things above, where Christ is</a:t>
            </a:r>
          </a:p>
          <a:p>
            <a:pPr marL="0" indent="0">
              <a:buNone/>
            </a:pPr>
            <a:r>
              <a:rPr lang="en-CA" dirty="0"/>
              <a:t>2. sexual immorality, impurity, passion </a:t>
            </a:r>
            <a:r>
              <a:rPr lang="en-CA" i="1" dirty="0"/>
              <a:t>(=lust)</a:t>
            </a:r>
            <a:r>
              <a:rPr lang="en-CA" dirty="0"/>
              <a:t>, evil desire, covetousness </a:t>
            </a:r>
            <a:r>
              <a:rPr lang="en-CA" i="1" dirty="0"/>
              <a:t>(=greed)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CA" dirty="0"/>
              <a:t>3. anger, wrath, malice, slander, obscene talk</a:t>
            </a:r>
          </a:p>
          <a:p>
            <a:pPr marL="0" indent="0">
              <a:buNone/>
            </a:pPr>
            <a:r>
              <a:rPr lang="en-CA" dirty="0"/>
              <a:t>4. our old self with its practices</a:t>
            </a:r>
          </a:p>
          <a:p>
            <a:pPr marL="0" indent="0">
              <a:buNone/>
            </a:pPr>
            <a:r>
              <a:rPr lang="en-CA" dirty="0"/>
              <a:t>5. the new self, which is being renewed</a:t>
            </a:r>
          </a:p>
          <a:p>
            <a:pPr marL="0" indent="0">
              <a:buNone/>
            </a:pPr>
            <a:r>
              <a:rPr lang="en-CA" dirty="0"/>
              <a:t>6. Compassionate hearts, kindness, humility, meekness, and patience</a:t>
            </a:r>
          </a:p>
          <a:p>
            <a:pPr marL="0" indent="0">
              <a:buNone/>
            </a:pPr>
            <a:r>
              <a:rPr lang="en-CA" dirty="0"/>
              <a:t>7. as the Lord has forgiven us</a:t>
            </a:r>
          </a:p>
          <a:p>
            <a:pPr marL="0" indent="0">
              <a:buNone/>
            </a:pPr>
            <a:r>
              <a:rPr lang="en-CA" dirty="0"/>
              <a:t>8. love</a:t>
            </a:r>
          </a:p>
          <a:p>
            <a:pPr marL="0" indent="0">
              <a:buNone/>
            </a:pPr>
            <a:r>
              <a:rPr lang="en-CA" dirty="0"/>
              <a:t>9. it binds everything together in perfect unity.</a:t>
            </a:r>
          </a:p>
        </p:txBody>
      </p:sp>
      <p:pic>
        <p:nvPicPr>
          <p:cNvPr id="5" name="Picture 4" descr="G:\Backup - juni 2009\Mijn afbeeldingen\Liturgy\Liturgie\bijbellez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 bwMode="auto">
          <a:xfrm>
            <a:off x="7826850" y="14813"/>
            <a:ext cx="1262699" cy="13716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44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77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 Theme 8">
      <a:dk1>
        <a:srgbClr val="C0C0C0"/>
      </a:dk1>
      <a:lt1>
        <a:srgbClr val="FFFFFF"/>
      </a:lt1>
      <a:dk2>
        <a:srgbClr val="000000"/>
      </a:dk2>
      <a:lt2>
        <a:srgbClr val="FFFFFF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1"/>
        </a:solidFill>
        <a:ln w="952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4908</TotalTime>
  <Words>1248</Words>
  <Application>Microsoft Office PowerPoint</Application>
  <PresentationFormat>On-screen Show (4:3)</PresentationFormat>
  <Paragraphs>151</Paragraphs>
  <Slides>20</Slides>
  <Notes>20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Times New Roman</vt:lpstr>
      <vt:lpstr>1_Office Theme</vt:lpstr>
      <vt:lpstr>The Fruit of Faith:  LD 32-44</vt:lpstr>
      <vt:lpstr>Psalm 15:1,3</vt:lpstr>
      <vt:lpstr>Psalm 15:1,3</vt:lpstr>
      <vt:lpstr>How are we to do it?</vt:lpstr>
      <vt:lpstr>How are we to do it?</vt:lpstr>
      <vt:lpstr>PowerPoint Presentation</vt:lpstr>
      <vt:lpstr>Terms</vt:lpstr>
      <vt:lpstr>Bible Study: Colossians 3:1-14</vt:lpstr>
      <vt:lpstr>Bible Study: Colossians 3:1-14</vt:lpstr>
      <vt:lpstr>The transformation (1)</vt:lpstr>
      <vt:lpstr>The transformation (2)</vt:lpstr>
      <vt:lpstr>The transformation (3)</vt:lpstr>
      <vt:lpstr>The transformation (4)</vt:lpstr>
      <vt:lpstr>The transformation (5)</vt:lpstr>
      <vt:lpstr>The transformation (6)</vt:lpstr>
      <vt:lpstr>What is good?</vt:lpstr>
      <vt:lpstr>What is good? </vt:lpstr>
      <vt:lpstr>Good works…</vt:lpstr>
      <vt:lpstr>What is good?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gedraagt een christen zich?</dc:title>
  <dc:creator>Roelf Janssen</dc:creator>
  <cp:lastModifiedBy>Roelf Janssen</cp:lastModifiedBy>
  <cp:revision>178</cp:revision>
  <cp:lastPrinted>2013-11-12T17:58:55Z</cp:lastPrinted>
  <dcterms:created xsi:type="dcterms:W3CDTF">2008-08-14T09:20:46Z</dcterms:created>
  <dcterms:modified xsi:type="dcterms:W3CDTF">2022-11-28T17:48:44Z</dcterms:modified>
</cp:coreProperties>
</file>