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674" r:id="rId2"/>
    <p:sldId id="671" r:id="rId3"/>
    <p:sldId id="672" r:id="rId4"/>
    <p:sldId id="642" r:id="rId5"/>
    <p:sldId id="658" r:id="rId6"/>
    <p:sldId id="660" r:id="rId7"/>
    <p:sldId id="659" r:id="rId8"/>
    <p:sldId id="636" r:id="rId9"/>
    <p:sldId id="669" r:id="rId10"/>
    <p:sldId id="661" r:id="rId11"/>
    <p:sldId id="673" r:id="rId12"/>
    <p:sldId id="670" r:id="rId13"/>
    <p:sldId id="666" r:id="rId14"/>
    <p:sldId id="664" r:id="rId15"/>
    <p:sldId id="665" r:id="rId16"/>
    <p:sldId id="668" r:id="rId17"/>
    <p:sldId id="675" r:id="rId18"/>
    <p:sldId id="667" r:id="rId19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6600FF"/>
    <a:srgbClr val="99CCFF"/>
    <a:srgbClr val="993300"/>
    <a:srgbClr val="FF0000"/>
    <a:srgbClr val="00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04FBA4-7250-4ED8-847D-19F9F5D2EA9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57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33400"/>
            <a:ext cx="3484562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9F58057-680F-42C4-9556-374E0D5059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767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9EDF4-DEBE-4794-895D-A24014CA6F41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87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6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3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47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41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94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0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3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685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10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0CA5B-5128-42F7-A033-69D5E157C85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49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0CA5B-5128-42F7-A033-69D5E157C85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4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51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7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88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8057-680F-42C4-9556-374E0D50595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59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F35BA-22CE-4EC2-8FD5-1F9894118D24}" type="slidenum">
              <a:rPr lang="en-GB"/>
              <a:pPr/>
              <a:t>8</a:t>
            </a:fld>
            <a:endParaRPr lang="en-GB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F35BA-22CE-4EC2-8FD5-1F9894118D24}" type="slidenum">
              <a:rPr lang="en-GB"/>
              <a:pPr/>
              <a:t>9</a:t>
            </a:fld>
            <a:endParaRPr lang="en-GB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51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79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90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20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45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96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83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86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04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33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82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5732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492896"/>
            <a:ext cx="7772400" cy="1872209"/>
          </a:xfrm>
        </p:spPr>
        <p:txBody>
          <a:bodyPr/>
          <a:lstStyle/>
          <a:p>
            <a:r>
              <a:rPr lang="en-GB" dirty="0"/>
              <a:t>The Fruit of Faith: </a:t>
            </a:r>
            <a:br>
              <a:rPr lang="en-GB" dirty="0"/>
            </a:br>
            <a:r>
              <a:rPr lang="en-GB" dirty="0"/>
              <a:t>LD 32-44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8760" y="4538143"/>
            <a:ext cx="6858000" cy="1655762"/>
          </a:xfrm>
        </p:spPr>
        <p:txBody>
          <a:bodyPr/>
          <a:lstStyle/>
          <a:p>
            <a:r>
              <a:rPr lang="en-GB" dirty="0"/>
              <a:t>Set Free to Serve</a:t>
            </a:r>
          </a:p>
          <a:p>
            <a:r>
              <a:rPr lang="en-GB" dirty="0"/>
              <a:t>Lesson 10</a:t>
            </a:r>
          </a:p>
          <a:p>
            <a:r>
              <a:rPr lang="en-GB" dirty="0"/>
              <a:t>LD 34a</a:t>
            </a:r>
          </a:p>
        </p:txBody>
      </p:sp>
      <p:grpSp>
        <p:nvGrpSpPr>
          <p:cNvPr id="126988" name="Group 12"/>
          <p:cNvGrpSpPr>
            <a:grpSpLocks/>
          </p:cNvGrpSpPr>
          <p:nvPr/>
        </p:nvGrpSpPr>
        <p:grpSpPr bwMode="auto">
          <a:xfrm>
            <a:off x="3505200" y="0"/>
            <a:ext cx="2514600" cy="2362200"/>
            <a:chOff x="2832" y="0"/>
            <a:chExt cx="1584" cy="1488"/>
          </a:xfrm>
        </p:grpSpPr>
        <p:pic>
          <p:nvPicPr>
            <p:cNvPr id="12698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0"/>
              <a:ext cx="1584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3360" y="461"/>
              <a:ext cx="52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4800">
                  <a:solidFill>
                    <a:srgbClr val="FF0000"/>
                  </a:solidFill>
                  <a:sym typeface="Symbol" pitchFamily="18" charset="2"/>
                </a:rPr>
                <a:t></a:t>
              </a:r>
              <a:endParaRPr lang="en-GB" sz="2800"/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3779912" y="1143794"/>
            <a:ext cx="982588" cy="1349102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45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repeatCount="indefinite" fill="hold" nodeType="afterEffect" p14:presetBounceEnd="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repeatCount="indefinite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Covenant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219200"/>
            <a:ext cx="6019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The ten commandments </a:t>
            </a:r>
            <a:r>
              <a:rPr lang="en-GB" dirty="0">
                <a:solidFill>
                  <a:srgbClr val="00FF00"/>
                </a:solidFill>
              </a:rPr>
              <a:t>are the “law of the covenant”.</a:t>
            </a:r>
          </a:p>
          <a:p>
            <a:pPr>
              <a:buFontTx/>
              <a:buNone/>
            </a:pPr>
            <a:r>
              <a:rPr lang="en-GB" dirty="0"/>
              <a:t>A covenant is </a:t>
            </a:r>
            <a:r>
              <a:rPr lang="en-GB" dirty="0">
                <a:solidFill>
                  <a:srgbClr val="00FF00"/>
                </a:solidFill>
              </a:rPr>
              <a:t>a regulated relationship of promises and requirements between two or more parties.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Illustration:</a:t>
            </a:r>
          </a:p>
          <a:p>
            <a:pPr>
              <a:buFontTx/>
              <a:buNone/>
            </a:pPr>
            <a:r>
              <a:rPr lang="en-GB" dirty="0"/>
              <a:t>Marriage is a covenant between a man and a woman.</a:t>
            </a:r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52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77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Covenant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3200400"/>
          </a:xfrm>
        </p:spPr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>
              <a:lnSpc>
                <a:spcPct val="110000"/>
              </a:lnSpc>
              <a:buFontTx/>
              <a:buNone/>
            </a:pPr>
            <a:r>
              <a:rPr lang="en-GB" dirty="0"/>
              <a:t>God</a:t>
            </a: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promises</a:t>
            </a:r>
            <a:r>
              <a:rPr lang="en-GB" dirty="0">
                <a:solidFill>
                  <a:srgbClr val="00FF00"/>
                </a:solidFill>
              </a:rPr>
              <a:t>	protection  </a:t>
            </a:r>
            <a:r>
              <a:rPr lang="en-GB" dirty="0"/>
              <a:t>&amp; demands  </a:t>
            </a:r>
            <a:r>
              <a:rPr lang="en-GB" dirty="0">
                <a:solidFill>
                  <a:srgbClr val="00FF00"/>
                </a:solidFill>
              </a:rPr>
              <a:t>obedience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GB" dirty="0"/>
              <a:t>Man</a:t>
            </a: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promises</a:t>
            </a:r>
            <a:r>
              <a:rPr lang="en-GB" dirty="0">
                <a:solidFill>
                  <a:srgbClr val="00FF00"/>
                </a:solidFill>
              </a:rPr>
              <a:t>	obedience	 </a:t>
            </a:r>
            <a:r>
              <a:rPr lang="en-GB" dirty="0"/>
              <a:t>&amp; requests   </a:t>
            </a:r>
            <a:r>
              <a:rPr lang="en-GB" dirty="0">
                <a:solidFill>
                  <a:srgbClr val="00FF00"/>
                </a:solidFill>
              </a:rPr>
              <a:t>protection</a:t>
            </a:r>
          </a:p>
          <a:p>
            <a:pPr>
              <a:lnSpc>
                <a:spcPct val="110000"/>
              </a:lnSpc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GB" dirty="0"/>
              <a:t>Man</a:t>
            </a:r>
            <a:r>
              <a:rPr lang="en-GB" dirty="0">
                <a:solidFill>
                  <a:srgbClr val="00FF00"/>
                </a:solidFill>
              </a:rPr>
              <a:t> trusts that God will do as He has said (= faith).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25" name="AutoShape 5"/>
          <p:cNvSpPr>
            <a:spLocks noChangeArrowheads="1"/>
          </p:cNvSpPr>
          <p:nvPr/>
        </p:nvSpPr>
        <p:spPr bwMode="auto">
          <a:xfrm>
            <a:off x="228600" y="4692967"/>
            <a:ext cx="8621713" cy="1720215"/>
          </a:xfrm>
          <a:prstGeom prst="horizontalScroll">
            <a:avLst>
              <a:gd name="adj" fmla="val 7194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GB" i="1" dirty="0"/>
              <a:t>Third, since every covenant contains two parts, a promise and an obligation, we are, through baptism, called and obliged by the Lord to a new obedience. </a:t>
            </a:r>
            <a:endParaRPr lang="en-US" i="1" dirty="0"/>
          </a:p>
          <a:p>
            <a:pPr algn="r"/>
            <a:r>
              <a:rPr lang="en-US" sz="1800" dirty="0"/>
              <a:t>Form for Baptism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2337A2-787E-45A9-940D-634D9C96F8F8}"/>
              </a:ext>
            </a:extLst>
          </p:cNvPr>
          <p:cNvSpPr/>
          <p:nvPr/>
        </p:nvSpPr>
        <p:spPr bwMode="auto">
          <a:xfrm>
            <a:off x="2771800" y="1844824"/>
            <a:ext cx="165618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7A157-A456-4F55-8E75-F6DD2D3D412E}"/>
              </a:ext>
            </a:extLst>
          </p:cNvPr>
          <p:cNvSpPr/>
          <p:nvPr/>
        </p:nvSpPr>
        <p:spPr bwMode="auto">
          <a:xfrm>
            <a:off x="2823594" y="2380169"/>
            <a:ext cx="165618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60DDC-5BB0-40FF-8879-8D7760AF6FB5}"/>
              </a:ext>
            </a:extLst>
          </p:cNvPr>
          <p:cNvSpPr/>
          <p:nvPr/>
        </p:nvSpPr>
        <p:spPr bwMode="auto">
          <a:xfrm>
            <a:off x="6516216" y="2353072"/>
            <a:ext cx="165618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2C21B-6C1F-4592-A2E0-DA960E1F4D8B}"/>
              </a:ext>
            </a:extLst>
          </p:cNvPr>
          <p:cNvSpPr/>
          <p:nvPr/>
        </p:nvSpPr>
        <p:spPr bwMode="auto">
          <a:xfrm>
            <a:off x="6300192" y="1784341"/>
            <a:ext cx="165618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C7011B-12B0-4414-A936-DFAA45829DC0}"/>
              </a:ext>
            </a:extLst>
          </p:cNvPr>
          <p:cNvSpPr/>
          <p:nvPr/>
        </p:nvSpPr>
        <p:spPr bwMode="auto">
          <a:xfrm>
            <a:off x="827584" y="3429000"/>
            <a:ext cx="669674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5" grpId="0" animBg="1" autoUpdateAnimBg="0"/>
      <p:bldP spid="2" grpId="0" animBg="1"/>
      <p:bldP spid="3" grpId="0" animBg="1"/>
      <p:bldP spid="4" grpId="0" animBg="1"/>
      <p:bldP spid="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Guideline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We were created </a:t>
            </a:r>
            <a:r>
              <a:rPr lang="en-CA" dirty="0">
                <a:solidFill>
                  <a:srgbClr val="00FF00"/>
                </a:solidFill>
              </a:rPr>
              <a:t>to love and be loyal.</a:t>
            </a:r>
          </a:p>
          <a:p>
            <a:pPr marL="0" indent="0">
              <a:buNone/>
            </a:pPr>
            <a:r>
              <a:rPr lang="en-CA" u="sng" dirty="0"/>
              <a:t>To do good</a:t>
            </a:r>
            <a:r>
              <a:rPr lang="en-CA" dirty="0"/>
              <a:t> </a:t>
            </a:r>
            <a:r>
              <a:rPr lang="en-CA" dirty="0">
                <a:solidFill>
                  <a:srgbClr val="00FF00"/>
                </a:solidFill>
              </a:rPr>
              <a:t>is hitting the target of love dead-centre.</a:t>
            </a:r>
          </a:p>
          <a:p>
            <a:pPr marL="0" indent="0">
              <a:buNone/>
            </a:pPr>
            <a:r>
              <a:rPr lang="en-CA" u="sng" dirty="0"/>
              <a:t>To sin</a:t>
            </a:r>
            <a:r>
              <a:rPr lang="en-CA" dirty="0"/>
              <a:t> </a:t>
            </a:r>
            <a:r>
              <a:rPr lang="en-CA" dirty="0">
                <a:solidFill>
                  <a:srgbClr val="00FF00"/>
                </a:solidFill>
              </a:rPr>
              <a:t>is to miss the target.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</a:t>
            </a:r>
            <a:r>
              <a:rPr lang="en-CA" dirty="0"/>
              <a:t>There are </a:t>
            </a:r>
            <a:r>
              <a:rPr lang="en-CA" dirty="0">
                <a:solidFill>
                  <a:srgbClr val="00FF00"/>
                </a:solidFill>
              </a:rPr>
              <a:t>“good deeds” </a:t>
            </a:r>
            <a:r>
              <a:rPr lang="en-CA" dirty="0"/>
              <a:t>and</a:t>
            </a:r>
            <a:r>
              <a:rPr lang="en-CA" dirty="0">
                <a:solidFill>
                  <a:srgbClr val="00FF00"/>
                </a:solidFill>
              </a:rPr>
              <a:t> “misdeeds”.</a:t>
            </a:r>
          </a:p>
          <a:p>
            <a:pPr marL="0" indent="0">
              <a:buNone/>
            </a:pPr>
            <a:r>
              <a:rPr lang="en-CA" u="sng" dirty="0"/>
              <a:t>The Law</a:t>
            </a:r>
            <a:r>
              <a:rPr lang="en-CA" dirty="0"/>
              <a:t> </a:t>
            </a:r>
            <a:r>
              <a:rPr lang="en-CA" dirty="0">
                <a:solidFill>
                  <a:srgbClr val="00FF00"/>
                </a:solidFill>
              </a:rPr>
              <a:t>is God’s guideline for hitting the target of love dead-centre. 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		</a:t>
            </a:r>
          </a:p>
          <a:p>
            <a:pPr marL="0" indent="0">
              <a:buNone/>
            </a:pPr>
            <a:endParaRPr lang="en-CA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444208" y="4183782"/>
            <a:ext cx="2514600" cy="2362200"/>
            <a:chOff x="2832" y="0"/>
            <a:chExt cx="1584" cy="1488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0"/>
              <a:ext cx="1584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3360" y="461"/>
              <a:ext cx="52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4800" dirty="0">
                  <a:solidFill>
                    <a:srgbClr val="FF0000"/>
                  </a:solidFill>
                  <a:sym typeface="Symbol" pitchFamily="18" charset="2"/>
                </a:rPr>
                <a:t></a:t>
              </a:r>
              <a:endParaRPr lang="en-GB" sz="2800" dirty="0"/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5076056" y="5327576"/>
            <a:ext cx="2625452" cy="477688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79682" y="4797152"/>
            <a:ext cx="2088232" cy="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 bwMode="auto">
          <a:xfrm>
            <a:off x="2367270" y="4581128"/>
            <a:ext cx="2232248" cy="7837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Good deed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endParaRPr kumimoji="0" lang="en-C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79682" y="5197287"/>
            <a:ext cx="2068724" cy="1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9236586" y="25287"/>
            <a:ext cx="1915362" cy="1772717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9159905" y="2534926"/>
            <a:ext cx="2068724" cy="82746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9324119" y="6459240"/>
            <a:ext cx="2244471" cy="86742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93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repeatCount="indefinite" decel="2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12" repeatCount="indefinite" decel="2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" presetClass="entr" presetSubtype="12" repeatCount="indefinite" decel="2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" presetClass="entr" presetSubtype="12" repeatCount="indefinite" decel="2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GB"/>
              <a:t>The law is to us</a:t>
            </a:r>
            <a:br>
              <a:rPr lang="en-GB"/>
            </a:br>
            <a:r>
              <a:rPr lang="en-GB"/>
              <a:t>what water is to a fish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pPr algn="ctr">
              <a:buFontTx/>
              <a:buNone/>
            </a:pPr>
            <a:endParaRPr lang="en-GB"/>
          </a:p>
        </p:txBody>
      </p:sp>
      <p:pic>
        <p:nvPicPr>
          <p:cNvPr id="4945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84" y="116632"/>
            <a:ext cx="147708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5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"/>
          <a:stretch>
            <a:fillRect/>
          </a:stretch>
        </p:blipFill>
        <p:spPr bwMode="auto">
          <a:xfrm>
            <a:off x="107504" y="116632"/>
            <a:ext cx="1368152" cy="101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nding Nemo- MINE full version H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2132856"/>
            <a:ext cx="6096000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God introduces Himself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I am the LORD (Yahweh)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Yahweh, the great I AM, the </a:t>
            </a:r>
            <a:r>
              <a:rPr lang="en-GB" dirty="0" err="1">
                <a:solidFill>
                  <a:srgbClr val="00FF00"/>
                </a:solidFill>
              </a:rPr>
              <a:t>everpresent</a:t>
            </a:r>
            <a:r>
              <a:rPr lang="en-GB" dirty="0">
                <a:solidFill>
                  <a:srgbClr val="00FF00"/>
                </a:solidFill>
              </a:rPr>
              <a:t> one, always faithful</a:t>
            </a:r>
          </a:p>
          <a:p>
            <a:pPr>
              <a:buFontTx/>
              <a:buNone/>
            </a:pPr>
            <a:r>
              <a:rPr lang="en-GB" dirty="0"/>
              <a:t>your God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Almighty, powerful, no one tells Me what to do, I tell everybody what to do (and I’m </a:t>
            </a:r>
            <a:r>
              <a:rPr lang="en-GB" i="1" dirty="0">
                <a:solidFill>
                  <a:srgbClr val="00FF00"/>
                </a:solidFill>
              </a:rPr>
              <a:t>on your side</a:t>
            </a:r>
            <a:r>
              <a:rPr lang="en-GB" dirty="0">
                <a:solidFill>
                  <a:srgbClr val="00FF00"/>
                </a:solidFill>
              </a:rPr>
              <a:t>)</a:t>
            </a:r>
          </a:p>
          <a:p>
            <a:pPr>
              <a:buFontTx/>
              <a:buNone/>
            </a:pPr>
            <a:r>
              <a:rPr lang="en-GB" dirty="0"/>
              <a:t>who brought you out of Egypt, out of the land of slavery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I saved you from evil oppression to give you a good life, listen to Me and things will go well for you.</a:t>
            </a:r>
            <a:endParaRPr lang="en-GB" dirty="0"/>
          </a:p>
        </p:txBody>
      </p:sp>
      <p:sp>
        <p:nvSpPr>
          <p:cNvPr id="492548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God introduces Himself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4038600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I am the LORD</a:t>
            </a:r>
          </a:p>
          <a:p>
            <a:pPr lvl="1">
              <a:buFontTx/>
              <a:buNone/>
            </a:pPr>
            <a:r>
              <a:rPr lang="en-GB">
                <a:solidFill>
                  <a:srgbClr val="FF6600"/>
                </a:solidFill>
              </a:rPr>
              <a:t>this makes sense for us</a:t>
            </a:r>
            <a:br>
              <a:rPr lang="en-GB"/>
            </a:br>
            <a:endParaRPr lang="en-GB"/>
          </a:p>
          <a:p>
            <a:pPr>
              <a:buFontTx/>
              <a:buNone/>
            </a:pPr>
            <a:r>
              <a:rPr lang="en-GB"/>
              <a:t>your God</a:t>
            </a:r>
          </a:p>
          <a:p>
            <a:pPr lvl="1">
              <a:buFontTx/>
              <a:buNone/>
            </a:pPr>
            <a:r>
              <a:rPr lang="en-GB">
                <a:solidFill>
                  <a:srgbClr val="FF6600"/>
                </a:solidFill>
              </a:rPr>
              <a:t>this makes sense for us</a:t>
            </a:r>
            <a:br>
              <a:rPr lang="en-GB"/>
            </a:br>
            <a:endParaRPr lang="en-GB"/>
          </a:p>
          <a:p>
            <a:pPr>
              <a:buFontTx/>
              <a:buNone/>
            </a:pPr>
            <a:r>
              <a:rPr lang="en-GB"/>
              <a:t>who brought you out of Egypt, out of the land of slavery</a:t>
            </a:r>
          </a:p>
          <a:p>
            <a:pPr lvl="1">
              <a:buFontTx/>
              <a:buNone/>
            </a:pPr>
            <a:r>
              <a:rPr lang="en-GB">
                <a:solidFill>
                  <a:srgbClr val="FF6600"/>
                </a:solidFill>
              </a:rPr>
              <a:t>how does this make sense for us?</a:t>
            </a:r>
            <a:endParaRPr lang="en-GB"/>
          </a:p>
        </p:txBody>
      </p:sp>
      <p:sp>
        <p:nvSpPr>
          <p:cNvPr id="493573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0" y="52578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>
              <a:spcBef>
                <a:spcPct val="20000"/>
              </a:spcBef>
            </a:pPr>
            <a:r>
              <a:rPr lang="en-GB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been saved from slavery to sin and the devil. In the law, Egypt is for us a symbol of evil.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Hymn 11 project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3200" dirty="0"/>
              <a:t>Hymn 11 is a rhymed version of the Law.</a:t>
            </a:r>
          </a:p>
          <a:p>
            <a:pPr>
              <a:buFontTx/>
              <a:buNone/>
            </a:pPr>
            <a:r>
              <a:rPr lang="en-GB" sz="3200" dirty="0"/>
              <a:t>But it’s not one stanza per part.</a:t>
            </a:r>
          </a:p>
          <a:p>
            <a:pPr>
              <a:buFontTx/>
              <a:buNone/>
            </a:pPr>
            <a:r>
              <a:rPr lang="en-GB" sz="3200" dirty="0"/>
              <a:t>The Hymn 11 project is about creating a hymn that has one stanza per part.</a:t>
            </a:r>
          </a:p>
          <a:p>
            <a:pPr>
              <a:buFontTx/>
              <a:buNone/>
            </a:pPr>
            <a:r>
              <a:rPr lang="en-GB" sz="3200" dirty="0"/>
              <a:t>So we need to tweak stanza 2…</a:t>
            </a:r>
            <a:endParaRPr lang="en-GB" sz="2000" dirty="0"/>
          </a:p>
        </p:txBody>
      </p:sp>
      <p:pic>
        <p:nvPicPr>
          <p:cNvPr id="496644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0"/>
            <a:ext cx="1066800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Hymn 11 project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idx="1"/>
          </p:nvPr>
        </p:nvSpPr>
        <p:spPr>
          <a:xfrm>
            <a:off x="-1" y="1219200"/>
            <a:ext cx="8604449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am the </a:t>
            </a:r>
            <a:r>
              <a:rPr lang="en-US" cap="small" dirty="0"/>
              <a:t>Lord</a:t>
            </a:r>
            <a:r>
              <a:rPr lang="en-US" dirty="0"/>
              <a:t>, your God and </a:t>
            </a:r>
            <a:r>
              <a:rPr lang="en-US" dirty="0" err="1"/>
              <a:t>Saviour</a:t>
            </a:r>
            <a:r>
              <a:rPr lang="en-US" dirty="0"/>
              <a:t>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who out of </a:t>
            </a:r>
            <a:r>
              <a:rPr lang="en-US" dirty="0" err="1"/>
              <a:t>slav’ry</a:t>
            </a:r>
            <a:r>
              <a:rPr lang="en-US" dirty="0"/>
              <a:t> set you free,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who brought you from the land of Egypt.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Have, then, no other gods but 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E.g.</a:t>
            </a:r>
          </a:p>
          <a:p>
            <a:pPr marL="0" indent="0">
              <a:buNone/>
            </a:pPr>
            <a:r>
              <a:rPr lang="en-US" dirty="0"/>
              <a:t>I am the LORD, your God and </a:t>
            </a:r>
            <a:r>
              <a:rPr lang="en-US" dirty="0" err="1"/>
              <a:t>Saviour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Who out of </a:t>
            </a:r>
            <a:r>
              <a:rPr lang="en-US" dirty="0" err="1"/>
              <a:t>slav’ry</a:t>
            </a:r>
            <a:r>
              <a:rPr lang="en-US" dirty="0"/>
              <a:t> set you free</a:t>
            </a:r>
          </a:p>
          <a:p>
            <a:pPr marL="0" indent="0">
              <a:buNone/>
            </a:pPr>
            <a:r>
              <a:rPr lang="en-US" dirty="0"/>
              <a:t>Redeemed by blood you’re saved from evil.</a:t>
            </a:r>
          </a:p>
          <a:p>
            <a:pPr marL="0" indent="0">
              <a:buNone/>
            </a:pPr>
            <a:r>
              <a:rPr lang="en-US" dirty="0"/>
              <a:t>And so our covenant will be.</a:t>
            </a:r>
            <a:endParaRPr lang="en-CA" dirty="0"/>
          </a:p>
        </p:txBody>
      </p:sp>
      <p:pic>
        <p:nvPicPr>
          <p:cNvPr id="496644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0"/>
            <a:ext cx="1066800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668344" y="1772816"/>
            <a:ext cx="1088760" cy="46166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rPr>
              <a:t>preface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731182" y="2805063"/>
            <a:ext cx="2379177" cy="46166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rPr>
              <a:t>1</a:t>
            </a:r>
            <a:r>
              <a:rPr kumimoji="0" lang="en-CA" sz="24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rPr>
              <a:t>st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rPr>
              <a:t> commandment</a:t>
            </a:r>
          </a:p>
        </p:txBody>
      </p:sp>
      <p:sp>
        <p:nvSpPr>
          <p:cNvPr id="3" name="Right Brace 2"/>
          <p:cNvSpPr/>
          <p:nvPr/>
        </p:nvSpPr>
        <p:spPr bwMode="auto">
          <a:xfrm>
            <a:off x="6876256" y="1340769"/>
            <a:ext cx="720080" cy="1388094"/>
          </a:xfrm>
          <a:prstGeom prst="rightBrac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6011102" y="2846549"/>
            <a:ext cx="577122" cy="420179"/>
          </a:xfrm>
          <a:prstGeom prst="rightBrac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6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ten commandments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207008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1. Have faith in God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2. Respect God as He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3. Respect God’s 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4. Respect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 use it for God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5. Respect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6. Respect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7. Respect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8. Respect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9. Respect another’s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lang="en-GB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satisfied (don’t just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it)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07008"/>
            <a:ext cx="9144000" cy="537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1. Have faith in God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2. Respect God as He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wants it done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3. Respect God’s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4. Respect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 use it for God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5. Respect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authority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6. Respect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7. Respect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intimate love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8. Respect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possessions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9. Respect another’s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honour</a:t>
            </a:r>
          </a:p>
          <a:p>
            <a:pPr>
              <a:buFontTx/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lang="en-GB" sz="2400" i="1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satisfied (don’t just </a:t>
            </a:r>
            <a:r>
              <a:rPr lang="en-GB" sz="24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it)</a:t>
            </a:r>
          </a:p>
          <a:p>
            <a:pPr>
              <a:buFontTx/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11:1,2,9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19200"/>
            <a:ext cx="810039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1.Hear how the L</a:t>
            </a:r>
            <a:r>
              <a:rPr lang="en-US" cap="small" dirty="0">
                <a:solidFill>
                  <a:schemeClr val="tx1"/>
                </a:solidFill>
              </a:rPr>
              <a:t>ord</a:t>
            </a:r>
            <a:r>
              <a:rPr lang="en-US" dirty="0">
                <a:solidFill>
                  <a:schemeClr val="tx1"/>
                </a:solidFill>
              </a:rPr>
              <a:t> on Sinai’s mountain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addressed the people of his choice;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with them his </a:t>
            </a:r>
            <a:r>
              <a:rPr lang="en-US" dirty="0" err="1">
                <a:solidFill>
                  <a:schemeClr val="tx1"/>
                </a:solidFill>
              </a:rPr>
              <a:t>cov’nant</a:t>
            </a:r>
            <a:r>
              <a:rPr lang="en-US" dirty="0">
                <a:solidFill>
                  <a:schemeClr val="tx1"/>
                </a:solidFill>
              </a:rPr>
              <a:t> he established.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in the thunder heard his voice.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2. “I am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your God and </a:t>
            </a:r>
            <a:r>
              <a:rPr lang="en-US" dirty="0" err="1">
                <a:solidFill>
                  <a:schemeClr val="tx1"/>
                </a:solidFill>
              </a:rPr>
              <a:t>Saviour</a:t>
            </a:r>
            <a:r>
              <a:rPr lang="en-US" dirty="0">
                <a:solidFill>
                  <a:schemeClr val="tx1"/>
                </a:solidFill>
              </a:rPr>
              <a:t>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who out of </a:t>
            </a:r>
            <a:r>
              <a:rPr lang="en-US" dirty="0" err="1">
                <a:solidFill>
                  <a:schemeClr val="tx1"/>
                </a:solidFill>
              </a:rPr>
              <a:t>slav’ry</a:t>
            </a:r>
            <a:r>
              <a:rPr lang="en-US" dirty="0">
                <a:solidFill>
                  <a:schemeClr val="tx1"/>
                </a:solidFill>
              </a:rPr>
              <a:t> set you free, 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who brought you from the land of Egypt.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Have, then, no other gods but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02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11:1,2,9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19200"/>
            <a:ext cx="810039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9. O Lord, let your commandments teach us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our sins and misery to know,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that we, delivered from all evil,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to you our thankfulness may show.</a:t>
            </a:r>
            <a:endParaRPr lang="en-CA" dirty="0"/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275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2" name="AutoShape 6"/>
          <p:cNvSpPr>
            <a:spLocks noGrp="1" noChangeAspect="1" noChangeArrowheads="1"/>
          </p:cNvSpPr>
          <p:nvPr>
            <p:ph idx="1"/>
          </p:nvPr>
        </p:nvSpPr>
        <p:spPr>
          <a:xfrm>
            <a:off x="2438400" y="1981200"/>
            <a:ext cx="67056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What emotions do you associate with the word “law”?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Many people think Christianity is restrictive: all those do’s and don’ts.</a:t>
            </a:r>
          </a:p>
          <a:p>
            <a:pPr>
              <a:buFontTx/>
              <a:buNone/>
            </a:pPr>
            <a:r>
              <a:rPr lang="en-GB"/>
              <a:t>	Do you feel that way about it?</a:t>
            </a:r>
          </a:p>
        </p:txBody>
      </p:sp>
      <p:pic>
        <p:nvPicPr>
          <p:cNvPr id="4700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8859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0024" name="AutoShape 8"/>
          <p:cNvSpPr>
            <a:spLocks noChangeArrowheads="1"/>
          </p:cNvSpPr>
          <p:nvPr/>
        </p:nvSpPr>
        <p:spPr bwMode="auto">
          <a:xfrm>
            <a:off x="1143000" y="0"/>
            <a:ext cx="3505200" cy="1657350"/>
          </a:xfrm>
          <a:prstGeom prst="wedgeEllipseCallout">
            <a:avLst>
              <a:gd name="adj1" fmla="val -33968"/>
              <a:gd name="adj2" fmla="val 9138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600" b="1"/>
              <a:t>IT’S THE LAW!</a:t>
            </a:r>
            <a:endParaRPr lang="en-GB"/>
          </a:p>
        </p:txBody>
      </p:sp>
      <p:pic>
        <p:nvPicPr>
          <p:cNvPr id="470026" name="Picture 10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0"/>
            <a:ext cx="1066800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8859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6406" name="AutoShape 6"/>
          <p:cNvSpPr>
            <a:spLocks noChangeArrowheads="1"/>
          </p:cNvSpPr>
          <p:nvPr/>
        </p:nvSpPr>
        <p:spPr bwMode="auto">
          <a:xfrm>
            <a:off x="1143000" y="0"/>
            <a:ext cx="3505200" cy="1657350"/>
          </a:xfrm>
          <a:prstGeom prst="wedgeEllipseCallout">
            <a:avLst>
              <a:gd name="adj1" fmla="val -33968"/>
              <a:gd name="adj2" fmla="val 9138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600" b="1"/>
              <a:t>IT’S THE LAW!</a:t>
            </a:r>
            <a:endParaRPr lang="en-GB"/>
          </a:p>
        </p:txBody>
      </p:sp>
      <p:pic>
        <p:nvPicPr>
          <p:cNvPr id="2" name="Lefortovo Tunnel - crazy car acciden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3226" y="1937454"/>
            <a:ext cx="5628456" cy="4221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1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905000"/>
            <a:ext cx="6477000" cy="49530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How safe would you feel if there were no traffic laws?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What is usually the problem with our dislike for laws?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We don’t understand why the laws exist (e.g., certain taxes). Or we feel that the laws are too extreme (e.g., speed limits). </a:t>
            </a:r>
          </a:p>
        </p:txBody>
      </p:sp>
      <p:pic>
        <p:nvPicPr>
          <p:cNvPr id="488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8859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8453" name="AutoShape 5"/>
          <p:cNvSpPr>
            <a:spLocks noChangeArrowheads="1"/>
          </p:cNvSpPr>
          <p:nvPr/>
        </p:nvSpPr>
        <p:spPr bwMode="auto">
          <a:xfrm>
            <a:off x="1143000" y="0"/>
            <a:ext cx="3505200" cy="1657350"/>
          </a:xfrm>
          <a:prstGeom prst="wedgeEllipseCallout">
            <a:avLst>
              <a:gd name="adj1" fmla="val -33968"/>
              <a:gd name="adj2" fmla="val 9138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600" b="1"/>
              <a:t>IT’S THE LAW!</a:t>
            </a:r>
            <a:endParaRPr lang="en-GB"/>
          </a:p>
        </p:txBody>
      </p:sp>
      <p:sp>
        <p:nvSpPr>
          <p:cNvPr id="488454" name="Text Box 6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Law of freedom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James refers to the law as “the law of freedom”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Just as traffic laws make it possible to move around safely, so God’s law makes it possible to live safely in Creation.</a:t>
            </a:r>
          </a:p>
        </p:txBody>
      </p:sp>
      <p:pic>
        <p:nvPicPr>
          <p:cNvPr id="487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475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Bible Study: 1 Kings 11:1-13</a:t>
            </a:r>
          </a:p>
        </p:txBody>
      </p:sp>
      <p:pic>
        <p:nvPicPr>
          <p:cNvPr id="462852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 bwMode="auto">
          <a:xfrm>
            <a:off x="7826850" y="14813"/>
            <a:ext cx="1262699" cy="1371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Action Button: Custom 5">
            <a:hlinkClick r:id="" action="ppaction://hlinkshowjump?jump=nextslide" highlightClick="1"/>
          </p:cNvPr>
          <p:cNvSpPr/>
          <p:nvPr/>
        </p:nvSpPr>
        <p:spPr bwMode="auto">
          <a:xfrm>
            <a:off x="7979250" y="167213"/>
            <a:ext cx="1262699" cy="1371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graphics2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536" y="1268760"/>
            <a:ext cx="7583714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Bible Study: 1 Kings 11:1-13</a:t>
            </a:r>
          </a:p>
        </p:txBody>
      </p:sp>
      <p:sp>
        <p:nvSpPr>
          <p:cNvPr id="462855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 dirty="0"/>
              <a:t>1. Son of David, king of Israel</a:t>
            </a:r>
          </a:p>
          <a:p>
            <a:pPr>
              <a:buFontTx/>
              <a:buNone/>
            </a:pPr>
            <a:r>
              <a:rPr lang="en-GB" sz="2400" dirty="0"/>
              <a:t>2. He loved many foreign women</a:t>
            </a:r>
          </a:p>
          <a:p>
            <a:pPr>
              <a:buFontTx/>
              <a:buNone/>
            </a:pPr>
            <a:r>
              <a:rPr lang="en-GB" sz="2400" dirty="0"/>
              <a:t>3. He was no longer fully devoted to the Lord. He began to worship other gods.</a:t>
            </a:r>
          </a:p>
          <a:p>
            <a:pPr>
              <a:buFontTx/>
              <a:buNone/>
            </a:pPr>
            <a:r>
              <a:rPr lang="en-GB" sz="2400" dirty="0"/>
              <a:t>4. No.</a:t>
            </a:r>
          </a:p>
          <a:p>
            <a:pPr>
              <a:buFontTx/>
              <a:buNone/>
            </a:pPr>
            <a:r>
              <a:rPr lang="en-GB" sz="2400" dirty="0"/>
              <a:t>5. The Lord was upset and became angry.</a:t>
            </a:r>
          </a:p>
          <a:p>
            <a:pPr>
              <a:buFontTx/>
              <a:buNone/>
            </a:pPr>
            <a:r>
              <a:rPr lang="en-GB" sz="2400" dirty="0"/>
              <a:t>6. He would tear most of the kingdom away from Solomon and give it to a servant</a:t>
            </a:r>
          </a:p>
          <a:p>
            <a:pPr>
              <a:buFontTx/>
              <a:buNone/>
            </a:pPr>
            <a:r>
              <a:rPr lang="en-GB" sz="2400" dirty="0"/>
              <a:t>7. Yes </a:t>
            </a:r>
          </a:p>
          <a:p>
            <a:pPr>
              <a:buFontTx/>
              <a:buNone/>
            </a:pPr>
            <a:r>
              <a:rPr lang="en-GB" sz="2400" dirty="0"/>
              <a:t>	</a:t>
            </a:r>
            <a:r>
              <a:rPr lang="en-GB" sz="2400" i="1" dirty="0"/>
              <a:t>because</a:t>
            </a:r>
            <a:r>
              <a:rPr lang="en-GB" sz="2400" dirty="0"/>
              <a:t> Solomon’s kingship had been given by the Lord and the Lord had said to Solomon earlier that He would bless Solomon if Solomon was faithful to God. </a:t>
            </a:r>
            <a:endParaRPr lang="en-GB" dirty="0"/>
          </a:p>
        </p:txBody>
      </p:sp>
      <p:pic>
        <p:nvPicPr>
          <p:cNvPr id="462852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Custom 4">
            <a:hlinkClick r:id="" action="ppaction://hlinkshowjump?jump=nextslide" highlightClick="1"/>
          </p:cNvPr>
          <p:cNvSpPr/>
          <p:nvPr/>
        </p:nvSpPr>
        <p:spPr bwMode="auto">
          <a:xfrm>
            <a:off x="7826850" y="14813"/>
            <a:ext cx="1262699" cy="1371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Action Button: Custom 5">
            <a:hlinkClick r:id="" action="ppaction://hlinkshowjump?jump=nextslide" highlightClick="1"/>
          </p:cNvPr>
          <p:cNvSpPr/>
          <p:nvPr/>
        </p:nvSpPr>
        <p:spPr bwMode="auto">
          <a:xfrm>
            <a:off x="7881301" y="0"/>
            <a:ext cx="1262699" cy="1371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2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5" grpId="0" uiExpand="1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4927</TotalTime>
  <Words>974</Words>
  <Application>Microsoft Office PowerPoint</Application>
  <PresentationFormat>On-screen Show (4:3)</PresentationFormat>
  <Paragraphs>149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Comic Sans MS</vt:lpstr>
      <vt:lpstr>Symbol</vt:lpstr>
      <vt:lpstr>Times New Roman</vt:lpstr>
      <vt:lpstr>Wingdings</vt:lpstr>
      <vt:lpstr>1_Office Theme</vt:lpstr>
      <vt:lpstr>The Fruit of Faith:  LD 32-44</vt:lpstr>
      <vt:lpstr>Hymn 11:1,2,9</vt:lpstr>
      <vt:lpstr>Hymn 11:1,2,9</vt:lpstr>
      <vt:lpstr>PowerPoint Presentation</vt:lpstr>
      <vt:lpstr>PowerPoint Presentation</vt:lpstr>
      <vt:lpstr>PowerPoint Presentation</vt:lpstr>
      <vt:lpstr>Law of freedom</vt:lpstr>
      <vt:lpstr>Bible Study: 1 Kings 11:1-13</vt:lpstr>
      <vt:lpstr>Bible Study: 1 Kings 11:1-13</vt:lpstr>
      <vt:lpstr>Covenant</vt:lpstr>
      <vt:lpstr>Covenant</vt:lpstr>
      <vt:lpstr>Guideline</vt:lpstr>
      <vt:lpstr>The law is to us what water is to a fish</vt:lpstr>
      <vt:lpstr>God introduces Himself</vt:lpstr>
      <vt:lpstr>God introduces Himself</vt:lpstr>
      <vt:lpstr>The Hymn 11 project</vt:lpstr>
      <vt:lpstr>The Hymn 11 project</vt:lpstr>
      <vt:lpstr>The ten commandments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170</cp:revision>
  <cp:lastPrinted>2013-11-19T17:34:07Z</cp:lastPrinted>
  <dcterms:created xsi:type="dcterms:W3CDTF">2008-08-14T09:20:46Z</dcterms:created>
  <dcterms:modified xsi:type="dcterms:W3CDTF">2024-11-26T04:45:17Z</dcterms:modified>
</cp:coreProperties>
</file>