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7"/>
  </p:notesMasterIdLst>
  <p:handoutMasterIdLst>
    <p:handoutMasterId r:id="rId28"/>
  </p:handoutMasterIdLst>
  <p:sldIdLst>
    <p:sldId id="701" r:id="rId2"/>
    <p:sldId id="698" r:id="rId3"/>
    <p:sldId id="692" r:id="rId4"/>
    <p:sldId id="671" r:id="rId5"/>
    <p:sldId id="670" r:id="rId6"/>
    <p:sldId id="672" r:id="rId7"/>
    <p:sldId id="673" r:id="rId8"/>
    <p:sldId id="674" r:id="rId9"/>
    <p:sldId id="675" r:id="rId10"/>
    <p:sldId id="676" r:id="rId11"/>
    <p:sldId id="677" r:id="rId12"/>
    <p:sldId id="678" r:id="rId13"/>
    <p:sldId id="679" r:id="rId14"/>
    <p:sldId id="681" r:id="rId15"/>
    <p:sldId id="682" r:id="rId16"/>
    <p:sldId id="695" r:id="rId17"/>
    <p:sldId id="702" r:id="rId18"/>
    <p:sldId id="684" r:id="rId19"/>
    <p:sldId id="685" r:id="rId20"/>
    <p:sldId id="686" r:id="rId21"/>
    <p:sldId id="694" r:id="rId22"/>
    <p:sldId id="699" r:id="rId23"/>
    <p:sldId id="700" r:id="rId24"/>
    <p:sldId id="668" r:id="rId25"/>
    <p:sldId id="703" r:id="rId26"/>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99CCFF"/>
    <a:srgbClr val="FF9900"/>
    <a:srgbClr val="FF9933"/>
    <a:srgbClr val="6600FF"/>
    <a:srgbClr val="993300"/>
    <a:srgbClr val="FF0000"/>
    <a:srgbClr val="0033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76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1B5E074B-D8FA-4BA3-AEA1-1D8ABD4A812C}" type="slidenum">
              <a:rPr lang="en-GB"/>
              <a:pPr/>
              <a:t>‹#›</a:t>
            </a:fld>
            <a:endParaRPr lang="en-GB"/>
          </a:p>
        </p:txBody>
      </p:sp>
    </p:spTree>
    <p:extLst>
      <p:ext uri="{BB962C8B-B14F-4D97-AF65-F5344CB8AC3E}">
        <p14:creationId xmlns:p14="http://schemas.microsoft.com/office/powerpoint/2010/main" val="2953759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3B0CD6E3-2841-4FFB-8AAB-A4BD322B0433}" type="slidenum">
              <a:rPr lang="en-GB"/>
              <a:pPr/>
              <a:t>‹#›</a:t>
            </a:fld>
            <a:endParaRPr lang="en-GB"/>
          </a:p>
        </p:txBody>
      </p:sp>
    </p:spTree>
    <p:extLst>
      <p:ext uri="{BB962C8B-B14F-4D97-AF65-F5344CB8AC3E}">
        <p14:creationId xmlns:p14="http://schemas.microsoft.com/office/powerpoint/2010/main" val="2962978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9EDF4-DEBE-4794-895D-A24014CA6F41}"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582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10</a:t>
            </a:fld>
            <a:endParaRPr lang="en-GB"/>
          </a:p>
        </p:txBody>
      </p:sp>
    </p:spTree>
    <p:extLst>
      <p:ext uri="{BB962C8B-B14F-4D97-AF65-F5344CB8AC3E}">
        <p14:creationId xmlns:p14="http://schemas.microsoft.com/office/powerpoint/2010/main" val="236321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11</a:t>
            </a:fld>
            <a:endParaRPr lang="en-GB"/>
          </a:p>
        </p:txBody>
      </p:sp>
    </p:spTree>
    <p:extLst>
      <p:ext uri="{BB962C8B-B14F-4D97-AF65-F5344CB8AC3E}">
        <p14:creationId xmlns:p14="http://schemas.microsoft.com/office/powerpoint/2010/main" val="167715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12</a:t>
            </a:fld>
            <a:endParaRPr lang="en-GB"/>
          </a:p>
        </p:txBody>
      </p:sp>
    </p:spTree>
    <p:extLst>
      <p:ext uri="{BB962C8B-B14F-4D97-AF65-F5344CB8AC3E}">
        <p14:creationId xmlns:p14="http://schemas.microsoft.com/office/powerpoint/2010/main" val="1673808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13</a:t>
            </a:fld>
            <a:endParaRPr lang="en-GB"/>
          </a:p>
        </p:txBody>
      </p:sp>
    </p:spTree>
    <p:extLst>
      <p:ext uri="{BB962C8B-B14F-4D97-AF65-F5344CB8AC3E}">
        <p14:creationId xmlns:p14="http://schemas.microsoft.com/office/powerpoint/2010/main" val="3879943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14</a:t>
            </a:fld>
            <a:endParaRPr lang="en-GB"/>
          </a:p>
        </p:txBody>
      </p:sp>
    </p:spTree>
    <p:extLst>
      <p:ext uri="{BB962C8B-B14F-4D97-AF65-F5344CB8AC3E}">
        <p14:creationId xmlns:p14="http://schemas.microsoft.com/office/powerpoint/2010/main" val="1310490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15</a:t>
            </a:fld>
            <a:endParaRPr lang="en-GB"/>
          </a:p>
        </p:txBody>
      </p:sp>
    </p:spTree>
    <p:extLst>
      <p:ext uri="{BB962C8B-B14F-4D97-AF65-F5344CB8AC3E}">
        <p14:creationId xmlns:p14="http://schemas.microsoft.com/office/powerpoint/2010/main" val="3991322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16</a:t>
            </a:fld>
            <a:endParaRPr lang="en-GB"/>
          </a:p>
        </p:txBody>
      </p:sp>
    </p:spTree>
    <p:extLst>
      <p:ext uri="{BB962C8B-B14F-4D97-AF65-F5344CB8AC3E}">
        <p14:creationId xmlns:p14="http://schemas.microsoft.com/office/powerpoint/2010/main" val="110899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17</a:t>
            </a:fld>
            <a:endParaRPr lang="en-GB"/>
          </a:p>
        </p:txBody>
      </p:sp>
    </p:spTree>
    <p:extLst>
      <p:ext uri="{BB962C8B-B14F-4D97-AF65-F5344CB8AC3E}">
        <p14:creationId xmlns:p14="http://schemas.microsoft.com/office/powerpoint/2010/main" val="1603123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18</a:t>
            </a:fld>
            <a:endParaRPr lang="en-GB"/>
          </a:p>
        </p:txBody>
      </p:sp>
    </p:spTree>
    <p:extLst>
      <p:ext uri="{BB962C8B-B14F-4D97-AF65-F5344CB8AC3E}">
        <p14:creationId xmlns:p14="http://schemas.microsoft.com/office/powerpoint/2010/main" val="2214829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19</a:t>
            </a:fld>
            <a:endParaRPr lang="en-GB"/>
          </a:p>
        </p:txBody>
      </p:sp>
    </p:spTree>
    <p:extLst>
      <p:ext uri="{BB962C8B-B14F-4D97-AF65-F5344CB8AC3E}">
        <p14:creationId xmlns:p14="http://schemas.microsoft.com/office/powerpoint/2010/main" val="358477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2</a:t>
            </a:fld>
            <a:endParaRPr lang="en-GB"/>
          </a:p>
        </p:txBody>
      </p:sp>
    </p:spTree>
    <p:extLst>
      <p:ext uri="{BB962C8B-B14F-4D97-AF65-F5344CB8AC3E}">
        <p14:creationId xmlns:p14="http://schemas.microsoft.com/office/powerpoint/2010/main" val="257369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20</a:t>
            </a:fld>
            <a:endParaRPr lang="en-GB"/>
          </a:p>
        </p:txBody>
      </p:sp>
    </p:spTree>
    <p:extLst>
      <p:ext uri="{BB962C8B-B14F-4D97-AF65-F5344CB8AC3E}">
        <p14:creationId xmlns:p14="http://schemas.microsoft.com/office/powerpoint/2010/main" val="688604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21</a:t>
            </a:fld>
            <a:endParaRPr lang="en-GB"/>
          </a:p>
        </p:txBody>
      </p:sp>
    </p:spTree>
    <p:extLst>
      <p:ext uri="{BB962C8B-B14F-4D97-AF65-F5344CB8AC3E}">
        <p14:creationId xmlns:p14="http://schemas.microsoft.com/office/powerpoint/2010/main" val="3080402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22</a:t>
            </a:fld>
            <a:endParaRPr lang="en-GB"/>
          </a:p>
        </p:txBody>
      </p:sp>
    </p:spTree>
    <p:extLst>
      <p:ext uri="{BB962C8B-B14F-4D97-AF65-F5344CB8AC3E}">
        <p14:creationId xmlns:p14="http://schemas.microsoft.com/office/powerpoint/2010/main" val="3080402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23</a:t>
            </a:fld>
            <a:endParaRPr lang="en-GB"/>
          </a:p>
        </p:txBody>
      </p:sp>
    </p:spTree>
    <p:extLst>
      <p:ext uri="{BB962C8B-B14F-4D97-AF65-F5344CB8AC3E}">
        <p14:creationId xmlns:p14="http://schemas.microsoft.com/office/powerpoint/2010/main" val="680366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9F58057-680F-42C4-9556-374E0D505950}" type="slidenum">
              <a:rPr lang="en-GB" smtClean="0"/>
              <a:pPr/>
              <a:t>24</a:t>
            </a:fld>
            <a:endParaRPr lang="en-GB"/>
          </a:p>
        </p:txBody>
      </p:sp>
    </p:spTree>
    <p:extLst>
      <p:ext uri="{BB962C8B-B14F-4D97-AF65-F5344CB8AC3E}">
        <p14:creationId xmlns:p14="http://schemas.microsoft.com/office/powerpoint/2010/main" val="143453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9F58057-680F-42C4-9556-374E0D505950}" type="slidenum">
              <a:rPr lang="en-GB" smtClean="0"/>
              <a:pPr/>
              <a:t>25</a:t>
            </a:fld>
            <a:endParaRPr lang="en-GB"/>
          </a:p>
        </p:txBody>
      </p:sp>
    </p:spTree>
    <p:extLst>
      <p:ext uri="{BB962C8B-B14F-4D97-AF65-F5344CB8AC3E}">
        <p14:creationId xmlns:p14="http://schemas.microsoft.com/office/powerpoint/2010/main" val="284868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3</a:t>
            </a:fld>
            <a:endParaRPr lang="en-GB"/>
          </a:p>
        </p:txBody>
      </p:sp>
    </p:spTree>
    <p:extLst>
      <p:ext uri="{BB962C8B-B14F-4D97-AF65-F5344CB8AC3E}">
        <p14:creationId xmlns:p14="http://schemas.microsoft.com/office/powerpoint/2010/main" val="68036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4</a:t>
            </a:fld>
            <a:endParaRPr lang="en-GB"/>
          </a:p>
        </p:txBody>
      </p:sp>
    </p:spTree>
    <p:extLst>
      <p:ext uri="{BB962C8B-B14F-4D97-AF65-F5344CB8AC3E}">
        <p14:creationId xmlns:p14="http://schemas.microsoft.com/office/powerpoint/2010/main" val="4020435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5</a:t>
            </a:fld>
            <a:endParaRPr lang="en-GB"/>
          </a:p>
        </p:txBody>
      </p:sp>
    </p:spTree>
    <p:extLst>
      <p:ext uri="{BB962C8B-B14F-4D97-AF65-F5344CB8AC3E}">
        <p14:creationId xmlns:p14="http://schemas.microsoft.com/office/powerpoint/2010/main" val="354482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6</a:t>
            </a:fld>
            <a:endParaRPr lang="en-GB"/>
          </a:p>
        </p:txBody>
      </p:sp>
    </p:spTree>
    <p:extLst>
      <p:ext uri="{BB962C8B-B14F-4D97-AF65-F5344CB8AC3E}">
        <p14:creationId xmlns:p14="http://schemas.microsoft.com/office/powerpoint/2010/main" val="347019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7</a:t>
            </a:fld>
            <a:endParaRPr lang="en-GB"/>
          </a:p>
        </p:txBody>
      </p:sp>
    </p:spTree>
    <p:extLst>
      <p:ext uri="{BB962C8B-B14F-4D97-AF65-F5344CB8AC3E}">
        <p14:creationId xmlns:p14="http://schemas.microsoft.com/office/powerpoint/2010/main" val="159961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8</a:t>
            </a:fld>
            <a:endParaRPr lang="en-GB"/>
          </a:p>
        </p:txBody>
      </p:sp>
    </p:spTree>
    <p:extLst>
      <p:ext uri="{BB962C8B-B14F-4D97-AF65-F5344CB8AC3E}">
        <p14:creationId xmlns:p14="http://schemas.microsoft.com/office/powerpoint/2010/main" val="375913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B0CD6E3-2841-4FFB-8AAB-A4BD322B0433}" type="slidenum">
              <a:rPr lang="en-GB" smtClean="0"/>
              <a:pPr/>
              <a:t>9</a:t>
            </a:fld>
            <a:endParaRPr lang="en-GB"/>
          </a:p>
        </p:txBody>
      </p:sp>
    </p:spTree>
    <p:extLst>
      <p:ext uri="{BB962C8B-B14F-4D97-AF65-F5344CB8AC3E}">
        <p14:creationId xmlns:p14="http://schemas.microsoft.com/office/powerpoint/2010/main" val="231621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630759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9397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7811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7460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79850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3835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12611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28378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114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5572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742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404569864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slide" Target="slide12.xml"/><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3337098"/>
            <a:ext cx="7772400" cy="1143000"/>
          </a:xfrm>
        </p:spPr>
        <p:txBody>
          <a:bodyPr/>
          <a:lstStyle/>
          <a:p>
            <a:r>
              <a:rPr lang="en-GB" dirty="0"/>
              <a:t>The Fruit of Faith: </a:t>
            </a:r>
            <a:br>
              <a:rPr lang="en-GB" dirty="0"/>
            </a:br>
            <a:r>
              <a:rPr lang="en-GB" dirty="0"/>
              <a:t>LD 32-44</a:t>
            </a:r>
          </a:p>
        </p:txBody>
      </p:sp>
      <p:sp>
        <p:nvSpPr>
          <p:cNvPr id="126979" name="Rectangle 3"/>
          <p:cNvSpPr>
            <a:spLocks noGrp="1" noChangeArrowheads="1"/>
          </p:cNvSpPr>
          <p:nvPr>
            <p:ph type="subTitle" idx="1"/>
          </p:nvPr>
        </p:nvSpPr>
        <p:spPr>
          <a:xfrm>
            <a:off x="1143000" y="4653136"/>
            <a:ext cx="6858000" cy="1655762"/>
          </a:xfrm>
        </p:spPr>
        <p:txBody>
          <a:bodyPr/>
          <a:lstStyle/>
          <a:p>
            <a:r>
              <a:rPr lang="en-GB" dirty="0"/>
              <a:t>Serve God Alone</a:t>
            </a:r>
          </a:p>
          <a:p>
            <a:r>
              <a:rPr lang="en-GB" dirty="0"/>
              <a:t>Lesson 11</a:t>
            </a:r>
          </a:p>
          <a:p>
            <a:r>
              <a:rPr lang="en-GB" dirty="0"/>
              <a:t>LD 34b</a:t>
            </a:r>
          </a:p>
        </p:txBody>
      </p:sp>
      <p:grpSp>
        <p:nvGrpSpPr>
          <p:cNvPr id="126988" name="Group 12"/>
          <p:cNvGrpSpPr>
            <a:grpSpLocks/>
          </p:cNvGrpSpPr>
          <p:nvPr/>
        </p:nvGrpSpPr>
        <p:grpSpPr bwMode="auto">
          <a:xfrm>
            <a:off x="3505200" y="0"/>
            <a:ext cx="2514600" cy="2362200"/>
            <a:chOff x="2832" y="0"/>
            <a:chExt cx="1584" cy="1488"/>
          </a:xfrm>
        </p:grpSpPr>
        <p:pic>
          <p:nvPicPr>
            <p:cNvPr id="12698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0"/>
              <a:ext cx="1584" cy="14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7" name="Text Box 11"/>
            <p:cNvSpPr txBox="1">
              <a:spLocks noChangeArrowheads="1"/>
            </p:cNvSpPr>
            <p:nvPr/>
          </p:nvSpPr>
          <p:spPr bwMode="auto">
            <a:xfrm>
              <a:off x="3360" y="461"/>
              <a:ext cx="528" cy="51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4800">
                  <a:solidFill>
                    <a:srgbClr val="FF0000"/>
                  </a:solidFill>
                  <a:sym typeface="Symbol" pitchFamily="18" charset="2"/>
                </a:rPr>
                <a:t></a:t>
              </a:r>
              <a:endParaRPr lang="en-GB" sz="2800"/>
            </a:p>
          </p:txBody>
        </p:sp>
      </p:grpSp>
      <p:cxnSp>
        <p:nvCxnSpPr>
          <p:cNvPr id="7" name="Straight Arrow Connector 6"/>
          <p:cNvCxnSpPr/>
          <p:nvPr/>
        </p:nvCxnSpPr>
        <p:spPr bwMode="auto">
          <a:xfrm flipV="1">
            <a:off x="3779912" y="1143794"/>
            <a:ext cx="982588" cy="1349102"/>
          </a:xfrm>
          <a:prstGeom prst="straightConnector1">
            <a:avLst/>
          </a:prstGeom>
          <a:solidFill>
            <a:schemeClr val="tx1"/>
          </a:solidFill>
          <a:ln w="76200" cap="flat" cmpd="sng" algn="ctr">
            <a:solidFill>
              <a:srgbClr val="00FF00"/>
            </a:solidFill>
            <a:prstDash val="solid"/>
            <a:round/>
            <a:headEnd type="none" w="med" len="med"/>
            <a:tailEnd type="arrow"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70651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repeatCount="indefinite" fill="hold" nodeType="afterEffect" p14:presetBounceEnd="5000">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14:bounceEnd="5000">
                                          <p:cBhvr additive="base">
                                            <p:cTn id="7" dur="2500" fill="hold"/>
                                            <p:tgtEl>
                                              <p:spTgt spid="7"/>
                                            </p:tgtEl>
                                            <p:attrNameLst>
                                              <p:attrName>ppt_x</p:attrName>
                                            </p:attrNameLst>
                                          </p:cBhvr>
                                          <p:tavLst>
                                            <p:tav tm="0">
                                              <p:val>
                                                <p:strVal val="0-#ppt_w/2"/>
                                              </p:val>
                                            </p:tav>
                                            <p:tav tm="100000">
                                              <p:val>
                                                <p:strVal val="#ppt_x"/>
                                              </p:val>
                                            </p:tav>
                                          </p:tavLst>
                                        </p:anim>
                                        <p:anim calcmode="lin" valueType="num" p14:bounceEnd="5000">
                                          <p:cBhvr additive="base">
                                            <p:cTn id="8" dur="2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repeatCount="indefinite"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0-#ppt_w/2"/>
                                              </p:val>
                                            </p:tav>
                                            <p:tav tm="100000">
                                              <p:val>
                                                <p:strVal val="#ppt_x"/>
                                              </p:val>
                                            </p:tav>
                                          </p:tavLst>
                                        </p:anim>
                                        <p:anim calcmode="lin" valueType="num">
                                          <p:cBhvr additive="base">
                                            <p:cTn id="8" dur="2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800" y="2667000"/>
            <a:ext cx="2667000" cy="1295400"/>
          </a:xfrm>
        </p:spPr>
        <p:txBody>
          <a:bodyPr/>
          <a:lstStyle/>
          <a:p>
            <a:r>
              <a:rPr lang="nl-NL"/>
              <a:t>Isaiah 44:16</a:t>
            </a:r>
            <a:endParaRPr lang="en-GB"/>
          </a:p>
        </p:txBody>
      </p:sp>
      <p:sp>
        <p:nvSpPr>
          <p:cNvPr id="504835" name="Rectangle 3"/>
          <p:cNvSpPr>
            <a:spLocks noGrp="1" noChangeArrowheads="1"/>
          </p:cNvSpPr>
          <p:nvPr>
            <p:ph idx="1"/>
          </p:nvPr>
        </p:nvSpPr>
        <p:spPr>
          <a:xfrm>
            <a:off x="0" y="5691188"/>
            <a:ext cx="9144000" cy="1166812"/>
          </a:xfrm>
        </p:spPr>
        <p:txBody>
          <a:bodyPr/>
          <a:lstStyle/>
          <a:p>
            <a:pPr algn="ctr">
              <a:buFontTx/>
              <a:buNone/>
            </a:pPr>
            <a:r>
              <a:rPr lang="en-CA" dirty="0"/>
              <a:t>Also he warms himself and says, </a:t>
            </a:r>
          </a:p>
          <a:p>
            <a:pPr algn="ctr">
              <a:buFontTx/>
              <a:buNone/>
            </a:pPr>
            <a:r>
              <a:rPr lang="en-CA" dirty="0"/>
              <a:t>“Aha, I am warm, I have seen the fire!”</a:t>
            </a:r>
            <a:endParaRPr lang="en-GB" sz="3200" dirty="0"/>
          </a:p>
        </p:txBody>
      </p:sp>
      <p:pic>
        <p:nvPicPr>
          <p:cNvPr id="504837" name="Picture 5" descr="C:\Documents and Settings\Karlo Janssen\Mijn documenten\Catechism\2006-2007 - Hoek\Groep 2 (Ik Geloof 3)\3a - 34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04732"/>
            <a:ext cx="5791200" cy="4541943"/>
          </a:xfrm>
          <a:prstGeom prst="rect">
            <a:avLst/>
          </a:prstGeom>
          <a:noFill/>
          <a:extLst>
            <a:ext uri="{909E8E84-426E-40DD-AFC4-6F175D3DCCD1}">
              <a14:hiddenFill xmlns:a14="http://schemas.microsoft.com/office/drawing/2010/main">
                <a:solidFill>
                  <a:srgbClr val="FFFFFF"/>
                </a:solidFill>
              </a14:hiddenFill>
            </a:ext>
          </a:extLst>
        </p:spPr>
      </p:pic>
      <p:pic>
        <p:nvPicPr>
          <p:cNvPr id="504838"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4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5048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04800" y="2667000"/>
            <a:ext cx="2667000" cy="1295400"/>
          </a:xfrm>
        </p:spPr>
        <p:txBody>
          <a:bodyPr/>
          <a:lstStyle/>
          <a:p>
            <a:r>
              <a:rPr lang="nl-NL"/>
              <a:t>Isaiah 44:17</a:t>
            </a:r>
            <a:endParaRPr lang="en-GB"/>
          </a:p>
        </p:txBody>
      </p:sp>
      <p:sp>
        <p:nvSpPr>
          <p:cNvPr id="505859" name="Rectangle 3"/>
          <p:cNvSpPr>
            <a:spLocks noGrp="1" noChangeArrowheads="1"/>
          </p:cNvSpPr>
          <p:nvPr>
            <p:ph idx="1"/>
          </p:nvPr>
        </p:nvSpPr>
        <p:spPr>
          <a:xfrm>
            <a:off x="0" y="5691188"/>
            <a:ext cx="9144000" cy="1166812"/>
          </a:xfrm>
        </p:spPr>
        <p:txBody>
          <a:bodyPr/>
          <a:lstStyle/>
          <a:p>
            <a:pPr algn="ctr">
              <a:buFontTx/>
              <a:buNone/>
            </a:pPr>
            <a:r>
              <a:rPr lang="en-CA" dirty="0"/>
              <a:t>And the rest of it he makes into a god, his idol,</a:t>
            </a:r>
            <a:endParaRPr lang="en-GB" sz="3200" dirty="0"/>
          </a:p>
        </p:txBody>
      </p:sp>
      <p:pic>
        <p:nvPicPr>
          <p:cNvPr id="505861" name="Picture 5" descr="C:\Documents and Settings\Karlo Janssen\Mijn documenten\Catechism\2006-2007 - Hoek\Groep 2 (Ik Geloof 3)\3a - 34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56912"/>
            <a:ext cx="5874618" cy="4589738"/>
          </a:xfrm>
          <a:prstGeom prst="rect">
            <a:avLst/>
          </a:prstGeom>
          <a:noFill/>
          <a:extLst>
            <a:ext uri="{909E8E84-426E-40DD-AFC4-6F175D3DCCD1}">
              <a14:hiddenFill xmlns:a14="http://schemas.microsoft.com/office/drawing/2010/main">
                <a:solidFill>
                  <a:srgbClr val="FFFFFF"/>
                </a:solidFill>
              </a14:hiddenFill>
            </a:ext>
          </a:extLst>
        </p:spPr>
      </p:pic>
      <p:pic>
        <p:nvPicPr>
          <p:cNvPr id="505862"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58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161925" y="1400175"/>
            <a:ext cx="2667000" cy="1295400"/>
          </a:xfrm>
        </p:spPr>
        <p:txBody>
          <a:bodyPr/>
          <a:lstStyle/>
          <a:p>
            <a:r>
              <a:rPr lang="nl-NL" dirty="0" err="1"/>
              <a:t>Isaiah</a:t>
            </a:r>
            <a:r>
              <a:rPr lang="nl-NL" dirty="0"/>
              <a:t> 44:17</a:t>
            </a:r>
            <a:endParaRPr lang="en-GB" dirty="0"/>
          </a:p>
        </p:txBody>
      </p:sp>
      <p:sp>
        <p:nvSpPr>
          <p:cNvPr id="506883" name="Rectangle 3"/>
          <p:cNvSpPr>
            <a:spLocks noGrp="1" noChangeArrowheads="1"/>
          </p:cNvSpPr>
          <p:nvPr>
            <p:ph idx="1"/>
          </p:nvPr>
        </p:nvSpPr>
        <p:spPr>
          <a:xfrm>
            <a:off x="0" y="5708650"/>
            <a:ext cx="9144000" cy="1149350"/>
          </a:xfrm>
        </p:spPr>
        <p:txBody>
          <a:bodyPr/>
          <a:lstStyle/>
          <a:p>
            <a:pPr algn="ctr">
              <a:buFontTx/>
              <a:buNone/>
            </a:pPr>
            <a:r>
              <a:rPr lang="en-CA" dirty="0"/>
              <a:t>and falls down to it and worships it. He prays to it and says, “Deliver me, for you are my god!”</a:t>
            </a:r>
            <a:endParaRPr lang="en-GB" dirty="0"/>
          </a:p>
        </p:txBody>
      </p:sp>
      <p:pic>
        <p:nvPicPr>
          <p:cNvPr id="506885" name="Picture 5" descr="C:\Documents and Settings\Karlo Janssen\Mijn documenten\Catechism\2006-2007 - Hoek\Groep 2 (Ik Geloof 3)\3a - 34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
            <a:ext cx="5857875" cy="4879975"/>
          </a:xfrm>
          <a:prstGeom prst="rect">
            <a:avLst/>
          </a:prstGeom>
          <a:noFill/>
          <a:extLst>
            <a:ext uri="{909E8E84-426E-40DD-AFC4-6F175D3DCCD1}">
              <a14:hiddenFill xmlns:a14="http://schemas.microsoft.com/office/drawing/2010/main">
                <a:solidFill>
                  <a:srgbClr val="FFFFFF"/>
                </a:solidFill>
              </a14:hiddenFill>
            </a:ext>
          </a:extLst>
        </p:spPr>
      </p:pic>
      <p:pic>
        <p:nvPicPr>
          <p:cNvPr id="506886"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470915-0E89-48FD-A519-BC4EA2EBB68D}"/>
              </a:ext>
            </a:extLst>
          </p:cNvPr>
          <p:cNvPicPr>
            <a:picLocks noChangeAspect="1"/>
          </p:cNvPicPr>
          <p:nvPr/>
        </p:nvPicPr>
        <p:blipFill>
          <a:blip r:embed="rId5"/>
          <a:stretch>
            <a:fillRect/>
          </a:stretch>
        </p:blipFill>
        <p:spPr>
          <a:xfrm>
            <a:off x="0" y="3371849"/>
            <a:ext cx="3079328" cy="166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68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AutoShape 2"/>
          <p:cNvSpPr>
            <a:spLocks noChangeArrowheads="1"/>
          </p:cNvSpPr>
          <p:nvPr/>
        </p:nvSpPr>
        <p:spPr bwMode="auto">
          <a:xfrm>
            <a:off x="228600" y="837456"/>
            <a:ext cx="8686800" cy="3744813"/>
          </a:xfrm>
          <a:prstGeom prst="horizontalScroll">
            <a:avLst>
              <a:gd name="adj" fmla="val 2963"/>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sz="2800" i="1" dirty="0"/>
              <a:t>They know not, nor do they discern, for he has shut their eyes, so that they cannot see, and their hearts, so that they cannot understand. No one considers, nor is there knowledge or discernment to say, “Half of it I burned in the fire; I also baked bread on its coals; I roasted meat and have eaten. And shall I make the rest of it an abomination? Shall I fall down before a block of wood?”</a:t>
            </a:r>
          </a:p>
          <a:p>
            <a:pPr algn="r"/>
            <a:r>
              <a:rPr lang="en-US" dirty="0"/>
              <a:t>Isaiah 44:18-19</a:t>
            </a:r>
          </a:p>
        </p:txBody>
      </p:sp>
      <p:sp>
        <p:nvSpPr>
          <p:cNvPr id="507907" name="AutoShape 3"/>
          <p:cNvSpPr>
            <a:spLocks noChangeAspect="1" noChangeArrowheads="1"/>
          </p:cNvSpPr>
          <p:nvPr/>
        </p:nvSpPr>
        <p:spPr bwMode="auto">
          <a:xfrm>
            <a:off x="0" y="533400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r>
              <a:rPr lang="en-GB" sz="2800" dirty="0">
                <a:solidFill>
                  <a:schemeClr val="tx1"/>
                </a:solidFill>
                <a:latin typeface="Calibri" panose="020F0502020204030204" pitchFamily="34" charset="0"/>
                <a:cs typeface="Calibri" panose="020F0502020204030204" pitchFamily="34" charset="0"/>
              </a:rPr>
              <a:t>8. A deluded heart has led him astray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07906"/>
                                        </p:tgtEl>
                                        <p:attrNameLst>
                                          <p:attrName>style.visibility</p:attrName>
                                        </p:attrNameLst>
                                      </p:cBhvr>
                                      <p:to>
                                        <p:strVal val="visible"/>
                                      </p:to>
                                    </p:set>
                                    <p:anim calcmode="lin" valueType="num">
                                      <p:cBhvr>
                                        <p:cTn id="7" dur="500" fill="hold"/>
                                        <p:tgtEl>
                                          <p:spTgt spid="507906"/>
                                        </p:tgtEl>
                                        <p:attrNameLst>
                                          <p:attrName>ppt_x</p:attrName>
                                        </p:attrNameLst>
                                      </p:cBhvr>
                                      <p:tavLst>
                                        <p:tav tm="0">
                                          <p:val>
                                            <p:strVal val="#ppt_x-#ppt_w/2"/>
                                          </p:val>
                                        </p:tav>
                                        <p:tav tm="100000">
                                          <p:val>
                                            <p:strVal val="#ppt_x"/>
                                          </p:val>
                                        </p:tav>
                                      </p:tavLst>
                                    </p:anim>
                                    <p:anim calcmode="lin" valueType="num">
                                      <p:cBhvr>
                                        <p:cTn id="8" dur="500" fill="hold"/>
                                        <p:tgtEl>
                                          <p:spTgt spid="507906"/>
                                        </p:tgtEl>
                                        <p:attrNameLst>
                                          <p:attrName>ppt_y</p:attrName>
                                        </p:attrNameLst>
                                      </p:cBhvr>
                                      <p:tavLst>
                                        <p:tav tm="0">
                                          <p:val>
                                            <p:strVal val="#ppt_y"/>
                                          </p:val>
                                        </p:tav>
                                        <p:tav tm="100000">
                                          <p:val>
                                            <p:strVal val="#ppt_y"/>
                                          </p:val>
                                        </p:tav>
                                      </p:tavLst>
                                    </p:anim>
                                    <p:anim calcmode="lin" valueType="num">
                                      <p:cBhvr>
                                        <p:cTn id="9" dur="500" fill="hold"/>
                                        <p:tgtEl>
                                          <p:spTgt spid="507906"/>
                                        </p:tgtEl>
                                        <p:attrNameLst>
                                          <p:attrName>ppt_w</p:attrName>
                                        </p:attrNameLst>
                                      </p:cBhvr>
                                      <p:tavLst>
                                        <p:tav tm="0">
                                          <p:val>
                                            <p:fltVal val="0"/>
                                          </p:val>
                                        </p:tav>
                                        <p:tav tm="100000">
                                          <p:val>
                                            <p:strVal val="#ppt_w"/>
                                          </p:val>
                                        </p:tav>
                                      </p:tavLst>
                                    </p:anim>
                                    <p:anim calcmode="lin" valueType="num">
                                      <p:cBhvr>
                                        <p:cTn id="10" dur="500" fill="hold"/>
                                        <p:tgtEl>
                                          <p:spTgt spid="50790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507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6" grpId="0" animBg="1" autoUpdateAnimBg="0"/>
      <p:bldP spid="50790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en-GB"/>
              <a:t>Idolatry</a:t>
            </a:r>
          </a:p>
        </p:txBody>
      </p:sp>
      <p:sp>
        <p:nvSpPr>
          <p:cNvPr id="509955" name="Rectangle 3"/>
          <p:cNvSpPr>
            <a:spLocks noGrp="1" noChangeArrowheads="1"/>
          </p:cNvSpPr>
          <p:nvPr>
            <p:ph idx="1"/>
          </p:nvPr>
        </p:nvSpPr>
        <p:spPr/>
        <p:txBody>
          <a:bodyPr/>
          <a:lstStyle/>
          <a:p>
            <a:pPr>
              <a:buFontTx/>
              <a:buNone/>
            </a:pPr>
            <a:r>
              <a:rPr lang="en-GB" dirty="0"/>
              <a:t>Ahab is king of the northern ten tribes, Israel. He married Jezebel, who comes from Sidon by Tyre.</a:t>
            </a:r>
          </a:p>
          <a:p>
            <a:pPr>
              <a:buFontTx/>
              <a:buNone/>
            </a:pPr>
            <a:r>
              <a:rPr lang="en-GB" dirty="0"/>
              <a:t>Jezebel does not believe in Israel’s God, Yahweh. She only believes in her own god, Baal.</a:t>
            </a:r>
          </a:p>
          <a:p>
            <a:pPr>
              <a:buFontTx/>
              <a:buNone/>
            </a:pPr>
            <a:r>
              <a:rPr lang="en-GB" dirty="0"/>
              <a:t>Ahab and Israel still believe in Yahweh. But they also believe in Baal. Thus the prophet Elijah tells them: “How long will you waver between two opinions?”</a:t>
            </a:r>
          </a:p>
          <a:p>
            <a:pPr>
              <a:buFontTx/>
              <a:buNone/>
            </a:pPr>
            <a:r>
              <a:rPr lang="en-GB" dirty="0"/>
              <a:t>	(This can also be translated as: How long will you dance with two partners?)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pPr algn="l"/>
            <a:r>
              <a:rPr lang="en-GB">
                <a:solidFill>
                  <a:schemeClr val="tx1"/>
                </a:solidFill>
              </a:rPr>
              <a:t>Forms of idolatry</a:t>
            </a:r>
            <a:endParaRPr lang="en-GB"/>
          </a:p>
        </p:txBody>
      </p:sp>
      <p:sp>
        <p:nvSpPr>
          <p:cNvPr id="510979" name="Rectangle 3"/>
          <p:cNvSpPr>
            <a:spLocks noGrp="1" noChangeArrowheads="1"/>
          </p:cNvSpPr>
          <p:nvPr>
            <p:ph idx="1"/>
          </p:nvPr>
        </p:nvSpPr>
        <p:spPr>
          <a:xfrm>
            <a:off x="0" y="1295400"/>
            <a:ext cx="9144000" cy="1828800"/>
          </a:xfrm>
        </p:spPr>
        <p:txBody>
          <a:bodyPr/>
          <a:lstStyle/>
          <a:p>
            <a:pPr>
              <a:buFontTx/>
              <a:buNone/>
            </a:pPr>
            <a:r>
              <a:rPr lang="en-GB" dirty="0"/>
              <a:t>Idolatry can be</a:t>
            </a:r>
          </a:p>
          <a:p>
            <a:pPr>
              <a:buFontTx/>
              <a:buNone/>
            </a:pPr>
            <a:r>
              <a:rPr lang="en-GB" dirty="0">
                <a:solidFill>
                  <a:srgbClr val="00FF00"/>
                </a:solidFill>
              </a:rPr>
              <a:t>	1. Having something as god </a:t>
            </a:r>
            <a:r>
              <a:rPr lang="en-GB" u="sng" dirty="0">
                <a:solidFill>
                  <a:srgbClr val="00FF00"/>
                </a:solidFill>
              </a:rPr>
              <a:t>instead of</a:t>
            </a:r>
            <a:r>
              <a:rPr lang="en-GB" dirty="0">
                <a:solidFill>
                  <a:srgbClr val="00FF00"/>
                </a:solidFill>
              </a:rPr>
              <a:t> the LORD</a:t>
            </a:r>
          </a:p>
          <a:p>
            <a:pPr>
              <a:buFontTx/>
              <a:buNone/>
            </a:pPr>
            <a:r>
              <a:rPr lang="en-GB" dirty="0">
                <a:solidFill>
                  <a:srgbClr val="00FF00"/>
                </a:solidFill>
              </a:rPr>
              <a:t>	2. Having something as god </a:t>
            </a:r>
            <a:r>
              <a:rPr lang="en-GB" u="sng" dirty="0">
                <a:solidFill>
                  <a:srgbClr val="00FF00"/>
                </a:solidFill>
              </a:rPr>
              <a:t>along side</a:t>
            </a:r>
            <a:r>
              <a:rPr lang="en-GB" dirty="0">
                <a:solidFill>
                  <a:srgbClr val="00FF00"/>
                </a:solidFill>
              </a:rPr>
              <a:t> the LORD</a:t>
            </a:r>
            <a:endParaRPr lang="en-GB" dirty="0">
              <a:solidFill>
                <a:schemeClr val="accent2"/>
              </a:solidFill>
            </a:endParaRPr>
          </a:p>
          <a:p>
            <a:pPr>
              <a:buFontTx/>
              <a:buNone/>
            </a:pPr>
            <a:endParaRPr lang="en-GB" dirty="0"/>
          </a:p>
        </p:txBody>
      </p:sp>
      <p:sp>
        <p:nvSpPr>
          <p:cNvPr id="510980" name="AutoShape 4"/>
          <p:cNvSpPr>
            <a:spLocks noChangeArrowheads="1"/>
          </p:cNvSpPr>
          <p:nvPr/>
        </p:nvSpPr>
        <p:spPr bwMode="auto">
          <a:xfrm>
            <a:off x="228600" y="4572000"/>
            <a:ext cx="1676400" cy="16002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sz="3600">
                <a:solidFill>
                  <a:schemeClr val="tx1"/>
                </a:solidFill>
              </a:rPr>
              <a:t>LORD</a:t>
            </a:r>
            <a:endParaRPr lang="en-GB">
              <a:solidFill>
                <a:schemeClr val="tx1"/>
              </a:solidFill>
            </a:endParaRPr>
          </a:p>
        </p:txBody>
      </p:sp>
      <p:sp>
        <p:nvSpPr>
          <p:cNvPr id="510981" name="AutoShape 5"/>
          <p:cNvSpPr>
            <a:spLocks noChangeArrowheads="1"/>
          </p:cNvSpPr>
          <p:nvPr/>
        </p:nvSpPr>
        <p:spPr bwMode="auto">
          <a:xfrm>
            <a:off x="1981200" y="4572000"/>
            <a:ext cx="1752600" cy="1600200"/>
          </a:xfrm>
          <a:custGeom>
            <a:avLst/>
            <a:gdLst>
              <a:gd name="G0" fmla="+- 1817 0 0"/>
              <a:gd name="G1" fmla="+- 21600 0 1817"/>
              <a:gd name="G2" fmla="+- 21600 0 181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17" y="10800"/>
                </a:moveTo>
                <a:cubicBezTo>
                  <a:pt x="1817" y="15761"/>
                  <a:pt x="5839" y="19783"/>
                  <a:pt x="10800" y="19783"/>
                </a:cubicBezTo>
                <a:cubicBezTo>
                  <a:pt x="15761" y="19783"/>
                  <a:pt x="19783" y="15761"/>
                  <a:pt x="19783" y="10800"/>
                </a:cubicBezTo>
                <a:cubicBezTo>
                  <a:pt x="19783" y="5839"/>
                  <a:pt x="15761" y="1817"/>
                  <a:pt x="10800" y="1817"/>
                </a:cubicBezTo>
                <a:cubicBezTo>
                  <a:pt x="5839" y="1817"/>
                  <a:pt x="1817" y="5839"/>
                  <a:pt x="1817" y="1080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sz="3600">
                <a:solidFill>
                  <a:schemeClr val="tx1"/>
                </a:solidFill>
              </a:rPr>
              <a:t>Baal</a:t>
            </a:r>
            <a:endParaRPr lang="en-GB" sz="3200">
              <a:solidFill>
                <a:schemeClr val="tx1"/>
              </a:solidFill>
            </a:endParaRPr>
          </a:p>
        </p:txBody>
      </p:sp>
      <p:sp>
        <p:nvSpPr>
          <p:cNvPr id="510982" name="Text Box 6"/>
          <p:cNvSpPr txBox="1">
            <a:spLocks noChangeArrowheads="1"/>
          </p:cNvSpPr>
          <p:nvPr/>
        </p:nvSpPr>
        <p:spPr bwMode="auto">
          <a:xfrm>
            <a:off x="4114800" y="5029200"/>
            <a:ext cx="69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3600">
                <a:solidFill>
                  <a:schemeClr val="tx1"/>
                </a:solidFill>
              </a:rPr>
              <a:t>or:</a:t>
            </a:r>
            <a:endParaRPr lang="en-GB">
              <a:solidFill>
                <a:schemeClr val="tx1"/>
              </a:solidFill>
            </a:endParaRPr>
          </a:p>
        </p:txBody>
      </p:sp>
      <p:sp>
        <p:nvSpPr>
          <p:cNvPr id="510983" name="AutoShape 7"/>
          <p:cNvSpPr>
            <a:spLocks noChangeArrowheads="1"/>
          </p:cNvSpPr>
          <p:nvPr/>
        </p:nvSpPr>
        <p:spPr bwMode="auto">
          <a:xfrm>
            <a:off x="7086600" y="4572000"/>
            <a:ext cx="1676400" cy="1600200"/>
          </a:xfrm>
          <a:custGeom>
            <a:avLst/>
            <a:gdLst>
              <a:gd name="G0" fmla="+- 1817 0 0"/>
              <a:gd name="G1" fmla="+- 21600 0 1817"/>
              <a:gd name="G2" fmla="+- 21600 0 181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17" y="10800"/>
                </a:moveTo>
                <a:cubicBezTo>
                  <a:pt x="1817" y="15761"/>
                  <a:pt x="5839" y="19783"/>
                  <a:pt x="10800" y="19783"/>
                </a:cubicBezTo>
                <a:cubicBezTo>
                  <a:pt x="15761" y="19783"/>
                  <a:pt x="19783" y="15761"/>
                  <a:pt x="19783" y="10800"/>
                </a:cubicBezTo>
                <a:cubicBezTo>
                  <a:pt x="19783" y="5839"/>
                  <a:pt x="15761" y="1817"/>
                  <a:pt x="10800" y="1817"/>
                </a:cubicBezTo>
                <a:cubicBezTo>
                  <a:pt x="5839" y="1817"/>
                  <a:pt x="1817" y="5839"/>
                  <a:pt x="1817" y="1080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sz="3600">
                <a:solidFill>
                  <a:schemeClr val="tx1"/>
                </a:solidFill>
              </a:rPr>
              <a:t>Baal</a:t>
            </a:r>
            <a:endParaRPr lang="en-GB" sz="3200">
              <a:solidFill>
                <a:schemeClr val="tx1"/>
              </a:solidFill>
            </a:endParaRPr>
          </a:p>
        </p:txBody>
      </p:sp>
      <p:sp>
        <p:nvSpPr>
          <p:cNvPr id="510984" name="AutoShape 8"/>
          <p:cNvSpPr>
            <a:spLocks noChangeArrowheads="1"/>
          </p:cNvSpPr>
          <p:nvPr/>
        </p:nvSpPr>
        <p:spPr bwMode="auto">
          <a:xfrm>
            <a:off x="4953000" y="4572000"/>
            <a:ext cx="1752600" cy="1600200"/>
          </a:xfrm>
          <a:custGeom>
            <a:avLst/>
            <a:gdLst>
              <a:gd name="G0" fmla="+- 1817 0 0"/>
              <a:gd name="G1" fmla="+- 21600 0 1817"/>
              <a:gd name="G2" fmla="+- 21600 0 181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17" y="10800"/>
                </a:moveTo>
                <a:cubicBezTo>
                  <a:pt x="1817" y="15761"/>
                  <a:pt x="5839" y="19783"/>
                  <a:pt x="10800" y="19783"/>
                </a:cubicBezTo>
                <a:cubicBezTo>
                  <a:pt x="15761" y="19783"/>
                  <a:pt x="19783" y="15761"/>
                  <a:pt x="19783" y="10800"/>
                </a:cubicBezTo>
                <a:cubicBezTo>
                  <a:pt x="19783" y="5839"/>
                  <a:pt x="15761" y="1817"/>
                  <a:pt x="10800" y="1817"/>
                </a:cubicBezTo>
                <a:cubicBezTo>
                  <a:pt x="5839" y="1817"/>
                  <a:pt x="1817" y="5839"/>
                  <a:pt x="1817" y="1080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sz="3600">
                <a:solidFill>
                  <a:schemeClr val="tx1"/>
                </a:solidFill>
              </a:rPr>
              <a:t>LORD</a:t>
            </a:r>
            <a:endParaRPr lang="en-GB" sz="3200">
              <a:solidFill>
                <a:schemeClr val="tx1"/>
              </a:solidFill>
            </a:endParaRPr>
          </a:p>
        </p:txBody>
      </p:sp>
      <p:sp>
        <p:nvSpPr>
          <p:cNvPr id="510985" name="Text Box 9"/>
          <p:cNvSpPr txBox="1">
            <a:spLocks noChangeArrowheads="1"/>
          </p:cNvSpPr>
          <p:nvPr/>
        </p:nvSpPr>
        <p:spPr bwMode="auto">
          <a:xfrm>
            <a:off x="6705600" y="5029200"/>
            <a:ext cx="444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3600" b="1">
                <a:solidFill>
                  <a:schemeClr val="tx1"/>
                </a:solidFill>
              </a:rPr>
              <a:t>+</a:t>
            </a:r>
            <a:endParaRPr lang="en-GB">
              <a:solidFill>
                <a:schemeClr val="tx1"/>
              </a:solidFill>
            </a:endParaRPr>
          </a:p>
        </p:txBody>
      </p:sp>
      <p:sp>
        <p:nvSpPr>
          <p:cNvPr id="510987" name="Text Box 11"/>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2" name="Rectangle 1"/>
          <p:cNvSpPr/>
          <p:nvPr/>
        </p:nvSpPr>
        <p:spPr bwMode="auto">
          <a:xfrm>
            <a:off x="971600" y="3320988"/>
            <a:ext cx="223224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chemeClr val="tx1"/>
                </a:solidFill>
                <a:latin typeface="Calibri" panose="020F0502020204030204" pitchFamily="34" charset="0"/>
                <a:cs typeface="Calibri" panose="020F0502020204030204" pitchFamily="34" charset="0"/>
              </a:rPr>
              <a:t>i</a:t>
            </a:r>
            <a:r>
              <a:rPr kumimoji="0" lang="en-CA"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nstead of</a:t>
            </a:r>
          </a:p>
        </p:txBody>
      </p:sp>
      <p:sp>
        <p:nvSpPr>
          <p:cNvPr id="12" name="Rectangle 11"/>
          <p:cNvSpPr/>
          <p:nvPr/>
        </p:nvSpPr>
        <p:spPr bwMode="auto">
          <a:xfrm>
            <a:off x="5430087" y="3320988"/>
            <a:ext cx="2232248"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along side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10980"/>
                                        </p:tgtEl>
                                        <p:attrNameLst>
                                          <p:attrName>style.visibility</p:attrName>
                                        </p:attrNameLst>
                                      </p:cBhvr>
                                      <p:to>
                                        <p:strVal val="visible"/>
                                      </p:to>
                                    </p:set>
                                  </p:childTnLst>
                                </p:cTn>
                              </p:par>
                            </p:childTnLst>
                          </p:cTn>
                        </p:par>
                        <p:par>
                          <p:cTn id="7" fill="hold" nodeType="afterGroup">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51098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9"/>
                                          </p:stCondLst>
                                        </p:cTn>
                                        <p:tgtEl>
                                          <p:spTgt spid="510982"/>
                                        </p:tgtEl>
                                        <p:attrNameLst>
                                          <p:attrName>style.visibility</p:attrName>
                                        </p:attrNameLst>
                                      </p:cBhvr>
                                      <p:to>
                                        <p:strVal val="visible"/>
                                      </p:to>
                                    </p:set>
                                  </p:childTnLst>
                                </p:cTn>
                              </p:par>
                            </p:childTnLst>
                          </p:cTn>
                        </p:par>
                        <p:par>
                          <p:cTn id="14" fill="hold" nodeType="afterGroup">
                            <p:stCondLst>
                              <p:cond delay="10"/>
                            </p:stCondLst>
                            <p:childTnLst>
                              <p:par>
                                <p:cTn id="15" presetID="1" presetClass="entr" presetSubtype="0" fill="hold" grpId="0" nodeType="afterEffect">
                                  <p:stCondLst>
                                    <p:cond delay="0"/>
                                  </p:stCondLst>
                                  <p:childTnLst>
                                    <p:set>
                                      <p:cBhvr>
                                        <p:cTn id="16" dur="1" fill="hold">
                                          <p:stCondLst>
                                            <p:cond delay="9"/>
                                          </p:stCondLst>
                                        </p:cTn>
                                        <p:tgtEl>
                                          <p:spTgt spid="510983"/>
                                        </p:tgtEl>
                                        <p:attrNameLst>
                                          <p:attrName>style.visibility</p:attrName>
                                        </p:attrNameLst>
                                      </p:cBhvr>
                                      <p:to>
                                        <p:strVal val="visible"/>
                                      </p:to>
                                    </p:set>
                                  </p:childTnLst>
                                </p:cTn>
                              </p:par>
                            </p:childTnLst>
                          </p:cTn>
                        </p:par>
                        <p:par>
                          <p:cTn id="17" fill="hold" nodeType="afterGroup">
                            <p:stCondLst>
                              <p:cond delay="20"/>
                            </p:stCondLst>
                            <p:childTnLst>
                              <p:par>
                                <p:cTn id="18" presetID="1" presetClass="entr" presetSubtype="0" fill="hold" grpId="0" nodeType="afterEffect">
                                  <p:stCondLst>
                                    <p:cond delay="0"/>
                                  </p:stCondLst>
                                  <p:childTnLst>
                                    <p:set>
                                      <p:cBhvr>
                                        <p:cTn id="19" dur="1" fill="hold">
                                          <p:stCondLst>
                                            <p:cond delay="9"/>
                                          </p:stCondLst>
                                        </p:cTn>
                                        <p:tgtEl>
                                          <p:spTgt spid="510984"/>
                                        </p:tgtEl>
                                        <p:attrNameLst>
                                          <p:attrName>style.visibility</p:attrName>
                                        </p:attrNameLst>
                                      </p:cBhvr>
                                      <p:to>
                                        <p:strVal val="visible"/>
                                      </p:to>
                                    </p:set>
                                  </p:childTnLst>
                                </p:cTn>
                              </p:par>
                            </p:childTnLst>
                          </p:cTn>
                        </p:par>
                        <p:par>
                          <p:cTn id="20" fill="hold" nodeType="afterGroup">
                            <p:stCondLst>
                              <p:cond delay="30"/>
                            </p:stCondLst>
                            <p:childTnLst>
                              <p:par>
                                <p:cTn id="21" presetID="1" presetClass="entr" presetSubtype="0" fill="hold" grpId="0" nodeType="afterEffect">
                                  <p:stCondLst>
                                    <p:cond delay="0"/>
                                  </p:stCondLst>
                                  <p:childTnLst>
                                    <p:set>
                                      <p:cBhvr>
                                        <p:cTn id="22" dur="1" fill="hold">
                                          <p:stCondLst>
                                            <p:cond delay="9"/>
                                          </p:stCondLst>
                                        </p:cTn>
                                        <p:tgtEl>
                                          <p:spTgt spid="510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0" grpId="0" animBg="1" autoUpdateAnimBg="0"/>
      <p:bldP spid="510981" grpId="0" animBg="1" autoUpdateAnimBg="0"/>
      <p:bldP spid="510982" grpId="0" autoUpdateAnimBg="0"/>
      <p:bldP spid="510983" grpId="0" animBg="1" autoUpdateAnimBg="0"/>
      <p:bldP spid="510984" grpId="0" animBg="1" autoUpdateAnimBg="0"/>
      <p:bldP spid="5109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p:txBody>
          <a:bodyPr/>
          <a:lstStyle/>
          <a:p>
            <a:pPr algn="l"/>
            <a:r>
              <a:rPr lang="en-GB"/>
              <a:t>How it should be</a:t>
            </a:r>
          </a:p>
        </p:txBody>
      </p:sp>
      <p:sp>
        <p:nvSpPr>
          <p:cNvPr id="524291" name="Rectangle 3"/>
          <p:cNvSpPr>
            <a:spLocks noGrp="1" noChangeArrowheads="1"/>
          </p:cNvSpPr>
          <p:nvPr>
            <p:ph idx="1"/>
          </p:nvPr>
        </p:nvSpPr>
        <p:spPr>
          <a:xfrm>
            <a:off x="0" y="1636713"/>
            <a:ext cx="5791200" cy="1984375"/>
          </a:xfrm>
        </p:spPr>
        <p:txBody>
          <a:bodyPr/>
          <a:lstStyle/>
          <a:p>
            <a:pPr>
              <a:buFontTx/>
              <a:buNone/>
            </a:pPr>
            <a:r>
              <a:rPr lang="en-GB" dirty="0">
                <a:solidFill>
                  <a:srgbClr val="00FF00"/>
                </a:solidFill>
              </a:rPr>
              <a:t>As the name Elijah suggests:</a:t>
            </a:r>
          </a:p>
          <a:p>
            <a:pPr>
              <a:buFontTx/>
              <a:buNone/>
            </a:pPr>
            <a:r>
              <a:rPr lang="en-GB" dirty="0">
                <a:solidFill>
                  <a:srgbClr val="00FF00"/>
                </a:solidFill>
              </a:rPr>
              <a:t> EL	   I	  JAH</a:t>
            </a:r>
          </a:p>
          <a:p>
            <a:pPr>
              <a:buFontTx/>
              <a:buNone/>
            </a:pPr>
            <a:r>
              <a:rPr lang="en-GB" dirty="0">
                <a:solidFill>
                  <a:srgbClr val="00FF00"/>
                </a:solidFill>
              </a:rPr>
              <a:t>God	  my	Yahweh</a:t>
            </a:r>
            <a:endParaRPr lang="en-GB" dirty="0"/>
          </a:p>
          <a:p>
            <a:endParaRPr lang="en-GB" dirty="0"/>
          </a:p>
          <a:p>
            <a:endParaRPr lang="en-GB" dirty="0"/>
          </a:p>
        </p:txBody>
      </p:sp>
      <p:sp>
        <p:nvSpPr>
          <p:cNvPr id="524292" name="AutoShape 4"/>
          <p:cNvSpPr>
            <a:spLocks noChangeArrowheads="1"/>
          </p:cNvSpPr>
          <p:nvPr/>
        </p:nvSpPr>
        <p:spPr bwMode="auto">
          <a:xfrm>
            <a:off x="5638800" y="3352800"/>
            <a:ext cx="3048000" cy="2971800"/>
          </a:xfrm>
          <a:custGeom>
            <a:avLst/>
            <a:gdLst>
              <a:gd name="G0" fmla="+- 1817 0 0"/>
              <a:gd name="G1" fmla="+- 21600 0 1817"/>
              <a:gd name="G2" fmla="+- 21600 0 181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17" y="10800"/>
                </a:moveTo>
                <a:cubicBezTo>
                  <a:pt x="1817" y="15761"/>
                  <a:pt x="5839" y="19783"/>
                  <a:pt x="10800" y="19783"/>
                </a:cubicBezTo>
                <a:cubicBezTo>
                  <a:pt x="15761" y="19783"/>
                  <a:pt x="19783" y="15761"/>
                  <a:pt x="19783" y="10800"/>
                </a:cubicBezTo>
                <a:cubicBezTo>
                  <a:pt x="19783" y="5839"/>
                  <a:pt x="15761" y="1817"/>
                  <a:pt x="10800" y="1817"/>
                </a:cubicBezTo>
                <a:cubicBezTo>
                  <a:pt x="5839" y="1817"/>
                  <a:pt x="1817" y="5839"/>
                  <a:pt x="1817" y="1080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sz="5400">
                <a:solidFill>
                  <a:schemeClr val="tx1"/>
                </a:solidFill>
              </a:rPr>
              <a:t>LORD</a:t>
            </a:r>
            <a:endParaRPr lang="en-GB" sz="3200">
              <a:solidFill>
                <a:schemeClr val="tx1"/>
              </a:solidFill>
            </a:endParaRPr>
          </a:p>
        </p:txBody>
      </p:sp>
      <p:sp>
        <p:nvSpPr>
          <p:cNvPr id="524293"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Idolatry</a:t>
            </a:r>
          </a:p>
        </p:txBody>
      </p:sp>
      <p:pic>
        <p:nvPicPr>
          <p:cNvPr id="4" name="11 vid 1 cc">
            <a:hlinkClick r:id="" action="ppaction://media"/>
            <a:extLst>
              <a:ext uri="{FF2B5EF4-FFF2-40B4-BE49-F238E27FC236}">
                <a16:creationId xmlns:a16="http://schemas.microsoft.com/office/drawing/2014/main" id="{5FC8C19B-1AF9-2CEB-4271-CC306DE6B4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1760" y="1403648"/>
            <a:ext cx="4608512" cy="3456384"/>
          </a:xfrm>
          <a:prstGeom prst="rect">
            <a:avLst/>
          </a:prstGeom>
          <a:ln w="76200">
            <a:solidFill>
              <a:schemeClr val="tx1">
                <a:lumMod val="65000"/>
              </a:schemeClr>
            </a:solidFill>
          </a:ln>
        </p:spPr>
      </p:pic>
    </p:spTree>
    <p:extLst>
      <p:ext uri="{BB962C8B-B14F-4D97-AF65-F5344CB8AC3E}">
        <p14:creationId xmlns:p14="http://schemas.microsoft.com/office/powerpoint/2010/main" val="343904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idx="1"/>
          </p:nvPr>
        </p:nvSpPr>
        <p:spPr/>
        <p:txBody>
          <a:bodyPr/>
          <a:lstStyle/>
          <a:p>
            <a:endParaRPr lang="en-GB" dirty="0"/>
          </a:p>
          <a:p>
            <a:pPr algn="ctr">
              <a:buFontTx/>
              <a:buNone/>
            </a:pPr>
            <a:r>
              <a:rPr lang="en-GB" dirty="0"/>
              <a:t>Look up Deuteronomy 4:19-20</a:t>
            </a:r>
          </a:p>
          <a:p>
            <a:pPr algn="ctr">
              <a:buFontTx/>
              <a:buNone/>
            </a:pPr>
            <a:endParaRPr lang="en-GB" dirty="0"/>
          </a:p>
          <a:p>
            <a:pPr algn="ctr">
              <a:buFontTx/>
              <a:buNone/>
            </a:pPr>
            <a:r>
              <a:rPr lang="en-GB" dirty="0"/>
              <a:t>How do people today worship sun, moon and stars?</a:t>
            </a:r>
          </a:p>
        </p:txBody>
      </p:sp>
      <p:sp>
        <p:nvSpPr>
          <p:cNvPr id="513027" name="AutoShape 3"/>
          <p:cNvSpPr>
            <a:spLocks noChangeArrowheads="1"/>
          </p:cNvSpPr>
          <p:nvPr/>
        </p:nvSpPr>
        <p:spPr bwMode="auto">
          <a:xfrm>
            <a:off x="457200" y="685800"/>
            <a:ext cx="914400" cy="914400"/>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28" name="AutoShape 4"/>
          <p:cNvSpPr>
            <a:spLocks noChangeArrowheads="1"/>
          </p:cNvSpPr>
          <p:nvPr/>
        </p:nvSpPr>
        <p:spPr bwMode="auto">
          <a:xfrm>
            <a:off x="5105400" y="685800"/>
            <a:ext cx="962025" cy="914400"/>
          </a:xfrm>
          <a:prstGeom prst="star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29" name="AutoShape 5"/>
          <p:cNvSpPr>
            <a:spLocks noChangeArrowheads="1"/>
          </p:cNvSpPr>
          <p:nvPr/>
        </p:nvSpPr>
        <p:spPr bwMode="auto">
          <a:xfrm>
            <a:off x="4267200" y="685800"/>
            <a:ext cx="914400" cy="914400"/>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0" name="AutoShape 6"/>
          <p:cNvSpPr>
            <a:spLocks noChangeArrowheads="1"/>
          </p:cNvSpPr>
          <p:nvPr/>
        </p:nvSpPr>
        <p:spPr bwMode="auto">
          <a:xfrm>
            <a:off x="2438400" y="685800"/>
            <a:ext cx="914400" cy="914400"/>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1" name="AutoShape 7"/>
          <p:cNvSpPr>
            <a:spLocks noChangeArrowheads="1"/>
          </p:cNvSpPr>
          <p:nvPr/>
        </p:nvSpPr>
        <p:spPr bwMode="auto">
          <a:xfrm>
            <a:off x="6019800" y="685800"/>
            <a:ext cx="914400" cy="914400"/>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2" name="AutoShape 8"/>
          <p:cNvSpPr>
            <a:spLocks noChangeArrowheads="1"/>
          </p:cNvSpPr>
          <p:nvPr/>
        </p:nvSpPr>
        <p:spPr bwMode="auto">
          <a:xfrm>
            <a:off x="3276600" y="685800"/>
            <a:ext cx="962025" cy="914400"/>
          </a:xfrm>
          <a:prstGeom prst="star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3" name="AutoShape 9"/>
          <p:cNvSpPr>
            <a:spLocks noChangeArrowheads="1"/>
          </p:cNvSpPr>
          <p:nvPr/>
        </p:nvSpPr>
        <p:spPr bwMode="auto">
          <a:xfrm>
            <a:off x="1447800" y="685800"/>
            <a:ext cx="962025" cy="914400"/>
          </a:xfrm>
          <a:prstGeom prst="star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4" name="AutoShape 10"/>
          <p:cNvSpPr>
            <a:spLocks noChangeArrowheads="1"/>
          </p:cNvSpPr>
          <p:nvPr/>
        </p:nvSpPr>
        <p:spPr bwMode="auto">
          <a:xfrm>
            <a:off x="6934200" y="685800"/>
            <a:ext cx="962025" cy="914400"/>
          </a:xfrm>
          <a:prstGeom prst="star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5" name="AutoShape 11"/>
          <p:cNvSpPr>
            <a:spLocks noChangeArrowheads="1"/>
          </p:cNvSpPr>
          <p:nvPr/>
        </p:nvSpPr>
        <p:spPr bwMode="auto">
          <a:xfrm>
            <a:off x="7848600" y="685800"/>
            <a:ext cx="914400" cy="914400"/>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6" name="AutoShape 12"/>
          <p:cNvSpPr>
            <a:spLocks noChangeArrowheads="1"/>
          </p:cNvSpPr>
          <p:nvPr/>
        </p:nvSpPr>
        <p:spPr bwMode="auto">
          <a:xfrm>
            <a:off x="762000" y="5791200"/>
            <a:ext cx="914400" cy="9144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7" name="AutoShape 13"/>
          <p:cNvSpPr>
            <a:spLocks noChangeArrowheads="1"/>
          </p:cNvSpPr>
          <p:nvPr/>
        </p:nvSpPr>
        <p:spPr bwMode="auto">
          <a:xfrm>
            <a:off x="1828800" y="5791200"/>
            <a:ext cx="457200" cy="914400"/>
          </a:xfrm>
          <a:prstGeom prst="moon">
            <a:avLst>
              <a:gd name="adj" fmla="val 50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8" name="AutoShape 14"/>
          <p:cNvSpPr>
            <a:spLocks noChangeArrowheads="1"/>
          </p:cNvSpPr>
          <p:nvPr/>
        </p:nvSpPr>
        <p:spPr bwMode="auto">
          <a:xfrm>
            <a:off x="3962400" y="5791200"/>
            <a:ext cx="914400" cy="9144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39" name="AutoShape 15"/>
          <p:cNvSpPr>
            <a:spLocks noChangeArrowheads="1"/>
          </p:cNvSpPr>
          <p:nvPr/>
        </p:nvSpPr>
        <p:spPr bwMode="auto">
          <a:xfrm>
            <a:off x="2362200" y="5791200"/>
            <a:ext cx="914400" cy="9144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0" name="AutoShape 16"/>
          <p:cNvSpPr>
            <a:spLocks noChangeArrowheads="1"/>
          </p:cNvSpPr>
          <p:nvPr/>
        </p:nvSpPr>
        <p:spPr bwMode="auto">
          <a:xfrm>
            <a:off x="7391400" y="5791200"/>
            <a:ext cx="914400" cy="9144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1" name="AutoShape 17"/>
          <p:cNvSpPr>
            <a:spLocks noChangeArrowheads="1"/>
          </p:cNvSpPr>
          <p:nvPr/>
        </p:nvSpPr>
        <p:spPr bwMode="auto">
          <a:xfrm>
            <a:off x="5638800" y="5791200"/>
            <a:ext cx="914400" cy="9144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2" name="AutoShape 18"/>
          <p:cNvSpPr>
            <a:spLocks noChangeArrowheads="1"/>
          </p:cNvSpPr>
          <p:nvPr/>
        </p:nvSpPr>
        <p:spPr bwMode="auto">
          <a:xfrm rot="10800000">
            <a:off x="5105400" y="5791200"/>
            <a:ext cx="457200" cy="914400"/>
          </a:xfrm>
          <a:prstGeom prst="moon">
            <a:avLst>
              <a:gd name="adj" fmla="val 85417"/>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3" name="AutoShape 19"/>
          <p:cNvSpPr>
            <a:spLocks noChangeArrowheads="1"/>
          </p:cNvSpPr>
          <p:nvPr/>
        </p:nvSpPr>
        <p:spPr bwMode="auto">
          <a:xfrm>
            <a:off x="3429000" y="5791200"/>
            <a:ext cx="457200" cy="914400"/>
          </a:xfrm>
          <a:prstGeom prst="moon">
            <a:avLst>
              <a:gd name="adj" fmla="val 86806"/>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4" name="AutoShape 20"/>
          <p:cNvSpPr>
            <a:spLocks noChangeArrowheads="1"/>
          </p:cNvSpPr>
          <p:nvPr/>
        </p:nvSpPr>
        <p:spPr bwMode="auto">
          <a:xfrm>
            <a:off x="228600" y="5791200"/>
            <a:ext cx="457200" cy="914400"/>
          </a:xfrm>
          <a:prstGeom prst="moon">
            <a:avLst>
              <a:gd name="adj" fmla="val 18403"/>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5" name="AutoShape 21"/>
          <p:cNvSpPr>
            <a:spLocks noChangeArrowheads="1"/>
          </p:cNvSpPr>
          <p:nvPr/>
        </p:nvSpPr>
        <p:spPr bwMode="auto">
          <a:xfrm rot="10800000">
            <a:off x="8305800" y="5791200"/>
            <a:ext cx="457200" cy="914400"/>
          </a:xfrm>
          <a:prstGeom prst="moon">
            <a:avLst>
              <a:gd name="adj" fmla="val 18403"/>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3046" name="AutoShape 22"/>
          <p:cNvSpPr>
            <a:spLocks noChangeArrowheads="1"/>
          </p:cNvSpPr>
          <p:nvPr/>
        </p:nvSpPr>
        <p:spPr bwMode="auto">
          <a:xfrm rot="10800000">
            <a:off x="6781800" y="5791200"/>
            <a:ext cx="457200" cy="914400"/>
          </a:xfrm>
          <a:prstGeom prst="moon">
            <a:avLst>
              <a:gd name="adj" fmla="val 50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30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30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p:txBody>
          <a:bodyPr/>
          <a:lstStyle/>
          <a:p>
            <a:r>
              <a:rPr lang="en-GB"/>
              <a:t>Astrology and Horoscopes</a:t>
            </a:r>
          </a:p>
        </p:txBody>
      </p:sp>
      <p:sp>
        <p:nvSpPr>
          <p:cNvPr id="514051" name="Rectangle 3"/>
          <p:cNvSpPr>
            <a:spLocks noGrp="1" noChangeArrowheads="1"/>
          </p:cNvSpPr>
          <p:nvPr>
            <p:ph idx="1"/>
          </p:nvPr>
        </p:nvSpPr>
        <p:spPr>
          <a:xfrm>
            <a:off x="3429000" y="1143000"/>
            <a:ext cx="2514600" cy="533400"/>
          </a:xfrm>
        </p:spPr>
        <p:txBody>
          <a:bodyPr/>
          <a:lstStyle/>
          <a:p>
            <a:pPr algn="ctr">
              <a:buFontTx/>
              <a:buNone/>
            </a:pPr>
            <a:r>
              <a:rPr lang="en-GB"/>
              <a:t>Astro-logy</a:t>
            </a:r>
          </a:p>
        </p:txBody>
      </p:sp>
      <p:sp>
        <p:nvSpPr>
          <p:cNvPr id="514052" name="Text Box 4"/>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514053" name="Oval 5"/>
          <p:cNvSpPr>
            <a:spLocks noChangeArrowheads="1"/>
          </p:cNvSpPr>
          <p:nvPr/>
        </p:nvSpPr>
        <p:spPr bwMode="auto">
          <a:xfrm>
            <a:off x="2971800" y="1828800"/>
            <a:ext cx="914400" cy="914400"/>
          </a:xfrm>
          <a:prstGeom prst="ellipse">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atin typeface="Comic Sans MS" pitchFamily="66" charset="0"/>
              </a:rPr>
              <a:t>star</a:t>
            </a:r>
            <a:endParaRPr lang="en-GB"/>
          </a:p>
        </p:txBody>
      </p:sp>
      <p:sp>
        <p:nvSpPr>
          <p:cNvPr id="514054" name="Oval 6"/>
          <p:cNvSpPr>
            <a:spLocks noChangeArrowheads="1"/>
          </p:cNvSpPr>
          <p:nvPr/>
        </p:nvSpPr>
        <p:spPr bwMode="auto">
          <a:xfrm>
            <a:off x="5181600" y="1752600"/>
            <a:ext cx="2208213" cy="1136650"/>
          </a:xfrm>
          <a:prstGeom prst="ellipse">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a:latin typeface="Comic Sans MS" pitchFamily="66" charset="0"/>
              </a:rPr>
              <a:t>word, message</a:t>
            </a:r>
            <a:endParaRPr lang="en-GB"/>
          </a:p>
        </p:txBody>
      </p:sp>
      <p:sp>
        <p:nvSpPr>
          <p:cNvPr id="514055" name="Line 7"/>
          <p:cNvSpPr>
            <a:spLocks noChangeShapeType="1"/>
          </p:cNvSpPr>
          <p:nvPr/>
        </p:nvSpPr>
        <p:spPr bwMode="auto">
          <a:xfrm flipH="1">
            <a:off x="3657600" y="1600200"/>
            <a:ext cx="533400" cy="533400"/>
          </a:xfrm>
          <a:prstGeom prst="line">
            <a:avLst/>
          </a:prstGeom>
          <a:noFill/>
          <a:ln w="762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4056" name="Line 8"/>
          <p:cNvSpPr>
            <a:spLocks noChangeShapeType="1"/>
          </p:cNvSpPr>
          <p:nvPr/>
        </p:nvSpPr>
        <p:spPr bwMode="auto">
          <a:xfrm>
            <a:off x="5105400" y="1600200"/>
            <a:ext cx="457200" cy="457200"/>
          </a:xfrm>
          <a:prstGeom prst="line">
            <a:avLst/>
          </a:prstGeom>
          <a:noFill/>
          <a:ln w="762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14057" name="Rectangle 9"/>
          <p:cNvSpPr>
            <a:spLocks noChangeArrowheads="1"/>
          </p:cNvSpPr>
          <p:nvPr/>
        </p:nvSpPr>
        <p:spPr bwMode="auto">
          <a:xfrm>
            <a:off x="0" y="2819400"/>
            <a:ext cx="9144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r>
              <a:rPr lang="en-GB" sz="2800" dirty="0">
                <a:solidFill>
                  <a:schemeClr val="tx1"/>
                </a:solidFill>
                <a:latin typeface="Calibri" panose="020F0502020204030204" pitchFamily="34" charset="0"/>
                <a:cs typeface="Calibri" panose="020F0502020204030204" pitchFamily="34" charset="0"/>
              </a:rPr>
              <a:t>Astrology = </a:t>
            </a:r>
            <a:r>
              <a:rPr lang="en-GB" sz="2800" dirty="0">
                <a:solidFill>
                  <a:srgbClr val="00FF00"/>
                </a:solidFill>
                <a:latin typeface="Calibri" panose="020F0502020204030204" pitchFamily="34" charset="0"/>
                <a:cs typeface="Calibri" panose="020F0502020204030204" pitchFamily="34" charset="0"/>
              </a:rPr>
              <a:t>the message of the stars</a:t>
            </a:r>
          </a:p>
          <a:p>
            <a:pPr marL="342900" indent="-342900" algn="l">
              <a:spcBef>
                <a:spcPct val="20000"/>
              </a:spcBef>
            </a:pPr>
            <a:r>
              <a:rPr lang="en-GB" sz="2800" dirty="0">
                <a:solidFill>
                  <a:schemeClr val="tx1"/>
                </a:solidFill>
                <a:latin typeface="Calibri" panose="020F0502020204030204" pitchFamily="34" charset="0"/>
                <a:cs typeface="Calibri" panose="020F0502020204030204" pitchFamily="34" charset="0"/>
              </a:rPr>
              <a:t>Many people believe that</a:t>
            </a:r>
            <a:r>
              <a:rPr lang="en-GB" sz="2800" dirty="0">
                <a:solidFill>
                  <a:srgbClr val="00FF00"/>
                </a:solidFill>
                <a:latin typeface="Calibri" panose="020F0502020204030204" pitchFamily="34" charset="0"/>
                <a:cs typeface="Calibri" panose="020F0502020204030204" pitchFamily="34" charset="0"/>
              </a:rPr>
              <a:t> the position of the stars contain a personal message</a:t>
            </a:r>
          </a:p>
          <a:p>
            <a:pPr marL="342900" indent="-342900" algn="l">
              <a:spcBef>
                <a:spcPct val="20000"/>
              </a:spcBef>
            </a:pPr>
            <a:r>
              <a:rPr lang="en-GB" sz="2800" dirty="0">
                <a:solidFill>
                  <a:schemeClr val="tx1"/>
                </a:solidFill>
                <a:latin typeface="Calibri" panose="020F0502020204030204" pitchFamily="34" charset="0"/>
                <a:cs typeface="Calibri" panose="020F0502020204030204" pitchFamily="34" charset="0"/>
              </a:rPr>
              <a:t>Astrologers </a:t>
            </a:r>
            <a:r>
              <a:rPr lang="en-GB" sz="2800" i="1" dirty="0">
                <a:solidFill>
                  <a:schemeClr val="tx1"/>
                </a:solidFill>
                <a:latin typeface="Calibri" panose="020F0502020204030204" pitchFamily="34" charset="0"/>
                <a:cs typeface="Calibri" panose="020F0502020204030204" pitchFamily="34" charset="0"/>
              </a:rPr>
              <a:t>draw</a:t>
            </a:r>
            <a:r>
              <a:rPr lang="en-GB" sz="2800" dirty="0">
                <a:solidFill>
                  <a:schemeClr val="tx1"/>
                </a:solidFill>
                <a:latin typeface="Calibri" panose="020F0502020204030204" pitchFamily="34" charset="0"/>
                <a:cs typeface="Calibri" panose="020F0502020204030204" pitchFamily="34" charset="0"/>
              </a:rPr>
              <a:t> horoscopes: </a:t>
            </a:r>
            <a:r>
              <a:rPr lang="en-GB" sz="2800" dirty="0">
                <a:solidFill>
                  <a:srgbClr val="00FF00"/>
                </a:solidFill>
                <a:latin typeface="Calibri" panose="020F0502020204030204" pitchFamily="34" charset="0"/>
                <a:cs typeface="Calibri" panose="020F0502020204030204" pitchFamily="34" charset="0"/>
              </a:rPr>
              <a:t>they look at the position of the stars and determine what the message for certain people is.</a:t>
            </a:r>
          </a:p>
          <a:p>
            <a:pPr marL="342900" indent="-342900" algn="l">
              <a:spcBef>
                <a:spcPct val="20000"/>
              </a:spcBef>
            </a:pPr>
            <a:r>
              <a:rPr lang="en-GB" dirty="0">
                <a:solidFill>
                  <a:schemeClr val="tx1"/>
                </a:solidFill>
                <a:latin typeface="Calibri" panose="020F0502020204030204" pitchFamily="34" charset="0"/>
                <a:cs typeface="Calibri" panose="020F0502020204030204" pitchFamily="34" charset="0"/>
              </a:rPr>
              <a:t>Astrologers in the Bible include the wise men from the east at Christ’s birth, and the Chaldeans in Daniel’s time.</a:t>
            </a:r>
            <a:endParaRPr lang="en-GB" sz="2800" dirty="0">
              <a:solidFill>
                <a:srgbClr val="00FF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4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96:3</a:t>
            </a:r>
          </a:p>
        </p:txBody>
      </p:sp>
      <p:sp>
        <p:nvSpPr>
          <p:cNvPr id="3" name="Content Placeholder 2"/>
          <p:cNvSpPr>
            <a:spLocks noGrp="1"/>
          </p:cNvSpPr>
          <p:nvPr>
            <p:ph idx="1"/>
          </p:nvPr>
        </p:nvSpPr>
        <p:spPr>
          <a:xfrm>
            <a:off x="539552" y="1219200"/>
            <a:ext cx="8604448" cy="5638800"/>
          </a:xfrm>
        </p:spPr>
        <p:txBody>
          <a:bodyPr/>
          <a:lstStyle/>
          <a:p>
            <a:pPr marL="0" indent="0">
              <a:buNone/>
            </a:pPr>
            <a:r>
              <a:rPr lang="en-US" dirty="0"/>
              <a:t>3.	All gods revered by other nations</a:t>
            </a:r>
            <a:endParaRPr lang="en-CA" dirty="0"/>
          </a:p>
          <a:p>
            <a:pPr marL="0" indent="0">
              <a:buNone/>
            </a:pPr>
            <a:r>
              <a:rPr lang="en-US" dirty="0"/>
              <a:t>	are merely idols, man’s creation.</a:t>
            </a:r>
            <a:endParaRPr lang="en-CA" dirty="0"/>
          </a:p>
          <a:p>
            <a:pPr marL="0" indent="0">
              <a:buNone/>
            </a:pPr>
            <a:r>
              <a:rPr lang="en-US" dirty="0"/>
              <a:t>	Our God made all the </a:t>
            </a:r>
            <a:r>
              <a:rPr lang="en-US" dirty="0" err="1"/>
              <a:t>heav’ns</a:t>
            </a:r>
            <a:r>
              <a:rPr lang="en-US" dirty="0"/>
              <a:t>’ extent,</a:t>
            </a:r>
            <a:endParaRPr lang="en-CA" dirty="0"/>
          </a:p>
          <a:p>
            <a:pPr marL="0" indent="0">
              <a:buNone/>
            </a:pPr>
            <a:r>
              <a:rPr lang="en-US" dirty="0"/>
              <a:t>	and glory dwells within his tent.</a:t>
            </a:r>
            <a:endParaRPr lang="en-CA" dirty="0"/>
          </a:p>
          <a:p>
            <a:pPr marL="0" indent="0">
              <a:buNone/>
            </a:pPr>
            <a:r>
              <a:rPr lang="en-US" dirty="0"/>
              <a:t>	Before him kneel in adoration.</a:t>
            </a:r>
            <a:endParaRPr lang="en-CA" dirty="0"/>
          </a:p>
        </p:txBody>
      </p:sp>
    </p:spTree>
    <p:extLst>
      <p:ext uri="{BB962C8B-B14F-4D97-AF65-F5344CB8AC3E}">
        <p14:creationId xmlns:p14="http://schemas.microsoft.com/office/powerpoint/2010/main" val="1210064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en-GB" dirty="0">
                <a:solidFill>
                  <a:schemeClr val="tx1"/>
                </a:solidFill>
              </a:rPr>
              <a:t>Superstition</a:t>
            </a:r>
          </a:p>
        </p:txBody>
      </p:sp>
      <p:sp>
        <p:nvSpPr>
          <p:cNvPr id="515075" name="Rectangle 3"/>
          <p:cNvSpPr>
            <a:spLocks noGrp="1" noChangeArrowheads="1"/>
          </p:cNvSpPr>
          <p:nvPr>
            <p:ph idx="1"/>
          </p:nvPr>
        </p:nvSpPr>
        <p:spPr/>
        <p:txBody>
          <a:bodyPr/>
          <a:lstStyle/>
          <a:p>
            <a:pPr>
              <a:buFontTx/>
              <a:buNone/>
            </a:pPr>
            <a:r>
              <a:rPr lang="en-GB" dirty="0"/>
              <a:t>Superstition is</a:t>
            </a:r>
            <a:r>
              <a:rPr lang="en-GB" dirty="0">
                <a:solidFill>
                  <a:srgbClr val="00FF00"/>
                </a:solidFill>
              </a:rPr>
              <a:t> believing something that has been proven to be not true.</a:t>
            </a:r>
          </a:p>
          <a:p>
            <a:pPr>
              <a:buFontTx/>
              <a:buNone/>
            </a:pPr>
            <a:endParaRPr lang="en-GB" dirty="0"/>
          </a:p>
          <a:p>
            <a:pPr>
              <a:buFontTx/>
              <a:buNone/>
            </a:pPr>
            <a:r>
              <a:rPr lang="en-GB" sz="2000" dirty="0"/>
              <a:t>Examples:</a:t>
            </a:r>
          </a:p>
          <a:p>
            <a:pPr>
              <a:buFontTx/>
              <a:buNone/>
            </a:pPr>
            <a:r>
              <a:rPr lang="en-GB" sz="2000" dirty="0"/>
              <a:t>	- walking under a ladder</a:t>
            </a:r>
          </a:p>
          <a:p>
            <a:pPr>
              <a:buFontTx/>
              <a:buNone/>
            </a:pPr>
            <a:r>
              <a:rPr lang="en-GB" sz="2000" dirty="0"/>
              <a:t>	- seeing a black cat</a:t>
            </a:r>
          </a:p>
          <a:p>
            <a:pPr>
              <a:buFontTx/>
              <a:buNone/>
            </a:pPr>
            <a:r>
              <a:rPr lang="en-GB" sz="2000" dirty="0"/>
              <a:t>	- the number 13 is unlucky</a:t>
            </a:r>
          </a:p>
          <a:p>
            <a:pPr>
              <a:buFontTx/>
              <a:buNone/>
            </a:pPr>
            <a:r>
              <a:rPr lang="en-GB" sz="2000" dirty="0"/>
              <a:t>	- having a mascot</a:t>
            </a:r>
          </a:p>
          <a:p>
            <a:pPr>
              <a:buFontTx/>
              <a:buNone/>
            </a:pPr>
            <a:r>
              <a:rPr lang="en-GB" sz="2000" dirty="0"/>
              <a:t>	- Baptism and Lord’s Supper?</a:t>
            </a:r>
          </a:p>
        </p:txBody>
      </p:sp>
      <p:sp>
        <p:nvSpPr>
          <p:cNvPr id="515076" name="Text Box 4"/>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1026" name="Picture 2" descr="http://zooplauk.files.wordpress.com/2011/05/13numberofpropert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617271"/>
            <a:ext cx="4860032" cy="2598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p:txBody>
          <a:bodyPr/>
          <a:lstStyle/>
          <a:p>
            <a:pPr algn="l"/>
            <a:r>
              <a:rPr lang="en-GB" dirty="0"/>
              <a:t>Modern idols</a:t>
            </a:r>
          </a:p>
        </p:txBody>
      </p:sp>
      <p:grpSp>
        <p:nvGrpSpPr>
          <p:cNvPr id="523270" name="Group 6"/>
          <p:cNvGrpSpPr>
            <a:grpSpLocks/>
          </p:cNvGrpSpPr>
          <p:nvPr/>
        </p:nvGrpSpPr>
        <p:grpSpPr bwMode="auto">
          <a:xfrm>
            <a:off x="182368" y="4190186"/>
            <a:ext cx="3460882" cy="2205586"/>
            <a:chOff x="0" y="1651"/>
            <a:chExt cx="2929" cy="1856"/>
          </a:xfrm>
        </p:grpSpPr>
        <p:pic>
          <p:nvPicPr>
            <p:cNvPr id="5232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t="14749"/>
            <a:stretch>
              <a:fillRect/>
            </a:stretch>
          </p:blipFill>
          <p:spPr bwMode="auto">
            <a:xfrm>
              <a:off x="1296" y="1651"/>
              <a:ext cx="1633" cy="1856"/>
            </a:xfrm>
            <a:prstGeom prst="rect">
              <a:avLst/>
            </a:prstGeom>
            <a:solidFill>
              <a:srgbClr val="9933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72" name="AutoShape 8"/>
            <p:cNvSpPr>
              <a:spLocks noChangeArrowheads="1"/>
            </p:cNvSpPr>
            <p:nvPr/>
          </p:nvSpPr>
          <p:spPr bwMode="auto">
            <a:xfrm>
              <a:off x="0" y="2448"/>
              <a:ext cx="1488" cy="690"/>
            </a:xfrm>
            <a:prstGeom prst="homePlate">
              <a:avLst>
                <a:gd name="adj" fmla="val 59304"/>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Power,</a:t>
              </a:r>
            </a:p>
            <a:p>
              <a:r>
                <a:rPr lang="en-GB" dirty="0">
                  <a:solidFill>
                    <a:srgbClr val="00FF00"/>
                  </a:solidFill>
                  <a:latin typeface="Comic Sans MS" pitchFamily="66" charset="0"/>
                </a:rPr>
                <a:t>influence</a:t>
              </a:r>
              <a:endParaRPr lang="en-GB" sz="2000" dirty="0"/>
            </a:p>
          </p:txBody>
        </p:sp>
      </p:grpSp>
      <p:sp>
        <p:nvSpPr>
          <p:cNvPr id="523276" name="Text Box 12"/>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grpSp>
        <p:nvGrpSpPr>
          <p:cNvPr id="2" name="Group 1"/>
          <p:cNvGrpSpPr/>
          <p:nvPr/>
        </p:nvGrpSpPr>
        <p:grpSpPr>
          <a:xfrm>
            <a:off x="5148064" y="1548941"/>
            <a:ext cx="3794720" cy="1897360"/>
            <a:chOff x="3657600" y="1219200"/>
            <a:chExt cx="5308600" cy="2667000"/>
          </a:xfrm>
        </p:grpSpPr>
        <p:pic>
          <p:nvPicPr>
            <p:cNvPr id="1026" name="Picture 2" descr="http://www.pointsincase.com/files/u2/veronica-mon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523269" name="AutoShape 5"/>
            <p:cNvSpPr>
              <a:spLocks noChangeArrowheads="1"/>
            </p:cNvSpPr>
            <p:nvPr/>
          </p:nvSpPr>
          <p:spPr bwMode="auto">
            <a:xfrm>
              <a:off x="3657600" y="1219200"/>
              <a:ext cx="1905000" cy="485775"/>
            </a:xfrm>
            <a:prstGeom prst="homePlate">
              <a:avLst>
                <a:gd name="adj" fmla="val 98039"/>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Riches</a:t>
              </a:r>
              <a:endParaRPr lang="en-GB" sz="2000" dirty="0">
                <a:solidFill>
                  <a:srgbClr val="00FF00"/>
                </a:solidFill>
              </a:endParaRPr>
            </a:p>
          </p:txBody>
        </p:sp>
      </p:grpSp>
      <p:grpSp>
        <p:nvGrpSpPr>
          <p:cNvPr id="3" name="Group 2"/>
          <p:cNvGrpSpPr/>
          <p:nvPr/>
        </p:nvGrpSpPr>
        <p:grpSpPr>
          <a:xfrm>
            <a:off x="4570216" y="4190189"/>
            <a:ext cx="4343400" cy="2097368"/>
            <a:chOff x="3352800" y="4048124"/>
            <a:chExt cx="5613400" cy="2630372"/>
          </a:xfrm>
        </p:grpSpPr>
        <p:pic>
          <p:nvPicPr>
            <p:cNvPr id="1028" name="Picture 4" descr="http://4.bp.blogspot.com/_zbEbWQ29IUU/TDp462LUyCI/AAAAAAAAAE0/b_6JzFLB6bg/s1600/archi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595" y="4048124"/>
              <a:ext cx="3566605" cy="2630372"/>
            </a:xfrm>
            <a:prstGeom prst="rect">
              <a:avLst/>
            </a:prstGeom>
            <a:noFill/>
            <a:extLst>
              <a:ext uri="{909E8E84-426E-40DD-AFC4-6F175D3DCCD1}">
                <a14:hiddenFill xmlns:a14="http://schemas.microsoft.com/office/drawing/2010/main">
                  <a:solidFill>
                    <a:srgbClr val="FFFFFF"/>
                  </a:solidFill>
                </a14:hiddenFill>
              </a:ext>
            </a:extLst>
          </p:spPr>
        </p:pic>
        <p:sp>
          <p:nvSpPr>
            <p:cNvPr id="523275" name="AutoShape 11"/>
            <p:cNvSpPr>
              <a:spLocks noChangeArrowheads="1"/>
            </p:cNvSpPr>
            <p:nvPr/>
          </p:nvSpPr>
          <p:spPr bwMode="auto">
            <a:xfrm>
              <a:off x="3352800" y="6096001"/>
              <a:ext cx="2209800" cy="485775"/>
            </a:xfrm>
            <a:prstGeom prst="homePlate">
              <a:avLst>
                <a:gd name="adj" fmla="val 113725"/>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Pleasure</a:t>
              </a:r>
              <a:endParaRPr lang="en-GB" sz="2000" dirty="0"/>
            </a:p>
          </p:txBody>
        </p:sp>
      </p:grpSp>
      <p:grpSp>
        <p:nvGrpSpPr>
          <p:cNvPr id="5" name="Group 4"/>
          <p:cNvGrpSpPr/>
          <p:nvPr/>
        </p:nvGrpSpPr>
        <p:grpSpPr>
          <a:xfrm>
            <a:off x="146066" y="1445408"/>
            <a:ext cx="3519141" cy="1770156"/>
            <a:chOff x="0" y="1063831"/>
            <a:chExt cx="3519141" cy="1770156"/>
          </a:xfrm>
        </p:grpSpPr>
        <p:pic>
          <p:nvPicPr>
            <p:cNvPr id="4" name="Picture 2" descr="http://t3.gstatic.com/images?q=tbn:ANd9GcQyIf5B8C_PN7OdJW6oRg7P9ZAvzR9FPToUYSf1kcsUsv1YXU8T3dNnZyCT2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064" y="1063831"/>
              <a:ext cx="1665077" cy="1770156"/>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5"/>
            <p:cNvSpPr>
              <a:spLocks noChangeArrowheads="1"/>
            </p:cNvSpPr>
            <p:nvPr/>
          </p:nvSpPr>
          <p:spPr bwMode="auto">
            <a:xfrm>
              <a:off x="0" y="1548940"/>
              <a:ext cx="2051720" cy="799939"/>
            </a:xfrm>
            <a:prstGeom prst="homePlate">
              <a:avLst>
                <a:gd name="adj" fmla="val 98039"/>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Relation-ships</a:t>
              </a:r>
              <a:endParaRPr lang="en-GB" sz="2000" dirty="0">
                <a:solidFill>
                  <a:srgbClr val="00FF00"/>
                </a:solidFill>
              </a:endParaRPr>
            </a:p>
          </p:txBody>
        </p:sp>
      </p:grpSp>
      <p:grpSp>
        <p:nvGrpSpPr>
          <p:cNvPr id="7" name="Group 6"/>
          <p:cNvGrpSpPr/>
          <p:nvPr/>
        </p:nvGrpSpPr>
        <p:grpSpPr>
          <a:xfrm>
            <a:off x="2678480" y="2730456"/>
            <a:ext cx="3274306" cy="2026205"/>
            <a:chOff x="2678480" y="2730456"/>
            <a:chExt cx="3274306" cy="2026205"/>
          </a:xfrm>
        </p:grpSpPr>
        <p:pic>
          <p:nvPicPr>
            <p:cNvPr id="6" name="Picture 4" descr="http://www.legendsofhockey.net/LegendsOfHockey/members/splash/P199901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2730456"/>
              <a:ext cx="1884842" cy="2026205"/>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5"/>
            <p:cNvSpPr>
              <a:spLocks noChangeArrowheads="1"/>
            </p:cNvSpPr>
            <p:nvPr/>
          </p:nvSpPr>
          <p:spPr bwMode="auto">
            <a:xfrm>
              <a:off x="2678480" y="3570762"/>
              <a:ext cx="1527070" cy="434302"/>
            </a:xfrm>
            <a:prstGeom prst="homePlate">
              <a:avLst>
                <a:gd name="adj" fmla="val 98039"/>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Sports</a:t>
              </a:r>
              <a:endParaRPr lang="en-GB" sz="2000" dirty="0">
                <a:solidFill>
                  <a:srgbClr val="00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523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0" y="0"/>
            <a:ext cx="9144000" cy="1484784"/>
          </a:xfrm>
        </p:spPr>
        <p:txBody>
          <a:bodyPr/>
          <a:lstStyle/>
          <a:p>
            <a:pPr algn="l"/>
            <a:r>
              <a:rPr lang="en-GB" dirty="0"/>
              <a:t>Who might challenge the LORD God for </a:t>
            </a:r>
            <a:r>
              <a:rPr lang="en-GB" i="1" dirty="0"/>
              <a:t>your </a:t>
            </a:r>
            <a:r>
              <a:rPr lang="en-GB" dirty="0"/>
              <a:t>attention and worship?</a:t>
            </a:r>
          </a:p>
        </p:txBody>
      </p:sp>
      <p:grpSp>
        <p:nvGrpSpPr>
          <p:cNvPr id="29" name="Group 6"/>
          <p:cNvGrpSpPr>
            <a:grpSpLocks/>
          </p:cNvGrpSpPr>
          <p:nvPr/>
        </p:nvGrpSpPr>
        <p:grpSpPr bwMode="auto">
          <a:xfrm>
            <a:off x="182368" y="4190186"/>
            <a:ext cx="3460882" cy="2205586"/>
            <a:chOff x="0" y="1651"/>
            <a:chExt cx="2929" cy="1856"/>
          </a:xfrm>
        </p:grpSpPr>
        <p:pic>
          <p:nvPicPr>
            <p:cNvPr id="3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t="14749"/>
            <a:stretch>
              <a:fillRect/>
            </a:stretch>
          </p:blipFill>
          <p:spPr bwMode="auto">
            <a:xfrm>
              <a:off x="1296" y="1651"/>
              <a:ext cx="1633" cy="1856"/>
            </a:xfrm>
            <a:prstGeom prst="rect">
              <a:avLst/>
            </a:prstGeom>
            <a:solidFill>
              <a:srgbClr val="993300"/>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AutoShape 8"/>
            <p:cNvSpPr>
              <a:spLocks noChangeArrowheads="1"/>
            </p:cNvSpPr>
            <p:nvPr/>
          </p:nvSpPr>
          <p:spPr bwMode="auto">
            <a:xfrm>
              <a:off x="0" y="2448"/>
              <a:ext cx="1488" cy="690"/>
            </a:xfrm>
            <a:prstGeom prst="homePlate">
              <a:avLst>
                <a:gd name="adj" fmla="val 59304"/>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Power,</a:t>
              </a:r>
            </a:p>
            <a:p>
              <a:r>
                <a:rPr lang="en-GB" dirty="0">
                  <a:solidFill>
                    <a:srgbClr val="00FF00"/>
                  </a:solidFill>
                  <a:latin typeface="Comic Sans MS" pitchFamily="66" charset="0"/>
                </a:rPr>
                <a:t>influence</a:t>
              </a:r>
              <a:endParaRPr lang="en-GB" sz="2000" dirty="0"/>
            </a:p>
          </p:txBody>
        </p:sp>
      </p:grpSp>
      <p:grpSp>
        <p:nvGrpSpPr>
          <p:cNvPr id="32" name="Group 31"/>
          <p:cNvGrpSpPr/>
          <p:nvPr/>
        </p:nvGrpSpPr>
        <p:grpSpPr>
          <a:xfrm>
            <a:off x="5148064" y="1548941"/>
            <a:ext cx="3794720" cy="1897360"/>
            <a:chOff x="3657600" y="1219200"/>
            <a:chExt cx="5308600" cy="2667000"/>
          </a:xfrm>
        </p:grpSpPr>
        <p:pic>
          <p:nvPicPr>
            <p:cNvPr id="33" name="Picture 2" descr="http://www.pointsincase.com/files/u2/veronica-mon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34" name="AutoShape 5"/>
            <p:cNvSpPr>
              <a:spLocks noChangeArrowheads="1"/>
            </p:cNvSpPr>
            <p:nvPr/>
          </p:nvSpPr>
          <p:spPr bwMode="auto">
            <a:xfrm>
              <a:off x="3657600" y="1219200"/>
              <a:ext cx="1905000" cy="485775"/>
            </a:xfrm>
            <a:prstGeom prst="homePlate">
              <a:avLst>
                <a:gd name="adj" fmla="val 98039"/>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Riches</a:t>
              </a:r>
              <a:endParaRPr lang="en-GB" sz="2000" dirty="0">
                <a:solidFill>
                  <a:srgbClr val="00FF00"/>
                </a:solidFill>
              </a:endParaRPr>
            </a:p>
          </p:txBody>
        </p:sp>
      </p:grpSp>
      <p:grpSp>
        <p:nvGrpSpPr>
          <p:cNvPr id="35" name="Group 34"/>
          <p:cNvGrpSpPr/>
          <p:nvPr/>
        </p:nvGrpSpPr>
        <p:grpSpPr>
          <a:xfrm>
            <a:off x="4570216" y="4190189"/>
            <a:ext cx="4343400" cy="2097368"/>
            <a:chOff x="3352800" y="4048124"/>
            <a:chExt cx="5613400" cy="2630372"/>
          </a:xfrm>
        </p:grpSpPr>
        <p:pic>
          <p:nvPicPr>
            <p:cNvPr id="36" name="Picture 4" descr="http://4.bp.blogspot.com/_zbEbWQ29IUU/TDp462LUyCI/AAAAAAAAAE0/b_6JzFLB6bg/s1600/archi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595" y="4048124"/>
              <a:ext cx="3566605" cy="2630372"/>
            </a:xfrm>
            <a:prstGeom prst="rect">
              <a:avLst/>
            </a:prstGeom>
            <a:noFill/>
            <a:extLst>
              <a:ext uri="{909E8E84-426E-40DD-AFC4-6F175D3DCCD1}">
                <a14:hiddenFill xmlns:a14="http://schemas.microsoft.com/office/drawing/2010/main">
                  <a:solidFill>
                    <a:srgbClr val="FFFFFF"/>
                  </a:solidFill>
                </a14:hiddenFill>
              </a:ext>
            </a:extLst>
          </p:spPr>
        </p:pic>
        <p:sp>
          <p:nvSpPr>
            <p:cNvPr id="37" name="AutoShape 11"/>
            <p:cNvSpPr>
              <a:spLocks noChangeArrowheads="1"/>
            </p:cNvSpPr>
            <p:nvPr/>
          </p:nvSpPr>
          <p:spPr bwMode="auto">
            <a:xfrm>
              <a:off x="3352800" y="6096001"/>
              <a:ext cx="2209800" cy="485775"/>
            </a:xfrm>
            <a:prstGeom prst="homePlate">
              <a:avLst>
                <a:gd name="adj" fmla="val 113725"/>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Pleasure</a:t>
              </a:r>
              <a:endParaRPr lang="en-GB" sz="2000" dirty="0"/>
            </a:p>
          </p:txBody>
        </p:sp>
      </p:grpSp>
      <p:grpSp>
        <p:nvGrpSpPr>
          <p:cNvPr id="38" name="Group 37"/>
          <p:cNvGrpSpPr/>
          <p:nvPr/>
        </p:nvGrpSpPr>
        <p:grpSpPr>
          <a:xfrm>
            <a:off x="146066" y="1445408"/>
            <a:ext cx="3519141" cy="1770156"/>
            <a:chOff x="0" y="1063831"/>
            <a:chExt cx="3519141" cy="1770156"/>
          </a:xfrm>
        </p:grpSpPr>
        <p:pic>
          <p:nvPicPr>
            <p:cNvPr id="39" name="Picture 2" descr="http://t3.gstatic.com/images?q=tbn:ANd9GcQyIf5B8C_PN7OdJW6oRg7P9ZAvzR9FPToUYSf1kcsUsv1YXU8T3dNnZyCT2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064" y="1063831"/>
              <a:ext cx="1665077" cy="1770156"/>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5"/>
            <p:cNvSpPr>
              <a:spLocks noChangeArrowheads="1"/>
            </p:cNvSpPr>
            <p:nvPr/>
          </p:nvSpPr>
          <p:spPr bwMode="auto">
            <a:xfrm>
              <a:off x="0" y="1548940"/>
              <a:ext cx="2051720" cy="799939"/>
            </a:xfrm>
            <a:prstGeom prst="homePlate">
              <a:avLst>
                <a:gd name="adj" fmla="val 98039"/>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Relation-ships</a:t>
              </a:r>
              <a:endParaRPr lang="en-GB" sz="2000" dirty="0">
                <a:solidFill>
                  <a:srgbClr val="00FF00"/>
                </a:solidFill>
              </a:endParaRPr>
            </a:p>
          </p:txBody>
        </p:sp>
      </p:grpSp>
      <p:grpSp>
        <p:nvGrpSpPr>
          <p:cNvPr id="41" name="Group 40"/>
          <p:cNvGrpSpPr/>
          <p:nvPr/>
        </p:nvGrpSpPr>
        <p:grpSpPr>
          <a:xfrm>
            <a:off x="2678480" y="2730456"/>
            <a:ext cx="3274306" cy="2026205"/>
            <a:chOff x="2678480" y="2730456"/>
            <a:chExt cx="3274306" cy="2026205"/>
          </a:xfrm>
        </p:grpSpPr>
        <p:pic>
          <p:nvPicPr>
            <p:cNvPr id="42" name="Picture 4" descr="http://www.legendsofhockey.net/LegendsOfHockey/members/splash/P199901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2730456"/>
              <a:ext cx="1884842" cy="2026205"/>
            </a:xfrm>
            <a:prstGeom prst="rect">
              <a:avLst/>
            </a:prstGeom>
            <a:noFill/>
            <a:extLst>
              <a:ext uri="{909E8E84-426E-40DD-AFC4-6F175D3DCCD1}">
                <a14:hiddenFill xmlns:a14="http://schemas.microsoft.com/office/drawing/2010/main">
                  <a:solidFill>
                    <a:srgbClr val="FFFFFF"/>
                  </a:solidFill>
                </a14:hiddenFill>
              </a:ext>
            </a:extLst>
          </p:spPr>
        </p:pic>
        <p:sp>
          <p:nvSpPr>
            <p:cNvPr id="43" name="AutoShape 5"/>
            <p:cNvSpPr>
              <a:spLocks noChangeArrowheads="1"/>
            </p:cNvSpPr>
            <p:nvPr/>
          </p:nvSpPr>
          <p:spPr bwMode="auto">
            <a:xfrm>
              <a:off x="2678480" y="3570762"/>
              <a:ext cx="1527070" cy="434302"/>
            </a:xfrm>
            <a:prstGeom prst="homePlate">
              <a:avLst>
                <a:gd name="adj" fmla="val 98039"/>
              </a:avLst>
            </a:prstGeom>
            <a:solidFill>
              <a:srgbClr val="99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dirty="0">
                  <a:solidFill>
                    <a:srgbClr val="00FF00"/>
                  </a:solidFill>
                  <a:latin typeface="Comic Sans MS" pitchFamily="66" charset="0"/>
                </a:rPr>
                <a:t>Sports</a:t>
              </a:r>
              <a:endParaRPr lang="en-GB" sz="2000" dirty="0">
                <a:solidFill>
                  <a:srgbClr val="00FF00"/>
                </a:solidFill>
              </a:endParaRPr>
            </a:p>
          </p:txBody>
        </p:sp>
      </p:grpSp>
    </p:spTree>
    <p:extLst>
      <p:ext uri="{BB962C8B-B14F-4D97-AF65-F5344CB8AC3E}">
        <p14:creationId xmlns:p14="http://schemas.microsoft.com/office/powerpoint/2010/main" val="48225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pPr algn="r"/>
            <a:r>
              <a:rPr lang="en-GB"/>
              <a:t>1st commandment</a:t>
            </a:r>
          </a:p>
        </p:txBody>
      </p:sp>
      <p:pic>
        <p:nvPicPr>
          <p:cNvPr id="521220" name="Picture 4" descr="C:\Documents and Settings\Karlo Janssen\Mijn documenten\Catechism\Pictures\1e geb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36788" cy="3352800"/>
          </a:xfrm>
          <a:prstGeom prst="rect">
            <a:avLst/>
          </a:prstGeom>
          <a:noFill/>
          <a:extLst>
            <a:ext uri="{909E8E84-426E-40DD-AFC4-6F175D3DCCD1}">
              <a14:hiddenFill xmlns:a14="http://schemas.microsoft.com/office/drawing/2010/main">
                <a:solidFill>
                  <a:srgbClr val="FFFFFF"/>
                </a:solidFill>
              </a14:hiddenFill>
            </a:ext>
          </a:extLst>
        </p:spPr>
      </p:pic>
      <p:sp>
        <p:nvSpPr>
          <p:cNvPr id="521221" name="Rectangle 5"/>
          <p:cNvSpPr>
            <a:spLocks noChangeArrowheads="1"/>
          </p:cNvSpPr>
          <p:nvPr/>
        </p:nvSpPr>
        <p:spPr bwMode="auto">
          <a:xfrm>
            <a:off x="228600" y="533400"/>
            <a:ext cx="1600200" cy="1905000"/>
          </a:xfrm>
          <a:prstGeom prst="rect">
            <a:avLst/>
          </a:prstGeom>
          <a:solidFill>
            <a:schemeClr val="tx1"/>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a:t>You shall have no other gods before Me</a:t>
            </a:r>
          </a:p>
        </p:txBody>
      </p:sp>
      <p:sp>
        <p:nvSpPr>
          <p:cNvPr id="521222" name="AutoShape 6"/>
          <p:cNvSpPr>
            <a:spLocks noChangeArrowheads="1"/>
          </p:cNvSpPr>
          <p:nvPr/>
        </p:nvSpPr>
        <p:spPr bwMode="auto">
          <a:xfrm>
            <a:off x="2286000" y="2133600"/>
            <a:ext cx="1295400" cy="12192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a:solidFill>
                  <a:schemeClr val="tx1"/>
                </a:solidFill>
                <a:latin typeface="Comic Sans MS" pitchFamily="66" charset="0"/>
              </a:rPr>
              <a:t>Don’t</a:t>
            </a:r>
          </a:p>
        </p:txBody>
      </p:sp>
      <p:sp>
        <p:nvSpPr>
          <p:cNvPr id="521223" name="AutoShape 7"/>
          <p:cNvSpPr>
            <a:spLocks noChangeArrowheads="1"/>
          </p:cNvSpPr>
          <p:nvPr/>
        </p:nvSpPr>
        <p:spPr bwMode="auto">
          <a:xfrm>
            <a:off x="2286000" y="4495800"/>
            <a:ext cx="1295400" cy="1219200"/>
          </a:xfrm>
          <a:custGeom>
            <a:avLst/>
            <a:gdLst>
              <a:gd name="G0" fmla="+- 3300 0 0"/>
              <a:gd name="G1" fmla="+- 21600 0 3300"/>
              <a:gd name="G2" fmla="+- 21600 0 33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00" y="10800"/>
                </a:moveTo>
                <a:cubicBezTo>
                  <a:pt x="3300" y="14942"/>
                  <a:pt x="6658" y="18300"/>
                  <a:pt x="10800" y="18300"/>
                </a:cubicBezTo>
                <a:cubicBezTo>
                  <a:pt x="14942" y="18300"/>
                  <a:pt x="18300" y="14942"/>
                  <a:pt x="18300" y="10800"/>
                </a:cubicBezTo>
                <a:cubicBezTo>
                  <a:pt x="18300" y="6658"/>
                  <a:pt x="14942" y="3300"/>
                  <a:pt x="10800" y="3300"/>
                </a:cubicBezTo>
                <a:cubicBezTo>
                  <a:pt x="6658" y="3300"/>
                  <a:pt x="3300" y="6658"/>
                  <a:pt x="3300" y="10800"/>
                </a:cubicBezTo>
                <a:close/>
              </a:path>
            </a:pathLst>
          </a:custGeom>
          <a:solidFill>
            <a:srgbClr val="00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a:solidFill>
                  <a:schemeClr val="tx1"/>
                </a:solidFill>
                <a:latin typeface="Comic Sans MS" pitchFamily="66" charset="0"/>
              </a:rPr>
              <a:t>Do</a:t>
            </a:r>
          </a:p>
        </p:txBody>
      </p:sp>
      <p:sp>
        <p:nvSpPr>
          <p:cNvPr id="521224" name="Oval 8"/>
          <p:cNvSpPr>
            <a:spLocks noChangeArrowheads="1"/>
          </p:cNvSpPr>
          <p:nvPr/>
        </p:nvSpPr>
        <p:spPr bwMode="auto">
          <a:xfrm>
            <a:off x="4953000" y="1524000"/>
            <a:ext cx="4191000" cy="1136650"/>
          </a:xfrm>
          <a:prstGeom prst="ellipse">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solidFill>
                  <a:schemeClr val="tx1"/>
                </a:solidFill>
                <a:latin typeface="Comic Sans MS" pitchFamily="66" charset="0"/>
              </a:rPr>
              <a:t>Serve other gods instead of God</a:t>
            </a:r>
          </a:p>
        </p:txBody>
      </p:sp>
      <p:sp>
        <p:nvSpPr>
          <p:cNvPr id="521225" name="Oval 9"/>
          <p:cNvSpPr>
            <a:spLocks noChangeArrowheads="1"/>
          </p:cNvSpPr>
          <p:nvPr/>
        </p:nvSpPr>
        <p:spPr bwMode="auto">
          <a:xfrm>
            <a:off x="4953000" y="3076575"/>
            <a:ext cx="4191000" cy="1136650"/>
          </a:xfrm>
          <a:prstGeom prst="ellipse">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solidFill>
                  <a:schemeClr val="tx1"/>
                </a:solidFill>
                <a:latin typeface="Comic Sans MS" pitchFamily="66" charset="0"/>
              </a:rPr>
              <a:t>Serve other gods alongside God</a:t>
            </a:r>
          </a:p>
        </p:txBody>
      </p:sp>
      <p:sp>
        <p:nvSpPr>
          <p:cNvPr id="521226" name="Oval 10"/>
          <p:cNvSpPr>
            <a:spLocks noChangeArrowheads="1"/>
          </p:cNvSpPr>
          <p:nvPr/>
        </p:nvSpPr>
        <p:spPr bwMode="auto">
          <a:xfrm>
            <a:off x="5029200" y="4800600"/>
            <a:ext cx="4114800" cy="619125"/>
          </a:xfrm>
          <a:prstGeom prst="ellipse">
            <a:avLst/>
          </a:prstGeom>
          <a:solidFill>
            <a:srgbClr val="00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atin typeface="Comic Sans MS" pitchFamily="66" charset="0"/>
              </a:rPr>
              <a:t>Serve God alone</a:t>
            </a:r>
            <a:endParaRPr lang="en-US">
              <a:solidFill>
                <a:schemeClr val="tx1"/>
              </a:solidFill>
              <a:latin typeface="Comic Sans MS" pitchFamily="66" charset="0"/>
            </a:endParaRPr>
          </a:p>
        </p:txBody>
      </p:sp>
      <p:sp>
        <p:nvSpPr>
          <p:cNvPr id="521227" name="Line 11"/>
          <p:cNvSpPr>
            <a:spLocks noChangeShapeType="1"/>
          </p:cNvSpPr>
          <p:nvPr/>
        </p:nvSpPr>
        <p:spPr bwMode="auto">
          <a:xfrm flipV="1">
            <a:off x="3581400" y="2133600"/>
            <a:ext cx="1371600" cy="533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21228" name="Line 12"/>
          <p:cNvSpPr>
            <a:spLocks noChangeShapeType="1"/>
          </p:cNvSpPr>
          <p:nvPr/>
        </p:nvSpPr>
        <p:spPr bwMode="auto">
          <a:xfrm>
            <a:off x="3505200" y="2667000"/>
            <a:ext cx="1447800" cy="914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21229" name="Line 13"/>
          <p:cNvSpPr>
            <a:spLocks noChangeShapeType="1"/>
          </p:cNvSpPr>
          <p:nvPr/>
        </p:nvSpPr>
        <p:spPr bwMode="auto">
          <a:xfrm flipV="1">
            <a:off x="3581400" y="5105400"/>
            <a:ext cx="144780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3" name="Text Box 12"/>
          <p:cNvSpPr txBox="1">
            <a:spLocks noChangeArrowheads="1"/>
          </p:cNvSpPr>
          <p:nvPr/>
        </p:nvSpPr>
        <p:spPr bwMode="auto">
          <a:xfrm>
            <a:off x="2699792" y="174625"/>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26168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GB" dirty="0"/>
              <a:t>The Hymn 11 project</a:t>
            </a:r>
          </a:p>
        </p:txBody>
      </p:sp>
      <p:sp>
        <p:nvSpPr>
          <p:cNvPr id="496643" name="Rectangle 3"/>
          <p:cNvSpPr>
            <a:spLocks noGrp="1" noChangeArrowheads="1"/>
          </p:cNvSpPr>
          <p:nvPr>
            <p:ph idx="1"/>
          </p:nvPr>
        </p:nvSpPr>
        <p:spPr/>
        <p:txBody>
          <a:bodyPr/>
          <a:lstStyle/>
          <a:p>
            <a:pPr>
              <a:buFontTx/>
              <a:buNone/>
            </a:pPr>
            <a:r>
              <a:rPr lang="en-GB" sz="3200" dirty="0"/>
              <a:t>Hymn 11 is a rhymed version of the Law.</a:t>
            </a:r>
          </a:p>
          <a:p>
            <a:pPr>
              <a:buFontTx/>
              <a:buNone/>
            </a:pPr>
            <a:r>
              <a:rPr lang="en-GB" sz="3200" dirty="0"/>
              <a:t>But it’s not one stanza per part.</a:t>
            </a:r>
          </a:p>
          <a:p>
            <a:pPr>
              <a:buFontTx/>
              <a:buNone/>
            </a:pPr>
            <a:r>
              <a:rPr lang="en-GB" sz="3200" dirty="0"/>
              <a:t>The Hymn 11 project is about creating a hymn that has one stanza per part.</a:t>
            </a:r>
          </a:p>
          <a:p>
            <a:pPr>
              <a:buFontTx/>
              <a:buNone/>
            </a:pPr>
            <a:r>
              <a:rPr lang="en-GB" sz="3200" dirty="0"/>
              <a:t>So we need to tweak stanza 2…</a:t>
            </a:r>
            <a:endParaRPr lang="en-GB" sz="2000" dirty="0"/>
          </a:p>
        </p:txBody>
      </p:sp>
      <p:pic>
        <p:nvPicPr>
          <p:cNvPr id="496644" name="Picture 4" descr="C:\Documents and Settings\Karlo Janssen\Mijn documenten\Downloads\Dit Koningskind\kidsmomen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613" y="0"/>
            <a:ext cx="1066800" cy="1042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r>
              <a:rPr lang="en-GB" dirty="0"/>
              <a:t>The Hymn 11 project</a:t>
            </a:r>
          </a:p>
        </p:txBody>
      </p:sp>
      <p:sp>
        <p:nvSpPr>
          <p:cNvPr id="496643" name="Rectangle 3"/>
          <p:cNvSpPr>
            <a:spLocks noGrp="1" noChangeArrowheads="1"/>
          </p:cNvSpPr>
          <p:nvPr>
            <p:ph idx="1"/>
          </p:nvPr>
        </p:nvSpPr>
        <p:spPr>
          <a:xfrm>
            <a:off x="-1" y="1219200"/>
            <a:ext cx="8604449" cy="5638800"/>
          </a:xfrm>
        </p:spPr>
        <p:txBody>
          <a:bodyPr/>
          <a:lstStyle/>
          <a:p>
            <a:pPr marL="0" indent="0">
              <a:buNone/>
            </a:pPr>
            <a:r>
              <a:rPr lang="en-US" dirty="0"/>
              <a:t>I am the </a:t>
            </a:r>
            <a:r>
              <a:rPr lang="en-US" cap="small" dirty="0"/>
              <a:t>Lord</a:t>
            </a:r>
            <a:r>
              <a:rPr lang="en-US" dirty="0"/>
              <a:t>, your God and </a:t>
            </a:r>
            <a:r>
              <a:rPr lang="en-US" dirty="0" err="1"/>
              <a:t>Saviour</a:t>
            </a:r>
            <a:r>
              <a:rPr lang="en-US" dirty="0"/>
              <a:t>,</a:t>
            </a:r>
            <a:endParaRPr lang="en-CA" dirty="0"/>
          </a:p>
          <a:p>
            <a:pPr marL="0" indent="0">
              <a:buNone/>
            </a:pPr>
            <a:r>
              <a:rPr lang="en-US" dirty="0"/>
              <a:t>who out of </a:t>
            </a:r>
            <a:r>
              <a:rPr lang="en-US" dirty="0" err="1"/>
              <a:t>slav’ry</a:t>
            </a:r>
            <a:r>
              <a:rPr lang="en-US" dirty="0"/>
              <a:t> set you free, </a:t>
            </a:r>
            <a:endParaRPr lang="en-CA" dirty="0"/>
          </a:p>
          <a:p>
            <a:pPr marL="0" indent="0">
              <a:buNone/>
            </a:pPr>
            <a:r>
              <a:rPr lang="en-US" dirty="0"/>
              <a:t>who brought you from the land of Egypt.</a:t>
            </a:r>
            <a:endParaRPr lang="en-CA" dirty="0"/>
          </a:p>
          <a:p>
            <a:pPr marL="0" indent="0">
              <a:buNone/>
            </a:pPr>
            <a:r>
              <a:rPr lang="en-US" dirty="0"/>
              <a:t>Have, then, no other gods but me.</a:t>
            </a:r>
          </a:p>
          <a:p>
            <a:pPr marL="0" indent="0">
              <a:buNone/>
            </a:pPr>
            <a:endParaRPr lang="en-US" dirty="0"/>
          </a:p>
          <a:p>
            <a:pPr marL="0" indent="0">
              <a:buNone/>
            </a:pPr>
            <a:r>
              <a:rPr lang="en-US" dirty="0"/>
              <a:t>E.g.</a:t>
            </a:r>
          </a:p>
          <a:p>
            <a:pPr marL="0" indent="0">
              <a:buNone/>
            </a:pPr>
            <a:r>
              <a:rPr lang="en-US" dirty="0"/>
              <a:t>I am the LORD, your God and </a:t>
            </a:r>
            <a:r>
              <a:rPr lang="en-US" dirty="0" err="1"/>
              <a:t>Saviour</a:t>
            </a:r>
            <a:endParaRPr lang="en-US" dirty="0"/>
          </a:p>
          <a:p>
            <a:pPr marL="0" indent="0">
              <a:buNone/>
            </a:pPr>
            <a:r>
              <a:rPr lang="en-US" dirty="0"/>
              <a:t>Who out of </a:t>
            </a:r>
            <a:r>
              <a:rPr lang="en-US" dirty="0" err="1"/>
              <a:t>slav’ry</a:t>
            </a:r>
            <a:r>
              <a:rPr lang="en-US" dirty="0"/>
              <a:t> set you free</a:t>
            </a:r>
          </a:p>
          <a:p>
            <a:pPr marL="0" indent="0">
              <a:buNone/>
            </a:pPr>
            <a:r>
              <a:rPr lang="en-US" dirty="0"/>
              <a:t>Redeemed by blood you’re saved from evil.</a:t>
            </a:r>
          </a:p>
          <a:p>
            <a:pPr marL="0" indent="0">
              <a:buNone/>
            </a:pPr>
            <a:r>
              <a:rPr lang="en-US" dirty="0"/>
              <a:t>And so our covenant will be.</a:t>
            </a:r>
            <a:endParaRPr lang="en-CA" dirty="0"/>
          </a:p>
        </p:txBody>
      </p:sp>
      <p:pic>
        <p:nvPicPr>
          <p:cNvPr id="496644" name="Picture 4" descr="C:\Documents and Settings\Karlo Janssen\Mijn documenten\Downloads\Dit Koningskind\kidsmomen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613" y="0"/>
            <a:ext cx="1066800" cy="1042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668344" y="1772816"/>
            <a:ext cx="1088760" cy="461665"/>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charset="0"/>
              </a:rPr>
              <a:t>preface</a:t>
            </a:r>
          </a:p>
        </p:txBody>
      </p:sp>
      <p:sp>
        <p:nvSpPr>
          <p:cNvPr id="6" name="Rectangle 5"/>
          <p:cNvSpPr/>
          <p:nvPr/>
        </p:nvSpPr>
        <p:spPr bwMode="auto">
          <a:xfrm>
            <a:off x="6731182" y="2805063"/>
            <a:ext cx="2379177" cy="461665"/>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charset="0"/>
              </a:rPr>
              <a:t>1</a:t>
            </a:r>
            <a:r>
              <a:rPr kumimoji="0" lang="en-CA" sz="2400" b="0" i="0" u="none" strike="noStrike" cap="none" normalizeH="0" baseline="30000" dirty="0">
                <a:ln>
                  <a:noFill/>
                </a:ln>
                <a:solidFill>
                  <a:schemeClr val="bg1"/>
                </a:solidFill>
                <a:effectLst/>
                <a:latin typeface="Times New Roman" charset="0"/>
              </a:rPr>
              <a:t>st</a:t>
            </a:r>
            <a:r>
              <a:rPr kumimoji="0" lang="en-CA" sz="2400" b="0" i="0" u="none" strike="noStrike" cap="none" normalizeH="0" baseline="0" dirty="0">
                <a:ln>
                  <a:noFill/>
                </a:ln>
                <a:solidFill>
                  <a:schemeClr val="bg1"/>
                </a:solidFill>
                <a:effectLst/>
                <a:latin typeface="Times New Roman" charset="0"/>
              </a:rPr>
              <a:t> commandment</a:t>
            </a:r>
          </a:p>
        </p:txBody>
      </p:sp>
      <p:sp>
        <p:nvSpPr>
          <p:cNvPr id="3" name="Right Brace 2"/>
          <p:cNvSpPr/>
          <p:nvPr/>
        </p:nvSpPr>
        <p:spPr bwMode="auto">
          <a:xfrm>
            <a:off x="6876256" y="1340769"/>
            <a:ext cx="720080" cy="1388094"/>
          </a:xfrm>
          <a:prstGeom prst="rightBrace">
            <a:avLst/>
          </a:prstGeom>
          <a:no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charset="0"/>
            </a:endParaRPr>
          </a:p>
        </p:txBody>
      </p:sp>
      <p:sp>
        <p:nvSpPr>
          <p:cNvPr id="8" name="Right Brace 7"/>
          <p:cNvSpPr/>
          <p:nvPr/>
        </p:nvSpPr>
        <p:spPr bwMode="auto">
          <a:xfrm>
            <a:off x="6011102" y="2846549"/>
            <a:ext cx="577122" cy="420179"/>
          </a:xfrm>
          <a:prstGeom prst="rightBrace">
            <a:avLst/>
          </a:prstGeom>
          <a:no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val="986469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pPr algn="r"/>
            <a:r>
              <a:rPr lang="en-GB"/>
              <a:t>1st commandment</a:t>
            </a:r>
          </a:p>
        </p:txBody>
      </p:sp>
      <p:pic>
        <p:nvPicPr>
          <p:cNvPr id="521220" name="Picture 4" descr="C:\Documents and Settings\Karlo Janssen\Mijn documenten\Catechism\Pictures\1e geb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36788" cy="3352800"/>
          </a:xfrm>
          <a:prstGeom prst="rect">
            <a:avLst/>
          </a:prstGeom>
          <a:noFill/>
          <a:extLst>
            <a:ext uri="{909E8E84-426E-40DD-AFC4-6F175D3DCCD1}">
              <a14:hiddenFill xmlns:a14="http://schemas.microsoft.com/office/drawing/2010/main">
                <a:solidFill>
                  <a:srgbClr val="FFFFFF"/>
                </a:solidFill>
              </a14:hiddenFill>
            </a:ext>
          </a:extLst>
        </p:spPr>
      </p:pic>
      <p:sp>
        <p:nvSpPr>
          <p:cNvPr id="521221" name="Rectangle 5"/>
          <p:cNvSpPr>
            <a:spLocks noChangeArrowheads="1"/>
          </p:cNvSpPr>
          <p:nvPr/>
        </p:nvSpPr>
        <p:spPr bwMode="auto">
          <a:xfrm>
            <a:off x="228600" y="533400"/>
            <a:ext cx="1600200" cy="1905000"/>
          </a:xfrm>
          <a:prstGeom prst="rect">
            <a:avLst/>
          </a:prstGeom>
          <a:solidFill>
            <a:schemeClr val="tx1"/>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a:t>You shall have no other gods before Me</a:t>
            </a:r>
          </a:p>
        </p:txBody>
      </p:sp>
      <p:sp>
        <p:nvSpPr>
          <p:cNvPr id="521222" name="AutoShape 6"/>
          <p:cNvSpPr>
            <a:spLocks noChangeArrowheads="1"/>
          </p:cNvSpPr>
          <p:nvPr/>
        </p:nvSpPr>
        <p:spPr bwMode="auto">
          <a:xfrm>
            <a:off x="2286000" y="2133600"/>
            <a:ext cx="1295400" cy="12192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a:solidFill>
                  <a:schemeClr val="tx1"/>
                </a:solidFill>
                <a:latin typeface="Comic Sans MS" pitchFamily="66" charset="0"/>
              </a:rPr>
              <a:t>Don’t</a:t>
            </a:r>
          </a:p>
        </p:txBody>
      </p:sp>
      <p:sp>
        <p:nvSpPr>
          <p:cNvPr id="521223" name="AutoShape 7"/>
          <p:cNvSpPr>
            <a:spLocks noChangeArrowheads="1"/>
          </p:cNvSpPr>
          <p:nvPr/>
        </p:nvSpPr>
        <p:spPr bwMode="auto">
          <a:xfrm>
            <a:off x="2286000" y="4495800"/>
            <a:ext cx="1295400" cy="1219200"/>
          </a:xfrm>
          <a:custGeom>
            <a:avLst/>
            <a:gdLst>
              <a:gd name="G0" fmla="+- 3300 0 0"/>
              <a:gd name="G1" fmla="+- 21600 0 3300"/>
              <a:gd name="G2" fmla="+- 21600 0 33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00" y="10800"/>
                </a:moveTo>
                <a:cubicBezTo>
                  <a:pt x="3300" y="14942"/>
                  <a:pt x="6658" y="18300"/>
                  <a:pt x="10800" y="18300"/>
                </a:cubicBezTo>
                <a:cubicBezTo>
                  <a:pt x="14942" y="18300"/>
                  <a:pt x="18300" y="14942"/>
                  <a:pt x="18300" y="10800"/>
                </a:cubicBezTo>
                <a:cubicBezTo>
                  <a:pt x="18300" y="6658"/>
                  <a:pt x="14942" y="3300"/>
                  <a:pt x="10800" y="3300"/>
                </a:cubicBezTo>
                <a:cubicBezTo>
                  <a:pt x="6658" y="3300"/>
                  <a:pt x="3300" y="6658"/>
                  <a:pt x="3300" y="10800"/>
                </a:cubicBezTo>
                <a:close/>
              </a:path>
            </a:pathLst>
          </a:custGeom>
          <a:solidFill>
            <a:srgbClr val="00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a:solidFill>
                  <a:schemeClr val="tx1"/>
                </a:solidFill>
                <a:latin typeface="Comic Sans MS" pitchFamily="66" charset="0"/>
              </a:rPr>
              <a:t>Do</a:t>
            </a:r>
          </a:p>
        </p:txBody>
      </p:sp>
      <p:sp>
        <p:nvSpPr>
          <p:cNvPr id="521224" name="Oval 8"/>
          <p:cNvSpPr>
            <a:spLocks noChangeArrowheads="1"/>
          </p:cNvSpPr>
          <p:nvPr/>
        </p:nvSpPr>
        <p:spPr bwMode="auto">
          <a:xfrm>
            <a:off x="4953000" y="1524000"/>
            <a:ext cx="4191000" cy="1136650"/>
          </a:xfrm>
          <a:prstGeom prst="ellipse">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solidFill>
                  <a:schemeClr val="tx1"/>
                </a:solidFill>
                <a:latin typeface="Comic Sans MS" pitchFamily="66" charset="0"/>
              </a:rPr>
              <a:t>Serve other gods instead of God</a:t>
            </a:r>
          </a:p>
        </p:txBody>
      </p:sp>
      <p:sp>
        <p:nvSpPr>
          <p:cNvPr id="521225" name="Oval 9"/>
          <p:cNvSpPr>
            <a:spLocks noChangeArrowheads="1"/>
          </p:cNvSpPr>
          <p:nvPr/>
        </p:nvSpPr>
        <p:spPr bwMode="auto">
          <a:xfrm>
            <a:off x="4953000" y="3076575"/>
            <a:ext cx="4191000" cy="1136650"/>
          </a:xfrm>
          <a:prstGeom prst="ellipse">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solidFill>
                  <a:schemeClr val="tx1"/>
                </a:solidFill>
                <a:latin typeface="Comic Sans MS" pitchFamily="66" charset="0"/>
              </a:rPr>
              <a:t>Serve other gods alongside God</a:t>
            </a:r>
          </a:p>
        </p:txBody>
      </p:sp>
      <p:sp>
        <p:nvSpPr>
          <p:cNvPr id="521226" name="Oval 10"/>
          <p:cNvSpPr>
            <a:spLocks noChangeArrowheads="1"/>
          </p:cNvSpPr>
          <p:nvPr/>
        </p:nvSpPr>
        <p:spPr bwMode="auto">
          <a:xfrm>
            <a:off x="5029200" y="4800600"/>
            <a:ext cx="4114800" cy="619125"/>
          </a:xfrm>
          <a:prstGeom prst="ellipse">
            <a:avLst/>
          </a:prstGeom>
          <a:solidFill>
            <a:srgbClr val="00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atin typeface="Comic Sans MS" pitchFamily="66" charset="0"/>
              </a:rPr>
              <a:t>Serve God alone</a:t>
            </a:r>
            <a:endParaRPr lang="en-US">
              <a:solidFill>
                <a:schemeClr val="tx1"/>
              </a:solidFill>
              <a:latin typeface="Comic Sans MS" pitchFamily="66" charset="0"/>
            </a:endParaRPr>
          </a:p>
        </p:txBody>
      </p:sp>
      <p:sp>
        <p:nvSpPr>
          <p:cNvPr id="521227" name="Line 11"/>
          <p:cNvSpPr>
            <a:spLocks noChangeShapeType="1"/>
          </p:cNvSpPr>
          <p:nvPr/>
        </p:nvSpPr>
        <p:spPr bwMode="auto">
          <a:xfrm flipV="1">
            <a:off x="3581400" y="2133600"/>
            <a:ext cx="1371600" cy="533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21228" name="Line 12"/>
          <p:cNvSpPr>
            <a:spLocks noChangeShapeType="1"/>
          </p:cNvSpPr>
          <p:nvPr/>
        </p:nvSpPr>
        <p:spPr bwMode="auto">
          <a:xfrm>
            <a:off x="3505200" y="2667000"/>
            <a:ext cx="1447800" cy="914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21229" name="Line 13"/>
          <p:cNvSpPr>
            <a:spLocks noChangeShapeType="1"/>
          </p:cNvSpPr>
          <p:nvPr/>
        </p:nvSpPr>
        <p:spPr bwMode="auto">
          <a:xfrm flipV="1">
            <a:off x="3581400" y="5105400"/>
            <a:ext cx="144780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en-GB"/>
              <a:t>Just one God</a:t>
            </a:r>
          </a:p>
        </p:txBody>
      </p:sp>
      <p:sp>
        <p:nvSpPr>
          <p:cNvPr id="499715" name="Rectangle 3"/>
          <p:cNvSpPr>
            <a:spLocks noGrp="1" noChangeArrowheads="1"/>
          </p:cNvSpPr>
          <p:nvPr>
            <p:ph idx="1"/>
          </p:nvPr>
        </p:nvSpPr>
        <p:spPr/>
        <p:txBody>
          <a:bodyPr/>
          <a:lstStyle/>
          <a:p>
            <a:pPr>
              <a:buFontTx/>
              <a:buNone/>
            </a:pPr>
            <a:r>
              <a:rPr lang="en-GB" dirty="0"/>
              <a:t>In ancient times </a:t>
            </a:r>
            <a:r>
              <a:rPr lang="en-GB" dirty="0">
                <a:solidFill>
                  <a:srgbClr val="00FF00"/>
                </a:solidFill>
              </a:rPr>
              <a:t>all the nations had many gods.</a:t>
            </a:r>
          </a:p>
          <a:p>
            <a:pPr>
              <a:buFontTx/>
              <a:buNone/>
            </a:pPr>
            <a:endParaRPr lang="en-GB" dirty="0">
              <a:solidFill>
                <a:srgbClr val="00FF00"/>
              </a:solidFill>
            </a:endParaRPr>
          </a:p>
          <a:p>
            <a:pPr>
              <a:buFontTx/>
              <a:buNone/>
            </a:pPr>
            <a:r>
              <a:rPr lang="en-GB" dirty="0"/>
              <a:t>Israel was </a:t>
            </a:r>
            <a:r>
              <a:rPr lang="en-GB" dirty="0">
                <a:solidFill>
                  <a:srgbClr val="00FF00"/>
                </a:solidFill>
              </a:rPr>
              <a:t>an odd nation in this respect.</a:t>
            </a:r>
          </a:p>
          <a:p>
            <a:pPr>
              <a:buFontTx/>
              <a:buNone/>
            </a:pPr>
            <a:r>
              <a:rPr lang="en-GB" dirty="0">
                <a:solidFill>
                  <a:srgbClr val="00FF00"/>
                </a:solidFill>
              </a:rPr>
              <a:t>	- It had only one God</a:t>
            </a:r>
          </a:p>
          <a:p>
            <a:pPr>
              <a:buFontTx/>
              <a:buNone/>
            </a:pPr>
            <a:r>
              <a:rPr lang="en-GB" dirty="0">
                <a:solidFill>
                  <a:srgbClr val="00FF00"/>
                </a:solidFill>
              </a:rPr>
              <a:t>	- It didn’t even have an image of God</a:t>
            </a:r>
            <a:endParaRPr lang="en-GB" dirty="0"/>
          </a:p>
        </p:txBody>
      </p:sp>
      <p:sp>
        <p:nvSpPr>
          <p:cNvPr id="499716" name="Text Box 4"/>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8699" name="Rectangle 11"/>
          <p:cNvSpPr>
            <a:spLocks noGrp="1" noChangeArrowheads="1"/>
          </p:cNvSpPr>
          <p:nvPr>
            <p:ph type="title"/>
          </p:nvPr>
        </p:nvSpPr>
        <p:spPr/>
        <p:txBody>
          <a:bodyPr/>
          <a:lstStyle/>
          <a:p>
            <a:pPr algn="l"/>
            <a:r>
              <a:rPr lang="en-GB"/>
              <a:t>Bible Study: Isaiah 44:14-20</a:t>
            </a:r>
          </a:p>
        </p:txBody>
      </p:sp>
      <p:sp>
        <p:nvSpPr>
          <p:cNvPr id="498691" name="Rectangle 3"/>
          <p:cNvSpPr>
            <a:spLocks noGrp="1" noChangeArrowheads="1"/>
          </p:cNvSpPr>
          <p:nvPr>
            <p:ph idx="1"/>
          </p:nvPr>
        </p:nvSpPr>
        <p:spPr>
          <a:xfrm>
            <a:off x="0" y="1371600"/>
            <a:ext cx="9108504" cy="1295400"/>
          </a:xfrm>
        </p:spPr>
        <p:txBody>
          <a:bodyPr/>
          <a:lstStyle/>
          <a:p>
            <a:pPr>
              <a:buFontTx/>
              <a:buNone/>
            </a:pPr>
            <a:r>
              <a:rPr lang="en-US" dirty="0"/>
              <a:t>On your sheet, write alongside each picture part of a text from Isaiah 44:14-20</a:t>
            </a:r>
          </a:p>
        </p:txBody>
      </p:sp>
      <p:grpSp>
        <p:nvGrpSpPr>
          <p:cNvPr id="498702" name="Group 14"/>
          <p:cNvGrpSpPr>
            <a:grpSpLocks/>
          </p:cNvGrpSpPr>
          <p:nvPr/>
        </p:nvGrpSpPr>
        <p:grpSpPr bwMode="auto">
          <a:xfrm>
            <a:off x="0" y="2590800"/>
            <a:ext cx="9144000" cy="3910013"/>
            <a:chOff x="0" y="1632"/>
            <a:chExt cx="5760" cy="2463"/>
          </a:xfrm>
        </p:grpSpPr>
        <p:pic>
          <p:nvPicPr>
            <p:cNvPr id="498692" name="Picture 4" descr="C:\Documents and Settings\Karlo Janssen\Mijn documenten\Catechism\2006-2007 - Hoek\Groep 2 (Ik Geloof 3)\3a - 34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2"/>
              <a:ext cx="1392" cy="1105"/>
            </a:xfrm>
            <a:prstGeom prst="rect">
              <a:avLst/>
            </a:prstGeom>
            <a:noFill/>
            <a:extLst>
              <a:ext uri="{909E8E84-426E-40DD-AFC4-6F175D3DCCD1}">
                <a14:hiddenFill xmlns:a14="http://schemas.microsoft.com/office/drawing/2010/main">
                  <a:solidFill>
                    <a:srgbClr val="FFFFFF"/>
                  </a:solidFill>
                </a14:hiddenFill>
              </a:ext>
            </a:extLst>
          </p:spPr>
        </p:pic>
        <p:pic>
          <p:nvPicPr>
            <p:cNvPr id="498693" name="Picture 5" descr="C:\Documents and Settings\Karlo Janssen\Mijn documenten\Catechism\2006-2007 - Hoek\Groep 2 (Ik Geloof 3)\3a - 34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 y="1632"/>
              <a:ext cx="1392" cy="1092"/>
            </a:xfrm>
            <a:prstGeom prst="rect">
              <a:avLst/>
            </a:prstGeom>
            <a:noFill/>
            <a:extLst>
              <a:ext uri="{909E8E84-426E-40DD-AFC4-6F175D3DCCD1}">
                <a14:hiddenFill xmlns:a14="http://schemas.microsoft.com/office/drawing/2010/main">
                  <a:solidFill>
                    <a:srgbClr val="FFFFFF"/>
                  </a:solidFill>
                </a14:hiddenFill>
              </a:ext>
            </a:extLst>
          </p:spPr>
        </p:pic>
        <p:pic>
          <p:nvPicPr>
            <p:cNvPr id="498694" name="Picture 6" descr="C:\Documents and Settings\Karlo Janssen\Mijn documenten\Catechism\2006-2007 - Hoek\Groep 2 (Ik Geloof 3)\3a - 34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1632"/>
              <a:ext cx="1392" cy="1085"/>
            </a:xfrm>
            <a:prstGeom prst="rect">
              <a:avLst/>
            </a:prstGeom>
            <a:noFill/>
            <a:extLst>
              <a:ext uri="{909E8E84-426E-40DD-AFC4-6F175D3DCCD1}">
                <a14:hiddenFill xmlns:a14="http://schemas.microsoft.com/office/drawing/2010/main">
                  <a:solidFill>
                    <a:srgbClr val="FFFFFF"/>
                  </a:solidFill>
                </a14:hiddenFill>
              </a:ext>
            </a:extLst>
          </p:spPr>
        </p:pic>
        <p:pic>
          <p:nvPicPr>
            <p:cNvPr id="498695" name="Picture 7" descr="C:\Documents and Settings\Karlo Janssen\Mijn documenten\Catechism\2006-2007 - Hoek\Groep 2 (Ik Geloof 3)\3a - 34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 y="1632"/>
              <a:ext cx="1392" cy="1061"/>
            </a:xfrm>
            <a:prstGeom prst="rect">
              <a:avLst/>
            </a:prstGeom>
            <a:noFill/>
            <a:extLst>
              <a:ext uri="{909E8E84-426E-40DD-AFC4-6F175D3DCCD1}">
                <a14:hiddenFill xmlns:a14="http://schemas.microsoft.com/office/drawing/2010/main">
                  <a:solidFill>
                    <a:srgbClr val="FFFFFF"/>
                  </a:solidFill>
                </a14:hiddenFill>
              </a:ext>
            </a:extLst>
          </p:spPr>
        </p:pic>
        <p:pic>
          <p:nvPicPr>
            <p:cNvPr id="498696" name="Picture 8" descr="C:\Documents and Settings\Karlo Janssen\Mijn documenten\Catechism\2006-2007 - Hoek\Groep 2 (Ik Geloof 3)\3a - 34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 y="2928"/>
              <a:ext cx="1488" cy="1167"/>
            </a:xfrm>
            <a:prstGeom prst="rect">
              <a:avLst/>
            </a:prstGeom>
            <a:noFill/>
            <a:extLst>
              <a:ext uri="{909E8E84-426E-40DD-AFC4-6F175D3DCCD1}">
                <a14:hiddenFill xmlns:a14="http://schemas.microsoft.com/office/drawing/2010/main">
                  <a:solidFill>
                    <a:srgbClr val="FFFFFF"/>
                  </a:solidFill>
                </a14:hiddenFill>
              </a:ext>
            </a:extLst>
          </p:spPr>
        </p:pic>
        <p:pic>
          <p:nvPicPr>
            <p:cNvPr id="498697" name="Picture 9" descr="C:\Documents and Settings\Karlo Janssen\Mijn documenten\Catechism\2006-2007 - Hoek\Groep 2 (Ik Geloof 3)\3a - 34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8" y="2928"/>
              <a:ext cx="1488" cy="1163"/>
            </a:xfrm>
            <a:prstGeom prst="rect">
              <a:avLst/>
            </a:prstGeom>
            <a:noFill/>
            <a:extLst>
              <a:ext uri="{909E8E84-426E-40DD-AFC4-6F175D3DCCD1}">
                <a14:hiddenFill xmlns:a14="http://schemas.microsoft.com/office/drawing/2010/main">
                  <a:solidFill>
                    <a:srgbClr val="FFFFFF"/>
                  </a:solidFill>
                </a14:hiddenFill>
              </a:ext>
            </a:extLst>
          </p:spPr>
        </p:pic>
        <p:pic>
          <p:nvPicPr>
            <p:cNvPr id="498698" name="Picture 10" descr="C:\Documents and Settings\Karlo Janssen\Mijn documenten\Catechism\2006-2007 - Hoek\Groep 2 (Ik Geloof 3)\3a - 34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0" y="2936"/>
              <a:ext cx="1344" cy="1120"/>
            </a:xfrm>
            <a:prstGeom prst="rect">
              <a:avLst/>
            </a:prstGeom>
            <a:noFill/>
            <a:extLst>
              <a:ext uri="{909E8E84-426E-40DD-AFC4-6F175D3DCCD1}">
                <a14:hiddenFill xmlns:a14="http://schemas.microsoft.com/office/drawing/2010/main">
                  <a:solidFill>
                    <a:srgbClr val="FFFFFF"/>
                  </a:solidFill>
                </a14:hiddenFill>
              </a:ext>
            </a:extLst>
          </p:spPr>
        </p:pic>
      </p:grpSp>
      <p:pic>
        <p:nvPicPr>
          <p:cNvPr id="498701" name="Picture 13" descr="G:\Backup - juni 2009\Mijn afbeeldingen\Liturgy\Liturgie\bijbelleze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3" name="Action Button: Custom 12">
            <a:hlinkClick r:id="rId11" action="ppaction://hlinksldjump" highlightClick="1"/>
          </p:cNvPr>
          <p:cNvSpPr/>
          <p:nvPr/>
        </p:nvSpPr>
        <p:spPr bwMode="auto">
          <a:xfrm>
            <a:off x="7881301" y="0"/>
            <a:ext cx="1262699" cy="13716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4400" b="0" i="0" u="none" strike="noStrike" cap="none" normalizeH="0" baseline="0">
              <a:ln>
                <a:noFill/>
              </a:ln>
              <a:solidFill>
                <a:schemeClr val="tx2"/>
              </a:solidFill>
              <a:effectLst/>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304800" y="2667000"/>
            <a:ext cx="2667000" cy="1295400"/>
          </a:xfrm>
        </p:spPr>
        <p:txBody>
          <a:bodyPr/>
          <a:lstStyle/>
          <a:p>
            <a:r>
              <a:rPr lang="nl-NL"/>
              <a:t>Isaiah 44:14</a:t>
            </a:r>
            <a:endParaRPr lang="en-GB"/>
          </a:p>
        </p:txBody>
      </p:sp>
      <p:sp>
        <p:nvSpPr>
          <p:cNvPr id="500739" name="Rectangle 3"/>
          <p:cNvSpPr>
            <a:spLocks noGrp="1" noChangeArrowheads="1"/>
          </p:cNvSpPr>
          <p:nvPr>
            <p:ph idx="1"/>
          </p:nvPr>
        </p:nvSpPr>
        <p:spPr>
          <a:xfrm>
            <a:off x="0" y="5257800"/>
            <a:ext cx="9144000" cy="1600200"/>
          </a:xfrm>
        </p:spPr>
        <p:txBody>
          <a:bodyPr/>
          <a:lstStyle/>
          <a:p>
            <a:pPr algn="ctr">
              <a:buFontTx/>
              <a:buNone/>
            </a:pPr>
            <a:r>
              <a:rPr lang="en-CA" dirty="0"/>
              <a:t>He chooses a cypress tree or an oak … He plants a cedar</a:t>
            </a:r>
            <a:endParaRPr lang="en-GB" sz="3200" dirty="0"/>
          </a:p>
        </p:txBody>
      </p:sp>
      <p:pic>
        <p:nvPicPr>
          <p:cNvPr id="500741" name="Picture 5" descr="C:\Documents and Settings\Karlo Janssen\Mijn documenten\Catechism\2006-2007 - Hoek\Groep 2 (Ik Geloof 3)\3a - 3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348" y="620688"/>
            <a:ext cx="5667452" cy="4499000"/>
          </a:xfrm>
          <a:prstGeom prst="rect">
            <a:avLst/>
          </a:prstGeom>
          <a:noFill/>
          <a:extLst>
            <a:ext uri="{909E8E84-426E-40DD-AFC4-6F175D3DCCD1}">
              <a14:hiddenFill xmlns:a14="http://schemas.microsoft.com/office/drawing/2010/main">
                <a:solidFill>
                  <a:srgbClr val="FFFFFF"/>
                </a:solidFill>
              </a14:hiddenFill>
            </a:ext>
          </a:extLst>
        </p:spPr>
      </p:pic>
      <p:pic>
        <p:nvPicPr>
          <p:cNvPr id="500742"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0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304800" y="2667000"/>
            <a:ext cx="2667000" cy="1295400"/>
          </a:xfrm>
        </p:spPr>
        <p:txBody>
          <a:bodyPr/>
          <a:lstStyle/>
          <a:p>
            <a:r>
              <a:rPr lang="nl-NL"/>
              <a:t>Isaiah 44:14</a:t>
            </a:r>
            <a:endParaRPr lang="en-GB"/>
          </a:p>
        </p:txBody>
      </p:sp>
      <p:sp>
        <p:nvSpPr>
          <p:cNvPr id="501763" name="Rectangle 3"/>
          <p:cNvSpPr>
            <a:spLocks noGrp="1" noChangeArrowheads="1"/>
          </p:cNvSpPr>
          <p:nvPr>
            <p:ph idx="1"/>
          </p:nvPr>
        </p:nvSpPr>
        <p:spPr>
          <a:xfrm>
            <a:off x="0" y="5691188"/>
            <a:ext cx="9144000" cy="1166812"/>
          </a:xfrm>
        </p:spPr>
        <p:txBody>
          <a:bodyPr/>
          <a:lstStyle/>
          <a:p>
            <a:pPr algn="ctr">
              <a:buFontTx/>
              <a:buNone/>
            </a:pPr>
            <a:r>
              <a:rPr lang="en-GB" sz="3200" dirty="0"/>
              <a:t>He </a:t>
            </a:r>
            <a:r>
              <a:rPr lang="en-CA" dirty="0"/>
              <a:t>lets it grow strong among the trees of the forest. … the rain nourishes it.</a:t>
            </a:r>
            <a:endParaRPr lang="en-GB" sz="3200" dirty="0"/>
          </a:p>
        </p:txBody>
      </p:sp>
      <p:pic>
        <p:nvPicPr>
          <p:cNvPr id="501765" name="Picture 5" descr="C:\Documents and Settings\Karlo Janssen\Mijn documenten\Catechism\2006-2007 - Hoek\Groep 2 (Ik Geloof 3)\3a - 3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67942"/>
            <a:ext cx="5934075" cy="4659683"/>
          </a:xfrm>
          <a:prstGeom prst="rect">
            <a:avLst/>
          </a:prstGeom>
          <a:noFill/>
          <a:extLst>
            <a:ext uri="{909E8E84-426E-40DD-AFC4-6F175D3DCCD1}">
              <a14:hiddenFill xmlns:a14="http://schemas.microsoft.com/office/drawing/2010/main">
                <a:solidFill>
                  <a:srgbClr val="FFFFFF"/>
                </a:solidFill>
              </a14:hiddenFill>
            </a:ext>
          </a:extLst>
        </p:spPr>
      </p:pic>
      <p:pic>
        <p:nvPicPr>
          <p:cNvPr id="501766"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17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304800" y="2667000"/>
            <a:ext cx="2667000" cy="1295400"/>
          </a:xfrm>
        </p:spPr>
        <p:txBody>
          <a:bodyPr/>
          <a:lstStyle/>
          <a:p>
            <a:r>
              <a:rPr lang="nl-NL"/>
              <a:t>Isaiah 44:14</a:t>
            </a:r>
            <a:endParaRPr lang="en-GB"/>
          </a:p>
        </p:txBody>
      </p:sp>
      <p:sp>
        <p:nvSpPr>
          <p:cNvPr id="502787" name="Rectangle 3"/>
          <p:cNvSpPr>
            <a:spLocks noGrp="1" noChangeArrowheads="1"/>
          </p:cNvSpPr>
          <p:nvPr>
            <p:ph idx="1"/>
          </p:nvPr>
        </p:nvSpPr>
        <p:spPr>
          <a:xfrm>
            <a:off x="0" y="5691188"/>
            <a:ext cx="9144000" cy="1166812"/>
          </a:xfrm>
        </p:spPr>
        <p:txBody>
          <a:bodyPr/>
          <a:lstStyle/>
          <a:p>
            <a:pPr algn="ctr">
              <a:buFontTx/>
              <a:buNone/>
            </a:pPr>
            <a:r>
              <a:rPr lang="en-CA" dirty="0"/>
              <a:t>He cuts down cedars,</a:t>
            </a:r>
            <a:endParaRPr lang="en-GB" sz="3200" dirty="0"/>
          </a:p>
        </p:txBody>
      </p:sp>
      <p:pic>
        <p:nvPicPr>
          <p:cNvPr id="502789" name="Picture 5" descr="C:\Documents and Settings\Karlo Janssen\Mijn documenten\Catechism\2006-2007 - Hoek\Groep 2 (Ik Geloof 3)\3a - 3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37260"/>
            <a:ext cx="5962650" cy="4547503"/>
          </a:xfrm>
          <a:prstGeom prst="rect">
            <a:avLst/>
          </a:prstGeom>
          <a:noFill/>
          <a:extLst>
            <a:ext uri="{909E8E84-426E-40DD-AFC4-6F175D3DCCD1}">
              <a14:hiddenFill xmlns:a14="http://schemas.microsoft.com/office/drawing/2010/main">
                <a:solidFill>
                  <a:srgbClr val="FFFFFF"/>
                </a:solidFill>
              </a14:hiddenFill>
            </a:ext>
          </a:extLst>
        </p:spPr>
      </p:pic>
      <p:pic>
        <p:nvPicPr>
          <p:cNvPr id="502790"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A42857-1A5B-4CFB-A5C7-BF716F6791B2}"/>
              </a:ext>
            </a:extLst>
          </p:cNvPr>
          <p:cNvPicPr>
            <a:picLocks noChangeAspect="1"/>
          </p:cNvPicPr>
          <p:nvPr/>
        </p:nvPicPr>
        <p:blipFill>
          <a:blip r:embed="rId5"/>
          <a:stretch>
            <a:fillRect/>
          </a:stretch>
        </p:blipFill>
        <p:spPr>
          <a:xfrm>
            <a:off x="209550" y="3839145"/>
            <a:ext cx="1740458" cy="2837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27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0" y="1377191"/>
            <a:ext cx="2667000" cy="1295400"/>
          </a:xfrm>
        </p:spPr>
        <p:txBody>
          <a:bodyPr/>
          <a:lstStyle/>
          <a:p>
            <a:r>
              <a:rPr lang="nl-NL" dirty="0" err="1"/>
              <a:t>Isaiah</a:t>
            </a:r>
            <a:r>
              <a:rPr lang="nl-NL" dirty="0"/>
              <a:t> 44:15-16</a:t>
            </a:r>
            <a:endParaRPr lang="en-GB" dirty="0"/>
          </a:p>
        </p:txBody>
      </p:sp>
      <p:sp>
        <p:nvSpPr>
          <p:cNvPr id="503811" name="Rectangle 3"/>
          <p:cNvSpPr>
            <a:spLocks noGrp="1" noChangeArrowheads="1"/>
          </p:cNvSpPr>
          <p:nvPr>
            <p:ph idx="1"/>
          </p:nvPr>
        </p:nvSpPr>
        <p:spPr>
          <a:xfrm>
            <a:off x="0" y="5691188"/>
            <a:ext cx="9144000" cy="1166812"/>
          </a:xfrm>
        </p:spPr>
        <p:txBody>
          <a:bodyPr/>
          <a:lstStyle/>
          <a:p>
            <a:pPr algn="ctr">
              <a:buFontTx/>
              <a:buNone/>
            </a:pPr>
            <a:r>
              <a:rPr lang="en-CA" dirty="0"/>
              <a:t>Then it becomes fuel for a man. … Half of it he burns in the fire. Over the half he eats meat;</a:t>
            </a:r>
            <a:endParaRPr lang="en-GB" sz="3200" dirty="0"/>
          </a:p>
        </p:txBody>
      </p:sp>
      <p:pic>
        <p:nvPicPr>
          <p:cNvPr id="503813" name="Picture 5" descr="C:\Documents and Settings\Karlo Janssen\Mijn documenten\Catechism\2006-2007 - Hoek\Groep 2 (Ik Geloof 3)\3a - 34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834" y="620687"/>
            <a:ext cx="5990166" cy="4565675"/>
          </a:xfrm>
          <a:prstGeom prst="rect">
            <a:avLst/>
          </a:prstGeom>
          <a:noFill/>
          <a:extLst>
            <a:ext uri="{909E8E84-426E-40DD-AFC4-6F175D3DCCD1}">
              <a14:hiddenFill xmlns:a14="http://schemas.microsoft.com/office/drawing/2010/main">
                <a:solidFill>
                  <a:srgbClr val="FFFFFF"/>
                </a:solidFill>
              </a14:hiddenFill>
            </a:ext>
          </a:extLst>
        </p:spPr>
      </p:pic>
      <p:pic>
        <p:nvPicPr>
          <p:cNvPr id="503814" name="Picture 6"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A8E8539-19A7-4C80-9EE3-2864796A579C}"/>
              </a:ext>
            </a:extLst>
          </p:cNvPr>
          <p:cNvPicPr>
            <a:picLocks noChangeAspect="1"/>
          </p:cNvPicPr>
          <p:nvPr/>
        </p:nvPicPr>
        <p:blipFill>
          <a:blip r:embed="rId5"/>
          <a:stretch>
            <a:fillRect/>
          </a:stretch>
        </p:blipFill>
        <p:spPr>
          <a:xfrm>
            <a:off x="115132" y="3132704"/>
            <a:ext cx="2436736" cy="2118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038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build="p" autoUpdateAnimBg="0"/>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6199</TotalTime>
  <Words>885</Words>
  <Application>Microsoft Office PowerPoint</Application>
  <PresentationFormat>On-screen Show (4:3)</PresentationFormat>
  <Paragraphs>159</Paragraphs>
  <Slides>25</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Comic Sans MS</vt:lpstr>
      <vt:lpstr>Times New Roman</vt:lpstr>
      <vt:lpstr>1_Office Theme</vt:lpstr>
      <vt:lpstr>The Fruit of Faith:  LD 32-44</vt:lpstr>
      <vt:lpstr>Psalm 96:3</vt:lpstr>
      <vt:lpstr>1st commandment</vt:lpstr>
      <vt:lpstr>Just one God</vt:lpstr>
      <vt:lpstr>Bible Study: Isaiah 44:14-20</vt:lpstr>
      <vt:lpstr>Isaiah 44:14</vt:lpstr>
      <vt:lpstr>Isaiah 44:14</vt:lpstr>
      <vt:lpstr>Isaiah 44:14</vt:lpstr>
      <vt:lpstr>Isaiah 44:15-16</vt:lpstr>
      <vt:lpstr>Isaiah 44:16</vt:lpstr>
      <vt:lpstr>Isaiah 44:17</vt:lpstr>
      <vt:lpstr>Isaiah 44:17</vt:lpstr>
      <vt:lpstr>PowerPoint Presentation</vt:lpstr>
      <vt:lpstr>Idolatry</vt:lpstr>
      <vt:lpstr>Forms of idolatry</vt:lpstr>
      <vt:lpstr>How it should be</vt:lpstr>
      <vt:lpstr>Idolatry</vt:lpstr>
      <vt:lpstr>PowerPoint Presentation</vt:lpstr>
      <vt:lpstr>Astrology and Horoscopes</vt:lpstr>
      <vt:lpstr>Superstition</vt:lpstr>
      <vt:lpstr>Modern idols</vt:lpstr>
      <vt:lpstr>Who might challenge the LORD God for your attention and worship?</vt:lpstr>
      <vt:lpstr>1st commandment</vt:lpstr>
      <vt:lpstr>The Hymn 11 project</vt:lpstr>
      <vt:lpstr>The Hymn 11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171</cp:revision>
  <cp:lastPrinted>2009-10-22T18:22:04Z</cp:lastPrinted>
  <dcterms:created xsi:type="dcterms:W3CDTF">2008-08-14T09:20:46Z</dcterms:created>
  <dcterms:modified xsi:type="dcterms:W3CDTF">2022-12-14T03:57:59Z</dcterms:modified>
</cp:coreProperties>
</file>