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1" r:id="rId2"/>
    <p:sldId id="715" r:id="rId3"/>
    <p:sldId id="692" r:id="rId4"/>
    <p:sldId id="693" r:id="rId5"/>
    <p:sldId id="713" r:id="rId6"/>
    <p:sldId id="694" r:id="rId7"/>
    <p:sldId id="695" r:id="rId8"/>
    <p:sldId id="696" r:id="rId9"/>
    <p:sldId id="671" r:id="rId10"/>
    <p:sldId id="718" r:id="rId11"/>
    <p:sldId id="698" r:id="rId12"/>
    <p:sldId id="710" r:id="rId13"/>
    <p:sldId id="711" r:id="rId14"/>
    <p:sldId id="712" r:id="rId15"/>
    <p:sldId id="705" r:id="rId16"/>
    <p:sldId id="707" r:id="rId17"/>
    <p:sldId id="709" r:id="rId18"/>
    <p:sldId id="717" r:id="rId19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6600"/>
    <a:srgbClr val="6600FF"/>
    <a:srgbClr val="99CCFF"/>
    <a:srgbClr val="9933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1EB12D-4FF5-4DDF-A8CE-AAAC66C8DC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9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FBD881-2717-4353-B6FC-C85C2E8CCF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97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33800-84EE-4E94-B27E-9B4FB2FC4877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4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3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7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4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3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4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1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6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6F10-08AC-4D2D-B180-AF26E778CF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5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7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6868C-B03E-43E6-AFB1-FA842E4825B2}" type="slidenum">
              <a:rPr lang="en-GB"/>
              <a:pPr/>
              <a:t>4</a:t>
            </a:fld>
            <a:endParaRPr lang="en-GB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6868C-B03E-43E6-AFB1-FA842E4825B2}" type="slidenum">
              <a:rPr lang="en-GB"/>
              <a:pPr/>
              <a:t>5</a:t>
            </a:fld>
            <a:endParaRPr lang="en-GB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FFFF6-4DA7-477C-82A0-F060012F80F1}" type="slidenum">
              <a:rPr lang="en-GB"/>
              <a:pPr/>
              <a:t>6</a:t>
            </a:fld>
            <a:endParaRPr lang="en-GB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7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9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D881-2717-4353-B6FC-C85C2E8CCFC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4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56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9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6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55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7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9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20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52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96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26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5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380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222105"/>
            <a:ext cx="7772400" cy="1143000"/>
          </a:xfrm>
        </p:spPr>
        <p:txBody>
          <a:bodyPr/>
          <a:lstStyle/>
          <a:p>
            <a:r>
              <a:rPr lang="en-GB" dirty="0"/>
              <a:t>The Fruit of Faith: </a:t>
            </a:r>
            <a:br>
              <a:rPr lang="en-GB" dirty="0"/>
            </a:br>
            <a:r>
              <a:rPr lang="en-GB" dirty="0"/>
              <a:t>LD 32-44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8760" y="4538143"/>
            <a:ext cx="6858000" cy="1655762"/>
          </a:xfrm>
        </p:spPr>
        <p:txBody>
          <a:bodyPr/>
          <a:lstStyle/>
          <a:p>
            <a:r>
              <a:rPr lang="en-GB" dirty="0"/>
              <a:t>Worship God as He wants it done</a:t>
            </a:r>
          </a:p>
          <a:p>
            <a:r>
              <a:rPr lang="en-GB" dirty="0"/>
              <a:t>Lesson 12 – LD 35</a:t>
            </a: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12698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3779912" y="1143794"/>
            <a:ext cx="982588" cy="1349102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1st and 2nd - the difference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0" indent="0" algn="ctr">
              <a:buNone/>
            </a:pPr>
            <a:r>
              <a:rPr lang="en-CA" dirty="0"/>
              <a:t>The 1</a:t>
            </a:r>
            <a:r>
              <a:rPr lang="en-CA" baseline="30000" dirty="0"/>
              <a:t>st</a:t>
            </a:r>
            <a:r>
              <a:rPr lang="en-CA" dirty="0"/>
              <a:t> commandment is about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00FF00"/>
                </a:solidFill>
              </a:rPr>
              <a:t>WHO</a:t>
            </a:r>
            <a:r>
              <a:rPr lang="en-CA" dirty="0"/>
              <a:t> </a:t>
            </a:r>
          </a:p>
          <a:p>
            <a:pPr marL="0" indent="0" algn="ctr">
              <a:buNone/>
            </a:pPr>
            <a:r>
              <a:rPr lang="en-CA" dirty="0"/>
              <a:t>you are to worship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The 2</a:t>
            </a:r>
            <a:r>
              <a:rPr lang="en-CA" baseline="30000" dirty="0"/>
              <a:t>nd</a:t>
            </a:r>
            <a:r>
              <a:rPr lang="en-CA" dirty="0"/>
              <a:t> commandment is about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00FF00"/>
                </a:solidFill>
              </a:rPr>
              <a:t>HOW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you are to worship</a:t>
            </a:r>
          </a:p>
          <a:p>
            <a:pPr marL="0" indent="0" algn="ctr">
              <a:buNone/>
            </a:pPr>
            <a:endParaRPr lang="en-CA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0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Against 1st or 2nd commandment?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6553200" cy="5029200"/>
          </a:xfrm>
        </p:spPr>
        <p:txBody>
          <a:bodyPr/>
          <a:lstStyle/>
          <a:p>
            <a:pPr algn="r">
              <a:buFontTx/>
              <a:buNone/>
            </a:pPr>
            <a:r>
              <a:rPr lang="en-GB"/>
              <a:t>Worship Jupiter</a:t>
            </a:r>
          </a:p>
          <a:p>
            <a:pPr algn="r">
              <a:buFontTx/>
              <a:buNone/>
            </a:pPr>
            <a:r>
              <a:rPr lang="en-GB"/>
              <a:t>“God is never angry, only loving”</a:t>
            </a:r>
          </a:p>
          <a:p>
            <a:pPr algn="r">
              <a:buFontTx/>
              <a:buNone/>
            </a:pPr>
            <a:r>
              <a:rPr lang="en-GB"/>
              <a:t>Putting your trust in money</a:t>
            </a:r>
          </a:p>
          <a:p>
            <a:pPr algn="r">
              <a:buFontTx/>
              <a:buNone/>
            </a:pPr>
            <a:r>
              <a:rPr lang="en-GB"/>
              <a:t>Never ask God to forgive sins</a:t>
            </a:r>
          </a:p>
          <a:p>
            <a:pPr algn="r">
              <a:buFontTx/>
              <a:buNone/>
            </a:pPr>
            <a:r>
              <a:rPr lang="en-GB"/>
              <a:t>Golden calf</a:t>
            </a:r>
          </a:p>
          <a:p>
            <a:pPr algn="r">
              <a:buFontTx/>
              <a:buNone/>
            </a:pPr>
            <a:r>
              <a:rPr lang="en-GB"/>
              <a:t>A church service without sermon</a:t>
            </a:r>
          </a:p>
          <a:p>
            <a:pPr algn="r">
              <a:buFontTx/>
              <a:buNone/>
            </a:pPr>
            <a:r>
              <a:rPr lang="en-GB"/>
              <a:t>Consulting spirits</a:t>
            </a:r>
          </a:p>
          <a:p>
            <a:pPr algn="r">
              <a:buFontTx/>
              <a:buNone/>
            </a:pPr>
            <a:endParaRPr lang="en-GB"/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705600" y="1828800"/>
            <a:ext cx="83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Worship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A worship service is a moment where </a:t>
            </a:r>
            <a:r>
              <a:rPr lang="en-GB" dirty="0">
                <a:solidFill>
                  <a:srgbClr val="00FF00"/>
                </a:solidFill>
              </a:rPr>
              <a:t>God meets with His people. </a:t>
            </a:r>
            <a:r>
              <a:rPr lang="en-GB" dirty="0"/>
              <a:t>This meeting is at </a:t>
            </a:r>
            <a:r>
              <a:rPr lang="en-GB" dirty="0">
                <a:solidFill>
                  <a:srgbClr val="00FF00"/>
                </a:solidFill>
              </a:rPr>
              <a:t>His invitation.</a:t>
            </a:r>
          </a:p>
          <a:p>
            <a:pPr>
              <a:buFontTx/>
              <a:buNone/>
            </a:pPr>
            <a:r>
              <a:rPr lang="en-GB" dirty="0"/>
              <a:t>A worship service is a celebration of </a:t>
            </a:r>
            <a:r>
              <a:rPr lang="en-GB" dirty="0">
                <a:solidFill>
                  <a:srgbClr val="00FF00"/>
                </a:solidFill>
              </a:rPr>
              <a:t>God’s goodness and greatness. </a:t>
            </a:r>
            <a:r>
              <a:rPr lang="en-GB" dirty="0"/>
              <a:t>Hence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i="1" dirty="0">
                <a:solidFill>
                  <a:srgbClr val="00FF00"/>
                </a:solidFill>
              </a:rPr>
              <a:t>God </a:t>
            </a:r>
            <a:r>
              <a:rPr lang="en-GB" dirty="0"/>
              <a:t>decides how it takes place.</a:t>
            </a:r>
          </a:p>
          <a:p>
            <a:pPr>
              <a:buFontTx/>
              <a:buNone/>
            </a:pPr>
            <a:r>
              <a:rPr lang="en-GB" dirty="0"/>
              <a:t>While God does allow much room for human input, it will always have to be within the confines of what God has commanded and forbidden.</a:t>
            </a:r>
          </a:p>
          <a:p>
            <a:pPr>
              <a:buFontTx/>
              <a:buNone/>
            </a:pPr>
            <a:r>
              <a:rPr lang="en-GB" dirty="0"/>
              <a:t>This is known as the </a:t>
            </a:r>
            <a:r>
              <a:rPr lang="en-GB" dirty="0">
                <a:solidFill>
                  <a:srgbClr val="00FF00"/>
                </a:solidFill>
              </a:rPr>
              <a:t>Normative Principle of Worship.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Worship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program for a worship service is called </a:t>
            </a:r>
            <a:r>
              <a:rPr lang="en-GB" dirty="0">
                <a:solidFill>
                  <a:srgbClr val="00FF00"/>
                </a:solidFill>
              </a:rPr>
              <a:t>‘liturgy’. </a:t>
            </a:r>
            <a:r>
              <a:rPr lang="en-GB" dirty="0"/>
              <a:t>(From a Greek word meaning, ‘service’)</a:t>
            </a:r>
          </a:p>
          <a:p>
            <a:pPr>
              <a:buFontTx/>
              <a:buNone/>
            </a:pPr>
            <a:r>
              <a:rPr lang="en-GB" dirty="0"/>
              <a:t>A worship service has the character of a </a:t>
            </a:r>
            <a:r>
              <a:rPr lang="en-GB" dirty="0">
                <a:solidFill>
                  <a:srgbClr val="00FF00"/>
                </a:solidFill>
              </a:rPr>
              <a:t>conversation </a:t>
            </a:r>
            <a:r>
              <a:rPr lang="en-GB" dirty="0"/>
              <a:t>between</a:t>
            </a:r>
            <a:r>
              <a:rPr lang="en-GB" dirty="0">
                <a:solidFill>
                  <a:srgbClr val="00FF00"/>
                </a:solidFill>
              </a:rPr>
              <a:t> God and </a:t>
            </a:r>
            <a:r>
              <a:rPr lang="en-GB" dirty="0"/>
              <a:t>His people.</a:t>
            </a:r>
          </a:p>
          <a:p>
            <a:pPr>
              <a:buFontTx/>
              <a:buNone/>
            </a:pPr>
            <a:r>
              <a:rPr lang="en-GB" dirty="0"/>
              <a:t>The</a:t>
            </a:r>
            <a:r>
              <a:rPr lang="en-GB" dirty="0">
                <a:solidFill>
                  <a:srgbClr val="00FF00"/>
                </a:solidFill>
              </a:rPr>
              <a:t> minister </a:t>
            </a:r>
            <a:r>
              <a:rPr lang="en-GB" dirty="0"/>
              <a:t>represents God. </a:t>
            </a:r>
            <a:br>
              <a:rPr lang="en-GB" dirty="0"/>
            </a:br>
            <a:r>
              <a:rPr lang="en-GB" dirty="0"/>
              <a:t>In some instances (e.g., </a:t>
            </a:r>
            <a:r>
              <a:rPr lang="en-GB" dirty="0">
                <a:solidFill>
                  <a:srgbClr val="00FF00"/>
                </a:solidFill>
              </a:rPr>
              <a:t>prayer) </a:t>
            </a:r>
            <a:r>
              <a:rPr lang="en-GB" dirty="0"/>
              <a:t>the minister speaks on behalf of the people.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GB" sz="3600" dirty="0"/>
              <a:t>The Liturgy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3707904" cy="6248400"/>
          </a:xfrm>
        </p:spPr>
        <p:txBody>
          <a:bodyPr/>
          <a:lstStyle/>
          <a:p>
            <a:pPr algn="r">
              <a:buFontTx/>
              <a:buNone/>
            </a:pPr>
            <a:r>
              <a:rPr lang="en-GB" sz="2000" dirty="0"/>
              <a:t>Call to Worship</a:t>
            </a:r>
          </a:p>
          <a:p>
            <a:pPr algn="r">
              <a:buFontTx/>
              <a:buNone/>
            </a:pPr>
            <a:r>
              <a:rPr lang="en-GB" sz="2000" dirty="0"/>
              <a:t>Declaration of Dependence</a:t>
            </a:r>
          </a:p>
          <a:p>
            <a:pPr algn="r">
              <a:buFontTx/>
              <a:buNone/>
            </a:pPr>
            <a:r>
              <a:rPr lang="en-GB" sz="2000" dirty="0"/>
              <a:t>Salutation (greeting)</a:t>
            </a:r>
          </a:p>
          <a:p>
            <a:pPr algn="r">
              <a:buFontTx/>
              <a:buNone/>
            </a:pPr>
            <a:r>
              <a:rPr lang="en-GB" sz="2000" dirty="0"/>
              <a:t>Singing</a:t>
            </a:r>
          </a:p>
          <a:p>
            <a:pPr algn="r">
              <a:buFontTx/>
              <a:buNone/>
            </a:pPr>
            <a:r>
              <a:rPr lang="en-GB" sz="2000" dirty="0"/>
              <a:t>Law</a:t>
            </a:r>
          </a:p>
          <a:p>
            <a:pPr algn="r">
              <a:buFontTx/>
              <a:buNone/>
            </a:pPr>
            <a:r>
              <a:rPr lang="en-GB" sz="2000" dirty="0"/>
              <a:t>Singing</a:t>
            </a:r>
          </a:p>
          <a:p>
            <a:pPr algn="r">
              <a:buFontTx/>
              <a:buNone/>
            </a:pPr>
            <a:r>
              <a:rPr lang="en-GB" sz="2000" dirty="0"/>
              <a:t>Prayer</a:t>
            </a:r>
          </a:p>
          <a:p>
            <a:pPr algn="r">
              <a:buFontTx/>
              <a:buNone/>
            </a:pPr>
            <a:r>
              <a:rPr lang="en-GB" sz="2000" dirty="0"/>
              <a:t>Scripture reading</a:t>
            </a:r>
          </a:p>
          <a:p>
            <a:pPr algn="r">
              <a:buFontTx/>
              <a:buNone/>
            </a:pPr>
            <a:r>
              <a:rPr lang="en-GB" sz="2000" dirty="0"/>
              <a:t>Singing</a:t>
            </a:r>
          </a:p>
          <a:p>
            <a:pPr algn="r">
              <a:buFontTx/>
              <a:buNone/>
            </a:pPr>
            <a:r>
              <a:rPr lang="en-GB" sz="2000" dirty="0"/>
              <a:t>Text + Sermon</a:t>
            </a:r>
          </a:p>
          <a:p>
            <a:pPr algn="r">
              <a:buFontTx/>
              <a:buNone/>
            </a:pPr>
            <a:r>
              <a:rPr lang="en-GB" sz="2000" dirty="0"/>
              <a:t>Singing</a:t>
            </a:r>
          </a:p>
          <a:p>
            <a:pPr algn="r">
              <a:buFontTx/>
              <a:buNone/>
            </a:pPr>
            <a:r>
              <a:rPr lang="en-GB" sz="2000" dirty="0"/>
              <a:t>Prayer</a:t>
            </a:r>
          </a:p>
          <a:p>
            <a:pPr algn="r">
              <a:buFontTx/>
              <a:buNone/>
            </a:pPr>
            <a:r>
              <a:rPr lang="en-GB" sz="2000" dirty="0"/>
              <a:t>Confession of Faith</a:t>
            </a:r>
          </a:p>
          <a:p>
            <a:pPr algn="r">
              <a:buFontTx/>
              <a:buNone/>
            </a:pPr>
            <a:r>
              <a:rPr lang="en-GB" sz="2000" dirty="0"/>
              <a:t>Thank offering</a:t>
            </a:r>
          </a:p>
          <a:p>
            <a:pPr algn="r">
              <a:buFontTx/>
              <a:buNone/>
            </a:pPr>
            <a:r>
              <a:rPr lang="en-GB" sz="2000" dirty="0"/>
              <a:t>Singing</a:t>
            </a:r>
          </a:p>
          <a:p>
            <a:pPr algn="r">
              <a:buFontTx/>
              <a:buNone/>
            </a:pPr>
            <a:r>
              <a:rPr lang="en-GB" sz="2000" dirty="0"/>
              <a:t>Benediction (blessing)</a:t>
            </a:r>
            <a:endParaRPr lang="en-GB" dirty="0"/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3707904" y="609600"/>
            <a:ext cx="513129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(assurance of forgiveness)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People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God</a:t>
            </a:r>
            <a:endParaRPr lang="en-GB" sz="28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4"/>
          <a:stretch>
            <a:fillRect/>
          </a:stretch>
        </p:blipFill>
        <p:spPr bwMode="auto">
          <a:xfrm>
            <a:off x="5003277" y="2492895"/>
            <a:ext cx="4140722" cy="432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46793"/>
            <a:ext cx="2404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visual side to worship</a:t>
            </a:r>
          </a:p>
        </p:txBody>
      </p:sp>
      <p:pic>
        <p:nvPicPr>
          <p:cNvPr id="5" name="Picture 4" descr="A picture containing indoor, wall, ceiling, organ&#10;&#10;Description automatically generated">
            <a:extLst>
              <a:ext uri="{FF2B5EF4-FFF2-40B4-BE49-F238E27FC236}">
                <a16:creationId xmlns:a16="http://schemas.microsoft.com/office/drawing/2014/main" id="{24FD90C3-9CEB-7F64-DA0D-234C471375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r="3538" b="-2500"/>
          <a:stretch/>
        </p:blipFill>
        <p:spPr>
          <a:xfrm>
            <a:off x="0" y="2852936"/>
            <a:ext cx="497558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24396" r="11108" b="34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9654" name="Group 6"/>
          <p:cNvGrpSpPr>
            <a:grpSpLocks/>
          </p:cNvGrpSpPr>
          <p:nvPr/>
        </p:nvGrpSpPr>
        <p:grpSpPr bwMode="auto">
          <a:xfrm>
            <a:off x="228600" y="0"/>
            <a:ext cx="8458200" cy="5334000"/>
            <a:chOff x="144" y="0"/>
            <a:chExt cx="5328" cy="3360"/>
          </a:xfrm>
        </p:grpSpPr>
        <p:sp>
          <p:nvSpPr>
            <p:cNvPr id="539651" name="Oval 3"/>
            <p:cNvSpPr>
              <a:spLocks noChangeArrowheads="1"/>
            </p:cNvSpPr>
            <p:nvPr/>
          </p:nvSpPr>
          <p:spPr bwMode="auto">
            <a:xfrm>
              <a:off x="144" y="2688"/>
              <a:ext cx="960" cy="67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rgbClr val="FFFF00"/>
                  </a:solidFill>
                </a:rPr>
                <a:t>this world</a:t>
              </a:r>
            </a:p>
          </p:txBody>
        </p:sp>
        <p:sp>
          <p:nvSpPr>
            <p:cNvPr id="539652" name="Oval 4"/>
            <p:cNvSpPr>
              <a:spLocks noChangeArrowheads="1"/>
            </p:cNvSpPr>
            <p:nvPr/>
          </p:nvSpPr>
          <p:spPr bwMode="auto">
            <a:xfrm>
              <a:off x="2448" y="0"/>
              <a:ext cx="720" cy="52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rgbClr val="FFFF00"/>
                  </a:solidFill>
                </a:rPr>
                <a:t>heaven</a:t>
              </a:r>
            </a:p>
          </p:txBody>
        </p:sp>
        <p:sp>
          <p:nvSpPr>
            <p:cNvPr id="539653" name="Oval 5"/>
            <p:cNvSpPr>
              <a:spLocks noChangeArrowheads="1"/>
            </p:cNvSpPr>
            <p:nvPr/>
          </p:nvSpPr>
          <p:spPr bwMode="auto">
            <a:xfrm>
              <a:off x="4512" y="2688"/>
              <a:ext cx="960" cy="67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rgbClr val="FFFF00"/>
                  </a:solidFill>
                </a:rPr>
                <a:t>hell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Our worship services are very sober. We tend to be anti-image, no bands, etc.</a:t>
            </a:r>
          </a:p>
          <a:p>
            <a:pPr>
              <a:buFontTx/>
              <a:buNone/>
            </a:pPr>
            <a:r>
              <a:rPr lang="en-GB" dirty="0"/>
              <a:t>A point of debate is the use of </a:t>
            </a:r>
            <a:br>
              <a:rPr lang="en-GB" dirty="0"/>
            </a:br>
            <a:r>
              <a:rPr lang="en-GB" dirty="0"/>
              <a:t>visual means for the purposes </a:t>
            </a:r>
            <a:br>
              <a:rPr lang="en-GB" dirty="0"/>
            </a:br>
            <a:r>
              <a:rPr lang="en-GB" dirty="0"/>
              <a:t>of instruction:</a:t>
            </a:r>
          </a:p>
          <a:p>
            <a:pPr lvl="1">
              <a:buFontTx/>
              <a:buNone/>
            </a:pPr>
            <a:r>
              <a:rPr lang="en-GB" dirty="0"/>
              <a:t>	- props during the sermon</a:t>
            </a:r>
          </a:p>
          <a:p>
            <a:pPr lvl="1">
              <a:buFontTx/>
              <a:buNone/>
            </a:pPr>
            <a:r>
              <a:rPr lang="en-GB" dirty="0"/>
              <a:t>	- power-point during the sermon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Visuals during services are </a:t>
            </a:r>
            <a:r>
              <a:rPr lang="en-GB" dirty="0">
                <a:solidFill>
                  <a:srgbClr val="00FF00"/>
                </a:solidFill>
              </a:rPr>
              <a:t>only okay if they </a:t>
            </a:r>
            <a:r>
              <a:rPr lang="en-GB" i="1" dirty="0">
                <a:solidFill>
                  <a:srgbClr val="00FF00"/>
                </a:solidFill>
              </a:rPr>
              <a:t>support</a:t>
            </a:r>
            <a:r>
              <a:rPr lang="en-GB" dirty="0">
                <a:solidFill>
                  <a:srgbClr val="00FF00"/>
                </a:solidFill>
              </a:rPr>
              <a:t> the service and do not detract from the instruction by the Word.</a:t>
            </a:r>
            <a:endParaRPr lang="en-GB" sz="3200" i="1" dirty="0">
              <a:solidFill>
                <a:srgbClr val="00FF00"/>
              </a:solidFill>
            </a:endParaRPr>
          </a:p>
        </p:txBody>
      </p:sp>
      <p:pic>
        <p:nvPicPr>
          <p:cNvPr id="541701" name="Picture 5" descr="C:\Documents and Settings\Karlo Janssen\Mijn documenten\Downloads\Dit Koningskind\kidsmomen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3"/>
            <a:ext cx="10668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picture containing indoor, wall, ceiling, organ&#10;&#10;Description automatically generated">
            <a:extLst>
              <a:ext uri="{FF2B5EF4-FFF2-40B4-BE49-F238E27FC236}">
                <a16:creationId xmlns:a16="http://schemas.microsoft.com/office/drawing/2014/main" id="{A7BF8EF2-5F0D-5421-BCA7-3EE4BFB9D4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r="3538" b="-2500"/>
          <a:stretch/>
        </p:blipFill>
        <p:spPr>
          <a:xfrm>
            <a:off x="5580112" y="2060848"/>
            <a:ext cx="3396394" cy="24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2nd commandment</a:t>
            </a:r>
          </a:p>
        </p:txBody>
      </p:sp>
      <p:pic>
        <p:nvPicPr>
          <p:cNvPr id="521219" name="Picture 1027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1028"/>
          <p:cNvSpPr>
            <a:spLocks noChangeArrowheads="1"/>
          </p:cNvSpPr>
          <p:nvPr/>
        </p:nvSpPr>
        <p:spPr bwMode="auto">
          <a:xfrm>
            <a:off x="318294" y="490946"/>
            <a:ext cx="1600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dirty="0"/>
              <a:t>You shall have no carved images</a:t>
            </a:r>
          </a:p>
        </p:txBody>
      </p:sp>
      <p:sp>
        <p:nvSpPr>
          <p:cNvPr id="521221" name="AutoShape 1029"/>
          <p:cNvSpPr>
            <a:spLocks noChangeArrowheads="1"/>
          </p:cNvSpPr>
          <p:nvPr/>
        </p:nvSpPr>
        <p:spPr bwMode="auto">
          <a:xfrm>
            <a:off x="2286000" y="21336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1030"/>
          <p:cNvSpPr>
            <a:spLocks noChangeArrowheads="1"/>
          </p:cNvSpPr>
          <p:nvPr/>
        </p:nvSpPr>
        <p:spPr bwMode="auto">
          <a:xfrm>
            <a:off x="2286000" y="44958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3" name="Oval 1031"/>
          <p:cNvSpPr>
            <a:spLocks noChangeArrowheads="1"/>
          </p:cNvSpPr>
          <p:nvPr/>
        </p:nvSpPr>
        <p:spPr bwMode="auto">
          <a:xfrm>
            <a:off x="4953000" y="1524000"/>
            <a:ext cx="41910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Make images of God</a:t>
            </a:r>
          </a:p>
        </p:txBody>
      </p:sp>
      <p:sp>
        <p:nvSpPr>
          <p:cNvPr id="521224" name="Oval 1032"/>
          <p:cNvSpPr>
            <a:spLocks noChangeArrowheads="1"/>
          </p:cNvSpPr>
          <p:nvPr/>
        </p:nvSpPr>
        <p:spPr bwMode="auto">
          <a:xfrm>
            <a:off x="4953000" y="3076575"/>
            <a:ext cx="41910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Worship God in a wrong way</a:t>
            </a:r>
          </a:p>
        </p:txBody>
      </p:sp>
      <p:sp>
        <p:nvSpPr>
          <p:cNvPr id="521225" name="Oval 1033"/>
          <p:cNvSpPr>
            <a:spLocks noChangeArrowheads="1"/>
          </p:cNvSpPr>
          <p:nvPr/>
        </p:nvSpPr>
        <p:spPr bwMode="auto">
          <a:xfrm>
            <a:off x="5029200" y="4541838"/>
            <a:ext cx="4114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Worship God as He has commanded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26" name="Line 1034"/>
          <p:cNvSpPr>
            <a:spLocks noChangeShapeType="1"/>
          </p:cNvSpPr>
          <p:nvPr/>
        </p:nvSpPr>
        <p:spPr bwMode="auto">
          <a:xfrm flipV="1">
            <a:off x="3581400" y="2133600"/>
            <a:ext cx="1371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27" name="Line 1035"/>
          <p:cNvSpPr>
            <a:spLocks noChangeShapeType="1"/>
          </p:cNvSpPr>
          <p:nvPr/>
        </p:nvSpPr>
        <p:spPr bwMode="auto">
          <a:xfrm>
            <a:off x="3505200" y="2667000"/>
            <a:ext cx="14478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28" name="Line 1036"/>
          <p:cNvSpPr>
            <a:spLocks noChangeShapeType="1"/>
          </p:cNvSpPr>
          <p:nvPr/>
        </p:nvSpPr>
        <p:spPr bwMode="auto">
          <a:xfrm flipV="1">
            <a:off x="3581400" y="5105400"/>
            <a:ext cx="1447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47626" y="6032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6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11:3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9200"/>
            <a:ext cx="817240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3. “You shall not make or serve an idol:</a:t>
            </a:r>
          </a:p>
          <a:p>
            <a:pPr marL="0" indent="0">
              <a:buNone/>
            </a:pPr>
            <a:r>
              <a:rPr lang="en-CA" dirty="0"/>
              <a:t>a jealous God am I, the LORD.</a:t>
            </a:r>
          </a:p>
          <a:p>
            <a:pPr marL="0" indent="0">
              <a:buNone/>
            </a:pPr>
            <a:r>
              <a:rPr lang="en-CA" dirty="0"/>
              <a:t>I punish evildoers’ offspring</a:t>
            </a:r>
          </a:p>
          <a:p>
            <a:pPr marL="0" indent="0">
              <a:buNone/>
            </a:pPr>
            <a:r>
              <a:rPr lang="en-CA" dirty="0"/>
              <a:t>but cherish those who heed my word.</a:t>
            </a:r>
          </a:p>
        </p:txBody>
      </p:sp>
    </p:spTree>
    <p:extLst>
      <p:ext uri="{BB962C8B-B14F-4D97-AF65-F5344CB8AC3E}">
        <p14:creationId xmlns:p14="http://schemas.microsoft.com/office/powerpoint/2010/main" val="296306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2nd commandment</a:t>
            </a:r>
          </a:p>
        </p:txBody>
      </p:sp>
      <p:pic>
        <p:nvPicPr>
          <p:cNvPr id="521219" name="Picture 1027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1028"/>
          <p:cNvSpPr>
            <a:spLocks noChangeArrowheads="1"/>
          </p:cNvSpPr>
          <p:nvPr/>
        </p:nvSpPr>
        <p:spPr bwMode="auto">
          <a:xfrm>
            <a:off x="318294" y="490946"/>
            <a:ext cx="1600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dirty="0"/>
              <a:t>You shall have no carved images</a:t>
            </a:r>
          </a:p>
        </p:txBody>
      </p:sp>
      <p:sp>
        <p:nvSpPr>
          <p:cNvPr id="521221" name="AutoShape 1029"/>
          <p:cNvSpPr>
            <a:spLocks noChangeArrowheads="1"/>
          </p:cNvSpPr>
          <p:nvPr/>
        </p:nvSpPr>
        <p:spPr bwMode="auto">
          <a:xfrm>
            <a:off x="2286000" y="21336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1030"/>
          <p:cNvSpPr>
            <a:spLocks noChangeArrowheads="1"/>
          </p:cNvSpPr>
          <p:nvPr/>
        </p:nvSpPr>
        <p:spPr bwMode="auto">
          <a:xfrm>
            <a:off x="2286000" y="44958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3" name="Oval 1031"/>
          <p:cNvSpPr>
            <a:spLocks noChangeArrowheads="1"/>
          </p:cNvSpPr>
          <p:nvPr/>
        </p:nvSpPr>
        <p:spPr bwMode="auto">
          <a:xfrm>
            <a:off x="4953000" y="1524000"/>
            <a:ext cx="41910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Make images of God</a:t>
            </a:r>
          </a:p>
        </p:txBody>
      </p:sp>
      <p:sp>
        <p:nvSpPr>
          <p:cNvPr id="521224" name="Oval 1032"/>
          <p:cNvSpPr>
            <a:spLocks noChangeArrowheads="1"/>
          </p:cNvSpPr>
          <p:nvPr/>
        </p:nvSpPr>
        <p:spPr bwMode="auto">
          <a:xfrm>
            <a:off x="4953000" y="3076575"/>
            <a:ext cx="41910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Worship God in a wrong way</a:t>
            </a:r>
          </a:p>
        </p:txBody>
      </p:sp>
      <p:sp>
        <p:nvSpPr>
          <p:cNvPr id="521225" name="Oval 1033"/>
          <p:cNvSpPr>
            <a:spLocks noChangeArrowheads="1"/>
          </p:cNvSpPr>
          <p:nvPr/>
        </p:nvSpPr>
        <p:spPr bwMode="auto">
          <a:xfrm>
            <a:off x="5029200" y="4541838"/>
            <a:ext cx="4114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Worship God as He has commanded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26" name="Line 1034"/>
          <p:cNvSpPr>
            <a:spLocks noChangeShapeType="1"/>
          </p:cNvSpPr>
          <p:nvPr/>
        </p:nvSpPr>
        <p:spPr bwMode="auto">
          <a:xfrm flipV="1">
            <a:off x="3581400" y="2133600"/>
            <a:ext cx="1371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27" name="Line 1035"/>
          <p:cNvSpPr>
            <a:spLocks noChangeShapeType="1"/>
          </p:cNvSpPr>
          <p:nvPr/>
        </p:nvSpPr>
        <p:spPr bwMode="auto">
          <a:xfrm>
            <a:off x="3505200" y="2667000"/>
            <a:ext cx="14478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28" name="Line 1036"/>
          <p:cNvSpPr>
            <a:spLocks noChangeShapeType="1"/>
          </p:cNvSpPr>
          <p:nvPr/>
        </p:nvSpPr>
        <p:spPr bwMode="auto">
          <a:xfrm flipV="1">
            <a:off x="3581400" y="5105400"/>
            <a:ext cx="1447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algn="l"/>
            <a:r>
              <a:rPr lang="en-GB" dirty="0"/>
              <a:t>Bible Study: </a:t>
            </a:r>
            <a:br>
              <a:rPr lang="en-GB" dirty="0"/>
            </a:br>
            <a:r>
              <a:rPr lang="en-GB" dirty="0"/>
              <a:t>Exodus 32 &amp; 1 Kings 12</a:t>
            </a:r>
          </a:p>
        </p:txBody>
      </p:sp>
      <p:pic>
        <p:nvPicPr>
          <p:cNvPr id="522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6" name="Picture 6" descr="C:\Documents and Settings\Karlo Janssen\Mijn documenten\Catechism\2006-2007 - Hoek\Groep 2 (Ik Geloof 3)\3a - 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3923928" cy="47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 bwMode="auto">
          <a:xfrm>
            <a:off x="7881301" y="0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Exodus 32:1-8</a:t>
            </a:r>
          </a:p>
        </p:txBody>
      </p:sp>
      <p:sp>
        <p:nvSpPr>
          <p:cNvPr id="5222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Because they didn’t know what had happened to Moses</a:t>
            </a:r>
          </a:p>
          <a:p>
            <a:pPr>
              <a:buFontTx/>
              <a:buNone/>
            </a:pPr>
            <a:r>
              <a:rPr lang="en-GB" dirty="0"/>
              <a:t>2. Like a calf</a:t>
            </a:r>
          </a:p>
          <a:p>
            <a:pPr>
              <a:buFontTx/>
              <a:buNone/>
            </a:pPr>
            <a:r>
              <a:rPr lang="en-GB" dirty="0"/>
              <a:t>3. “This is your God*, O Israel, who brought you up out of Egypt.”</a:t>
            </a:r>
            <a:br>
              <a:rPr lang="en-GB" dirty="0"/>
            </a:br>
            <a:r>
              <a:rPr lang="en-GB" dirty="0"/>
              <a:t>*The Hebrew word for ‘God’ is a plural, and can thus be translated with ‘God’ or ‘gods’</a:t>
            </a:r>
          </a:p>
          <a:p>
            <a:pPr>
              <a:buFontTx/>
              <a:buNone/>
            </a:pPr>
            <a:r>
              <a:rPr lang="en-GB" dirty="0"/>
              <a:t>4. The LORD</a:t>
            </a:r>
          </a:p>
          <a:p>
            <a:pPr>
              <a:buFontTx/>
              <a:buNone/>
            </a:pPr>
            <a:r>
              <a:rPr lang="en-GB" dirty="0"/>
              <a:t>5. No</a:t>
            </a:r>
          </a:p>
        </p:txBody>
      </p:sp>
      <p:pic>
        <p:nvPicPr>
          <p:cNvPr id="522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6" name="Picture 6" descr="C:\Documents and Settings\Karlo Janssen\Mijn documenten\Catechism\2006-2007 - Hoek\Groep 2 (Ik Geloof 3)\3a - 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572000"/>
            <a:ext cx="18970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 bwMode="auto">
          <a:xfrm>
            <a:off x="7881301" y="0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Bible Study: 1 Kings 12:26-32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858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He was afraid the kingdom would revert to David’s house.</a:t>
            </a:r>
          </a:p>
          <a:p>
            <a:pPr>
              <a:buFontTx/>
              <a:buNone/>
            </a:pPr>
            <a:r>
              <a:rPr lang="en-GB" dirty="0"/>
              <a:t>2. Two golden calves</a:t>
            </a:r>
          </a:p>
          <a:p>
            <a:pPr>
              <a:buFontTx/>
              <a:buNone/>
            </a:pPr>
            <a:r>
              <a:rPr lang="en-GB" dirty="0"/>
              <a:t>3. “Here is your God*, O Israel, who brought you up out of Egypt.” </a:t>
            </a:r>
            <a:r>
              <a:rPr lang="en-GB" i="1" dirty="0"/>
              <a:t>*The preferred translation</a:t>
            </a:r>
          </a:p>
          <a:p>
            <a:pPr>
              <a:buFontTx/>
              <a:buNone/>
            </a:pPr>
            <a:r>
              <a:rPr lang="en-GB" dirty="0"/>
              <a:t>4. One in Bethel (south), the other in Dan (north)</a:t>
            </a:r>
          </a:p>
          <a:p>
            <a:pPr>
              <a:buFontTx/>
              <a:buNone/>
            </a:pPr>
            <a:r>
              <a:rPr lang="en-GB" dirty="0"/>
              <a:t>5. No.</a:t>
            </a:r>
          </a:p>
          <a:p>
            <a:pPr>
              <a:buFontTx/>
              <a:buNone/>
            </a:pPr>
            <a:r>
              <a:rPr lang="en-GB" dirty="0"/>
              <a:t>6. a. He built extra shrines</a:t>
            </a:r>
            <a:br>
              <a:rPr lang="en-GB" dirty="0"/>
            </a:br>
            <a:r>
              <a:rPr lang="en-GB" dirty="0"/>
              <a:t>b. He appointed his own priests</a:t>
            </a:r>
            <a:br>
              <a:rPr lang="en-GB" dirty="0"/>
            </a:br>
            <a:r>
              <a:rPr lang="en-GB" dirty="0"/>
              <a:t>c. He set up his own religious calendar</a:t>
            </a:r>
          </a:p>
        </p:txBody>
      </p:sp>
      <p:pic>
        <p:nvPicPr>
          <p:cNvPr id="524291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3" t="7109" r="20961" b="18958"/>
          <a:stretch>
            <a:fillRect/>
          </a:stretch>
        </p:blipFill>
        <p:spPr bwMode="auto">
          <a:xfrm>
            <a:off x="7016750" y="1524000"/>
            <a:ext cx="2127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5" name="Oval 7"/>
          <p:cNvSpPr>
            <a:spLocks noChangeArrowheads="1"/>
          </p:cNvSpPr>
          <p:nvPr/>
        </p:nvSpPr>
        <p:spPr bwMode="auto">
          <a:xfrm>
            <a:off x="8686800" y="2057400"/>
            <a:ext cx="4572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4296" name="Oval 8"/>
          <p:cNvSpPr>
            <a:spLocks noChangeArrowheads="1"/>
          </p:cNvSpPr>
          <p:nvPr/>
        </p:nvSpPr>
        <p:spPr bwMode="auto">
          <a:xfrm>
            <a:off x="7696200" y="4419600"/>
            <a:ext cx="457200" cy="22860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 bwMode="auto">
          <a:xfrm>
            <a:off x="7881301" y="0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2" grpId="0" build="p" autoUpdateAnimBg="0"/>
      <p:bldP spid="524295" grpId="0" animBg="1"/>
      <p:bldP spid="5242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1st or 2</a:t>
            </a:r>
            <a:r>
              <a:rPr lang="en-GB" baseline="30000" dirty="0"/>
              <a:t>nd</a:t>
            </a:r>
            <a:r>
              <a:rPr lang="en-GB" dirty="0"/>
              <a:t>?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</p:txBody>
      </p:sp>
      <p:pic>
        <p:nvPicPr>
          <p:cNvPr id="4" name="Picture 5" descr="C:\Documents and Settings\Karlo Janssen\Mijn documenten\Downloads\Dit Koningskind\kidsmoment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0"/>
            <a:ext cx="10668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07504" y="1196752"/>
            <a:ext cx="8928992" cy="1947565"/>
          </a:xfrm>
          <a:prstGeom prst="wedgeEllipseCallout">
            <a:avLst>
              <a:gd name="adj1" fmla="val -31893"/>
              <a:gd name="adj2" fmla="val 128906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No other gods.</a:t>
            </a:r>
            <a:r>
              <a:rPr lang="en-US" sz="100" dirty="0">
                <a:solidFill>
                  <a:schemeClr val="tx1"/>
                </a:solidFill>
                <a:latin typeface="Comic Sans MS" pitchFamily="66" charset="0"/>
              </a:rPr>
              <a:t>. . .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Do not make an idol. </a:t>
            </a:r>
            <a:r>
              <a:rPr lang="en-US" sz="800" dirty="0">
                <a:solidFill>
                  <a:schemeClr val="tx1"/>
                </a:solidFill>
                <a:latin typeface="Comic Sans MS" pitchFamily="66" charset="0"/>
              </a:rPr>
              <a:t>. . .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 What is the difference between the 1</a:t>
            </a:r>
            <a:r>
              <a:rPr lang="en-US" sz="2800" baseline="30000" dirty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and 2</a:t>
            </a:r>
            <a:r>
              <a:rPr lang="en-US" sz="2800" baseline="30000" dirty="0">
                <a:solidFill>
                  <a:schemeClr val="bg1"/>
                </a:solidFill>
                <a:latin typeface="Comic Sans MS" pitchFamily="66" charset="0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commandments?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DFF517D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1563" y="4144963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724128" y="3789040"/>
            <a:ext cx="1368152" cy="1296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1st and 2nd - the difference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076056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 Kings 16:31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Ahab not only considered it trivial </a:t>
            </a:r>
            <a:r>
              <a:rPr lang="en-GB" dirty="0">
                <a:solidFill>
                  <a:srgbClr val="FFFF00"/>
                </a:solidFill>
              </a:rPr>
              <a:t>to commit the sins of Jeroboam son of </a:t>
            </a:r>
            <a:r>
              <a:rPr lang="en-GB" dirty="0" err="1">
                <a:solidFill>
                  <a:srgbClr val="FFFF00"/>
                </a:solidFill>
              </a:rPr>
              <a:t>Nebat</a:t>
            </a:r>
            <a:r>
              <a:rPr lang="en-GB" dirty="0"/>
              <a:t>, but he also married Jezebel daughter of </a:t>
            </a:r>
            <a:r>
              <a:rPr lang="en-GB" dirty="0" err="1"/>
              <a:t>Ethbaal</a:t>
            </a:r>
            <a:r>
              <a:rPr lang="en-GB" dirty="0"/>
              <a:t> king of the </a:t>
            </a:r>
            <a:r>
              <a:rPr lang="en-GB" dirty="0" err="1"/>
              <a:t>Sidonians</a:t>
            </a:r>
            <a:r>
              <a:rPr lang="en-GB" dirty="0"/>
              <a:t> and began </a:t>
            </a:r>
            <a:r>
              <a:rPr lang="en-GB" dirty="0">
                <a:solidFill>
                  <a:srgbClr val="FF6600"/>
                </a:solidFill>
              </a:rPr>
              <a:t>to serve Baal and worship him.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40152" y="1264276"/>
            <a:ext cx="320384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GB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Serve the LORD God alone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GB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Worship the LORD God as He has commanded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932040" y="3212976"/>
            <a:ext cx="1008112" cy="1088496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932040" y="2996952"/>
            <a:ext cx="1152128" cy="1872208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1st and 2nd - the difference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first commandment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dirty="0"/>
              <a:t>is about worshiping </a:t>
            </a:r>
            <a:r>
              <a:rPr lang="en-GB" dirty="0">
                <a:solidFill>
                  <a:srgbClr val="00FF00"/>
                </a:solidFill>
              </a:rPr>
              <a:t>the LORD God alone, not having other gods instead of or besides the Lord.</a:t>
            </a:r>
          </a:p>
          <a:p>
            <a:pPr>
              <a:buFontTx/>
              <a:buNone/>
            </a:pPr>
            <a:r>
              <a:rPr lang="en-GB" dirty="0"/>
              <a:t>The second commandment is about worshiping </a:t>
            </a:r>
            <a:r>
              <a:rPr lang="en-GB" dirty="0">
                <a:solidFill>
                  <a:srgbClr val="00FF00"/>
                </a:solidFill>
              </a:rPr>
              <a:t>the LORD God in the right way, not as </a:t>
            </a:r>
            <a:r>
              <a:rPr lang="en-GB" u="sng" dirty="0">
                <a:solidFill>
                  <a:srgbClr val="00FF00"/>
                </a:solidFill>
              </a:rPr>
              <a:t>we</a:t>
            </a:r>
            <a:r>
              <a:rPr lang="en-GB" dirty="0">
                <a:solidFill>
                  <a:srgbClr val="00FF00"/>
                </a:solidFill>
              </a:rPr>
              <a:t> would like to do it but as </a:t>
            </a:r>
            <a:r>
              <a:rPr lang="en-GB" u="sng" dirty="0">
                <a:solidFill>
                  <a:srgbClr val="00FF00"/>
                </a:solidFill>
              </a:rPr>
              <a:t>He</a:t>
            </a:r>
            <a:r>
              <a:rPr lang="en-GB" dirty="0">
                <a:solidFill>
                  <a:srgbClr val="00FF00"/>
                </a:solidFill>
              </a:rPr>
              <a:t> wants us to do it.</a:t>
            </a:r>
          </a:p>
          <a:p>
            <a:pPr>
              <a:buFontTx/>
              <a:buNone/>
            </a:pPr>
            <a:endParaRPr lang="en-GB" sz="9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Those who worship another god or the </a:t>
            </a:r>
            <a:r>
              <a:rPr lang="en-GB" dirty="0" err="1"/>
              <a:t>LORD+another</a:t>
            </a:r>
            <a:r>
              <a:rPr lang="en-GB" dirty="0"/>
              <a:t> god sin against the first commandment.</a:t>
            </a:r>
          </a:p>
          <a:p>
            <a:pPr>
              <a:buFontTx/>
              <a:buNone/>
            </a:pPr>
            <a:r>
              <a:rPr lang="en-GB" dirty="0"/>
              <a:t>Those who worship the LORD (alone) but in their own way rather than God’s way, sin against the second commandment.</a:t>
            </a:r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5375</TotalTime>
  <Words>864</Words>
  <Application>Microsoft Office PowerPoint</Application>
  <PresentationFormat>On-screen Show (4:3)</PresentationFormat>
  <Paragraphs>154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Hymn 11:3</vt:lpstr>
      <vt:lpstr>2nd commandment</vt:lpstr>
      <vt:lpstr>Bible Study:  Exodus 32 &amp; 1 Kings 12</vt:lpstr>
      <vt:lpstr>Bible Study: Exodus 32:1-8</vt:lpstr>
      <vt:lpstr>Bible Study: 1 Kings 12:26-32</vt:lpstr>
      <vt:lpstr>1st or 2nd?</vt:lpstr>
      <vt:lpstr>1st and 2nd - the difference</vt:lpstr>
      <vt:lpstr>1st and 2nd - the difference</vt:lpstr>
      <vt:lpstr>1st and 2nd - the difference</vt:lpstr>
      <vt:lpstr>Against 1st or 2nd commandment?</vt:lpstr>
      <vt:lpstr>Worship</vt:lpstr>
      <vt:lpstr>Worship</vt:lpstr>
      <vt:lpstr>The Liturgy</vt:lpstr>
      <vt:lpstr>PowerPoint Presentation</vt:lpstr>
      <vt:lpstr>PowerPoint Presentation</vt:lpstr>
      <vt:lpstr>Visuals</vt:lpstr>
      <vt:lpstr>2nd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178</cp:revision>
  <cp:lastPrinted>2013-12-03T17:03:10Z</cp:lastPrinted>
  <dcterms:created xsi:type="dcterms:W3CDTF">2008-08-14T09:20:46Z</dcterms:created>
  <dcterms:modified xsi:type="dcterms:W3CDTF">2022-12-16T18:34:13Z</dcterms:modified>
</cp:coreProperties>
</file>