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1"/>
  </p:notesMasterIdLst>
  <p:handoutMasterIdLst>
    <p:handoutMasterId r:id="rId22"/>
  </p:handoutMasterIdLst>
  <p:sldIdLst>
    <p:sldId id="371" r:id="rId2"/>
    <p:sldId id="730" r:id="rId3"/>
    <p:sldId id="692" r:id="rId4"/>
    <p:sldId id="713" r:id="rId5"/>
    <p:sldId id="714" r:id="rId6"/>
    <p:sldId id="732" r:id="rId7"/>
    <p:sldId id="728" r:id="rId8"/>
    <p:sldId id="729" r:id="rId9"/>
    <p:sldId id="715" r:id="rId10"/>
    <p:sldId id="716" r:id="rId11"/>
    <p:sldId id="717" r:id="rId12"/>
    <p:sldId id="718" r:id="rId13"/>
    <p:sldId id="719" r:id="rId14"/>
    <p:sldId id="720" r:id="rId15"/>
    <p:sldId id="721" r:id="rId16"/>
    <p:sldId id="724" r:id="rId17"/>
    <p:sldId id="727" r:id="rId18"/>
    <p:sldId id="722" r:id="rId19"/>
    <p:sldId id="733" r:id="rId20"/>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00FF"/>
    <a:srgbClr val="99CCFF"/>
    <a:srgbClr val="993300"/>
    <a:srgbClr val="FF0000"/>
    <a:srgbClr val="FFFF00"/>
    <a:srgbClr val="00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66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2E64E854-0E47-421C-B85C-A6EE98B7C63A}" type="slidenum">
              <a:rPr lang="en-GB"/>
              <a:pPr/>
              <a:t>‹#›</a:t>
            </a:fld>
            <a:endParaRPr lang="en-GB"/>
          </a:p>
        </p:txBody>
      </p:sp>
    </p:spTree>
    <p:extLst>
      <p:ext uri="{BB962C8B-B14F-4D97-AF65-F5344CB8AC3E}">
        <p14:creationId xmlns:p14="http://schemas.microsoft.com/office/powerpoint/2010/main" val="355403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1B4CB7A4-E47C-40C8-861D-33535D0185A7}" type="slidenum">
              <a:rPr lang="en-GB"/>
              <a:pPr/>
              <a:t>‹#›</a:t>
            </a:fld>
            <a:endParaRPr lang="en-GB"/>
          </a:p>
        </p:txBody>
      </p:sp>
    </p:spTree>
    <p:extLst>
      <p:ext uri="{BB962C8B-B14F-4D97-AF65-F5344CB8AC3E}">
        <p14:creationId xmlns:p14="http://schemas.microsoft.com/office/powerpoint/2010/main" val="3615059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DD016-2FE7-4104-B850-C802058580D5}" type="slidenum">
              <a:rPr lang="en-GB"/>
              <a:pPr/>
              <a:t>1</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10</a:t>
            </a:fld>
            <a:endParaRPr lang="en-GB"/>
          </a:p>
        </p:txBody>
      </p:sp>
    </p:spTree>
    <p:extLst>
      <p:ext uri="{BB962C8B-B14F-4D97-AF65-F5344CB8AC3E}">
        <p14:creationId xmlns:p14="http://schemas.microsoft.com/office/powerpoint/2010/main" val="27277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11</a:t>
            </a:fld>
            <a:endParaRPr lang="en-GB"/>
          </a:p>
        </p:txBody>
      </p:sp>
    </p:spTree>
    <p:extLst>
      <p:ext uri="{BB962C8B-B14F-4D97-AF65-F5344CB8AC3E}">
        <p14:creationId xmlns:p14="http://schemas.microsoft.com/office/powerpoint/2010/main" val="156721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12</a:t>
            </a:fld>
            <a:endParaRPr lang="en-GB"/>
          </a:p>
        </p:txBody>
      </p:sp>
    </p:spTree>
    <p:extLst>
      <p:ext uri="{BB962C8B-B14F-4D97-AF65-F5344CB8AC3E}">
        <p14:creationId xmlns:p14="http://schemas.microsoft.com/office/powerpoint/2010/main" val="84605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13</a:t>
            </a:fld>
            <a:endParaRPr lang="en-GB"/>
          </a:p>
        </p:txBody>
      </p:sp>
    </p:spTree>
    <p:extLst>
      <p:ext uri="{BB962C8B-B14F-4D97-AF65-F5344CB8AC3E}">
        <p14:creationId xmlns:p14="http://schemas.microsoft.com/office/powerpoint/2010/main" val="267418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14</a:t>
            </a:fld>
            <a:endParaRPr lang="en-GB"/>
          </a:p>
        </p:txBody>
      </p:sp>
    </p:spTree>
    <p:extLst>
      <p:ext uri="{BB962C8B-B14F-4D97-AF65-F5344CB8AC3E}">
        <p14:creationId xmlns:p14="http://schemas.microsoft.com/office/powerpoint/2010/main" val="415399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15</a:t>
            </a:fld>
            <a:endParaRPr lang="en-GB"/>
          </a:p>
        </p:txBody>
      </p:sp>
    </p:spTree>
    <p:extLst>
      <p:ext uri="{BB962C8B-B14F-4D97-AF65-F5344CB8AC3E}">
        <p14:creationId xmlns:p14="http://schemas.microsoft.com/office/powerpoint/2010/main" val="167060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16</a:t>
            </a:fld>
            <a:endParaRPr lang="en-GB"/>
          </a:p>
        </p:txBody>
      </p:sp>
    </p:spTree>
    <p:extLst>
      <p:ext uri="{BB962C8B-B14F-4D97-AF65-F5344CB8AC3E}">
        <p14:creationId xmlns:p14="http://schemas.microsoft.com/office/powerpoint/2010/main" val="256287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17</a:t>
            </a:fld>
            <a:endParaRPr lang="en-GB"/>
          </a:p>
        </p:txBody>
      </p:sp>
    </p:spTree>
    <p:extLst>
      <p:ext uri="{BB962C8B-B14F-4D97-AF65-F5344CB8AC3E}">
        <p14:creationId xmlns:p14="http://schemas.microsoft.com/office/powerpoint/2010/main" val="1766483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18</a:t>
            </a:fld>
            <a:endParaRPr lang="en-GB"/>
          </a:p>
        </p:txBody>
      </p:sp>
    </p:spTree>
    <p:extLst>
      <p:ext uri="{BB962C8B-B14F-4D97-AF65-F5344CB8AC3E}">
        <p14:creationId xmlns:p14="http://schemas.microsoft.com/office/powerpoint/2010/main" val="14451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19</a:t>
            </a:fld>
            <a:endParaRPr lang="en-GB"/>
          </a:p>
        </p:txBody>
      </p:sp>
    </p:spTree>
    <p:extLst>
      <p:ext uri="{BB962C8B-B14F-4D97-AF65-F5344CB8AC3E}">
        <p14:creationId xmlns:p14="http://schemas.microsoft.com/office/powerpoint/2010/main" val="342278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2</a:t>
            </a:fld>
            <a:endParaRPr lang="en-GB"/>
          </a:p>
        </p:txBody>
      </p:sp>
    </p:spTree>
    <p:extLst>
      <p:ext uri="{BB962C8B-B14F-4D97-AF65-F5344CB8AC3E}">
        <p14:creationId xmlns:p14="http://schemas.microsoft.com/office/powerpoint/2010/main" val="335131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3</a:t>
            </a:fld>
            <a:endParaRPr lang="en-GB"/>
          </a:p>
        </p:txBody>
      </p:sp>
    </p:spTree>
    <p:extLst>
      <p:ext uri="{BB962C8B-B14F-4D97-AF65-F5344CB8AC3E}">
        <p14:creationId xmlns:p14="http://schemas.microsoft.com/office/powerpoint/2010/main" val="342278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4</a:t>
            </a:fld>
            <a:endParaRPr lang="en-GB"/>
          </a:p>
        </p:txBody>
      </p:sp>
    </p:spTree>
    <p:extLst>
      <p:ext uri="{BB962C8B-B14F-4D97-AF65-F5344CB8AC3E}">
        <p14:creationId xmlns:p14="http://schemas.microsoft.com/office/powerpoint/2010/main" val="390981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5</a:t>
            </a:fld>
            <a:endParaRPr lang="en-GB"/>
          </a:p>
        </p:txBody>
      </p:sp>
    </p:spTree>
    <p:extLst>
      <p:ext uri="{BB962C8B-B14F-4D97-AF65-F5344CB8AC3E}">
        <p14:creationId xmlns:p14="http://schemas.microsoft.com/office/powerpoint/2010/main" val="263992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CA"/>
          </a:p>
        </p:txBody>
      </p:sp>
      <p:sp>
        <p:nvSpPr>
          <p:cNvPr id="29700"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9578230-AB42-416E-82B6-079C72925D66}" type="slidenum">
              <a:rPr lang="en-GB" sz="1200">
                <a:solidFill>
                  <a:schemeClr val="tx1"/>
                </a:solidFill>
              </a:rPr>
              <a:pPr/>
              <a:t>6</a:t>
            </a:fld>
            <a:endParaRPr lang="en-GB"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43958-E162-4DC9-AEA0-6046D1C28AD8}" type="slidenum">
              <a:rPr lang="en-GB"/>
              <a:pPr/>
              <a:t>7</a:t>
            </a:fld>
            <a:endParaRPr lang="en-GB"/>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C1C5B-0ECF-4301-93FE-00494BF0C6B7}" type="slidenum">
              <a:rPr lang="en-GB"/>
              <a:pPr/>
              <a:t>8</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4CB7A4-E47C-40C8-861D-33535D0185A7}" type="slidenum">
              <a:rPr lang="en-GB" smtClean="0"/>
              <a:pPr/>
              <a:t>9</a:t>
            </a:fld>
            <a:endParaRPr lang="en-GB"/>
          </a:p>
        </p:txBody>
      </p:sp>
    </p:spTree>
    <p:extLst>
      <p:ext uri="{BB962C8B-B14F-4D97-AF65-F5344CB8AC3E}">
        <p14:creationId xmlns:p14="http://schemas.microsoft.com/office/powerpoint/2010/main" val="33035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90099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3880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49778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0" y="1219200"/>
            <a:ext cx="9144000" cy="5638800"/>
          </a:xfrm>
        </p:spPr>
        <p:txBody>
          <a:bodyPr/>
          <a:lstStyle/>
          <a:p>
            <a:endParaRPr lang="en-CA"/>
          </a:p>
        </p:txBody>
      </p:sp>
    </p:spTree>
    <p:extLst>
      <p:ext uri="{BB962C8B-B14F-4D97-AF65-F5344CB8AC3E}">
        <p14:creationId xmlns:p14="http://schemas.microsoft.com/office/powerpoint/2010/main" val="30530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367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5623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609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7542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82789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7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39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43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969921706"/>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3352801"/>
            <a:ext cx="7772400" cy="1143000"/>
          </a:xfrm>
        </p:spPr>
        <p:txBody>
          <a:bodyPr/>
          <a:lstStyle/>
          <a:p>
            <a:r>
              <a:rPr lang="en-GB" dirty="0"/>
              <a:t>The Fruit of Faith: </a:t>
            </a:r>
            <a:br>
              <a:rPr lang="en-GB" dirty="0"/>
            </a:br>
            <a:r>
              <a:rPr lang="en-GB" dirty="0"/>
              <a:t>LD 32-44</a:t>
            </a:r>
          </a:p>
        </p:txBody>
      </p:sp>
      <p:sp>
        <p:nvSpPr>
          <p:cNvPr id="126979" name="Rectangle 3"/>
          <p:cNvSpPr>
            <a:spLocks noGrp="1" noChangeArrowheads="1"/>
          </p:cNvSpPr>
          <p:nvPr>
            <p:ph type="subTitle" idx="1"/>
          </p:nvPr>
        </p:nvSpPr>
        <p:spPr>
          <a:xfrm>
            <a:off x="1143000" y="4668839"/>
            <a:ext cx="6858000" cy="1655762"/>
          </a:xfrm>
        </p:spPr>
        <p:txBody>
          <a:bodyPr/>
          <a:lstStyle/>
          <a:p>
            <a:r>
              <a:rPr lang="en-GB" dirty="0"/>
              <a:t>Use God’s Name With Care</a:t>
            </a:r>
          </a:p>
          <a:p>
            <a:r>
              <a:rPr lang="en-GB" dirty="0"/>
              <a:t>Lesson 13 – LD 36-37</a:t>
            </a:r>
          </a:p>
        </p:txBody>
      </p:sp>
      <p:grpSp>
        <p:nvGrpSpPr>
          <p:cNvPr id="126988" name="Group 12"/>
          <p:cNvGrpSpPr>
            <a:grpSpLocks/>
          </p:cNvGrpSpPr>
          <p:nvPr/>
        </p:nvGrpSpPr>
        <p:grpSpPr bwMode="auto">
          <a:xfrm>
            <a:off x="3505200" y="0"/>
            <a:ext cx="2514600" cy="2362200"/>
            <a:chOff x="2832" y="0"/>
            <a:chExt cx="1584" cy="1488"/>
          </a:xfrm>
        </p:grpSpPr>
        <p:pic>
          <p:nvPicPr>
            <p:cNvPr id="1269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0"/>
              <a:ext cx="1584" cy="14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7" name="Text Box 11"/>
            <p:cNvSpPr txBox="1">
              <a:spLocks noChangeArrowheads="1"/>
            </p:cNvSpPr>
            <p:nvPr/>
          </p:nvSpPr>
          <p:spPr bwMode="auto">
            <a:xfrm>
              <a:off x="3360" y="461"/>
              <a:ext cx="528" cy="51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4800">
                  <a:solidFill>
                    <a:srgbClr val="FF0000"/>
                  </a:solidFill>
                  <a:sym typeface="Symbol" pitchFamily="18" charset="2"/>
                </a:rPr>
                <a:t></a:t>
              </a:r>
              <a:endParaRPr lang="en-GB" sz="2800"/>
            </a:p>
          </p:txBody>
        </p:sp>
      </p:grpSp>
      <p:cxnSp>
        <p:nvCxnSpPr>
          <p:cNvPr id="7" name="Straight Arrow Connector 6"/>
          <p:cNvCxnSpPr/>
          <p:nvPr/>
        </p:nvCxnSpPr>
        <p:spPr bwMode="auto">
          <a:xfrm flipV="1">
            <a:off x="3779912" y="1143794"/>
            <a:ext cx="982588" cy="1349102"/>
          </a:xfrm>
          <a:prstGeom prst="straightConnector1">
            <a:avLst/>
          </a:prstGeom>
          <a:solidFill>
            <a:schemeClr val="tx1"/>
          </a:solidFill>
          <a:ln w="76200" cap="flat" cmpd="sng" algn="ctr">
            <a:solidFill>
              <a:srgbClr val="00FF00"/>
            </a:solidFill>
            <a:prstDash val="solid"/>
            <a:round/>
            <a:headEnd type="none" w="med" len="med"/>
            <a:tailEnd type="arrow"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repeatCount="indefinite" fill="hold" nodeType="afterEffect" p14:presetBounceEnd="1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10000">
                                          <p:cBhvr additive="base">
                                            <p:cTn id="7" dur="2500" fill="hold"/>
                                            <p:tgtEl>
                                              <p:spTgt spid="7"/>
                                            </p:tgtEl>
                                            <p:attrNameLst>
                                              <p:attrName>ppt_x</p:attrName>
                                            </p:attrNameLst>
                                          </p:cBhvr>
                                          <p:tavLst>
                                            <p:tav tm="0">
                                              <p:val>
                                                <p:strVal val="0-#ppt_w/2"/>
                                              </p:val>
                                            </p:tav>
                                            <p:tav tm="100000">
                                              <p:val>
                                                <p:strVal val="#ppt_x"/>
                                              </p:val>
                                            </p:tav>
                                          </p:tavLst>
                                        </p:anim>
                                        <p:anim calcmode="lin" valueType="num" p14:bounceEnd="10000">
                                          <p:cBhvr additive="base">
                                            <p:cTn id="8" dur="2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repeatCount="indefinite"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0" fill="hold"/>
                                            <p:tgtEl>
                                              <p:spTgt spid="7"/>
                                            </p:tgtEl>
                                            <p:attrNameLst>
                                              <p:attrName>ppt_x</p:attrName>
                                            </p:attrNameLst>
                                          </p:cBhvr>
                                          <p:tavLst>
                                            <p:tav tm="0">
                                              <p:val>
                                                <p:strVal val="0-#ppt_w/2"/>
                                              </p:val>
                                            </p:tav>
                                            <p:tav tm="100000">
                                              <p:val>
                                                <p:strVal val="#ppt_x"/>
                                              </p:val>
                                            </p:tav>
                                          </p:tavLst>
                                        </p:anim>
                                        <p:anim calcmode="lin" valueType="num">
                                          <p:cBhvr additive="base">
                                            <p:cTn id="8" dur="2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6C3F9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9138" y="5578475"/>
            <a:ext cx="609600" cy="609600"/>
          </a:xfrm>
          <a:prstGeom prst="rect">
            <a:avLst/>
          </a:prstGeom>
        </p:spPr>
      </p:pic>
      <p:sp>
        <p:nvSpPr>
          <p:cNvPr id="555010" name="Rectangle 2"/>
          <p:cNvSpPr>
            <a:spLocks noGrp="1" noChangeArrowheads="1"/>
          </p:cNvSpPr>
          <p:nvPr>
            <p:ph type="title"/>
          </p:nvPr>
        </p:nvSpPr>
        <p:spPr/>
        <p:txBody>
          <a:bodyPr/>
          <a:lstStyle/>
          <a:p>
            <a:r>
              <a:rPr lang="en-GB"/>
              <a:t>Using God’s Name</a:t>
            </a:r>
          </a:p>
        </p:txBody>
      </p:sp>
      <p:sp>
        <p:nvSpPr>
          <p:cNvPr id="555011" name="Rectangle 3"/>
          <p:cNvSpPr>
            <a:spLocks noGrp="1" noChangeArrowheads="1"/>
          </p:cNvSpPr>
          <p:nvPr>
            <p:ph idx="1"/>
          </p:nvPr>
        </p:nvSpPr>
        <p:spPr>
          <a:xfrm>
            <a:off x="0" y="1219200"/>
            <a:ext cx="9144000" cy="1219200"/>
          </a:xfrm>
        </p:spPr>
        <p:txBody>
          <a:bodyPr/>
          <a:lstStyle/>
          <a:p>
            <a:pPr>
              <a:buFontTx/>
              <a:buNone/>
            </a:pPr>
            <a:r>
              <a:rPr lang="en-GB" dirty="0"/>
              <a:t>An appeal to authority is often used to add power to your words.</a:t>
            </a:r>
          </a:p>
          <a:p>
            <a:pPr>
              <a:buFontTx/>
              <a:buNone/>
            </a:pPr>
            <a:endParaRPr lang="en-GB" dirty="0"/>
          </a:p>
          <a:p>
            <a:pPr>
              <a:buFontTx/>
              <a:buNone/>
            </a:pPr>
            <a:endParaRPr lang="en-GB" dirty="0"/>
          </a:p>
          <a:p>
            <a:pPr>
              <a:buFontTx/>
              <a:buNone/>
            </a:pPr>
            <a:endParaRPr lang="en-GB" dirty="0"/>
          </a:p>
        </p:txBody>
      </p:sp>
      <p:pic>
        <p:nvPicPr>
          <p:cNvPr id="5550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419600"/>
            <a:ext cx="1427163" cy="2438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5014" name="AutoShape 6"/>
          <p:cNvSpPr>
            <a:spLocks noChangeArrowheads="1"/>
          </p:cNvSpPr>
          <p:nvPr/>
        </p:nvSpPr>
        <p:spPr bwMode="auto">
          <a:xfrm>
            <a:off x="2517775" y="1981200"/>
            <a:ext cx="6626225" cy="2860675"/>
          </a:xfrm>
          <a:prstGeom prst="wedgeEllipseCallout">
            <a:avLst>
              <a:gd name="adj1" fmla="val -72329"/>
              <a:gd name="adj2" fmla="val 52000"/>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i="1" dirty="0">
                <a:latin typeface="Comic Sans MS" pitchFamily="66" charset="0"/>
              </a:rPr>
              <a:t>Climate change will destroy the world in 50 years. That’s what the Weather Network said.</a:t>
            </a:r>
            <a:endParaRPr lang="en-GB" dirty="0"/>
          </a:p>
        </p:txBody>
      </p:sp>
      <p:pic>
        <p:nvPicPr>
          <p:cNvPr id="1026" name="Picture 2" descr="http://ecx.images-amazon.com/images/I/517h3YF8FJL._SY300_.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0557" y="5104557"/>
            <a:ext cx="1753443" cy="1753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
                                  </p:iterate>
                                  <p:childTnLst>
                                    <p:set>
                                      <p:cBhvr>
                                        <p:cTn id="6" dur="1" fill="hold">
                                          <p:stCondLst>
                                            <p:cond delay="0"/>
                                          </p:stCondLst>
                                        </p:cTn>
                                        <p:tgtEl>
                                          <p:spTgt spid="555014"/>
                                        </p:tgtEl>
                                        <p:attrNameLst>
                                          <p:attrName>style.visibility</p:attrName>
                                        </p:attrNameLst>
                                      </p:cBhvr>
                                      <p:to>
                                        <p:strVal val="visible"/>
                                      </p:to>
                                    </p:set>
                                  </p:childTnLst>
                                </p:cTn>
                              </p:par>
                              <p:par>
                                <p:cTn id="7" presetID="1" presetClass="mediacall" presetSubtype="0" fill="hold" nodeType="withEffect">
                                  <p:stCondLst>
                                    <p:cond delay="1000"/>
                                  </p:stCondLst>
                                  <p:childTnLst>
                                    <p:cmd type="call" cmd="playFrom(0.0)">
                                      <p:cBhvr>
                                        <p:cTn id="8" dur="5766" fill="hold"/>
                                        <p:tgtEl>
                                          <p:spTgt spid="2"/>
                                        </p:tgtEl>
                                      </p:cBhvr>
                                    </p:cmd>
                                  </p:childTnLst>
                                </p:cTn>
                              </p:par>
                            </p:childTnLst>
                          </p:cTn>
                        </p:par>
                        <p:par>
                          <p:cTn id="9" fill="hold">
                            <p:stCondLst>
                              <p:cond delay="6766"/>
                            </p:stCondLst>
                            <p:childTnLst>
                              <p:par>
                                <p:cTn id="10" presetID="2" presetClass="entr" presetSubtype="6" fill="hold" nodeType="afterEffect">
                                  <p:stCondLst>
                                    <p:cond delay="100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1000" fill="hold"/>
                                        <p:tgtEl>
                                          <p:spTgt spid="1026"/>
                                        </p:tgtEl>
                                        <p:attrNameLst>
                                          <p:attrName>ppt_x</p:attrName>
                                        </p:attrNameLst>
                                      </p:cBhvr>
                                      <p:tavLst>
                                        <p:tav tm="0">
                                          <p:val>
                                            <p:strVal val="1+#ppt_w/2"/>
                                          </p:val>
                                        </p:tav>
                                        <p:tav tm="100000">
                                          <p:val>
                                            <p:strVal val="#ppt_x"/>
                                          </p:val>
                                        </p:tav>
                                      </p:tavLst>
                                    </p:anim>
                                    <p:anim calcmode="lin" valueType="num">
                                      <p:cBhvr additive="base">
                                        <p:cTn id="13"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5550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620A7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528" y="5604251"/>
            <a:ext cx="609600" cy="609600"/>
          </a:xfrm>
          <a:prstGeom prst="rect">
            <a:avLst/>
          </a:prstGeom>
        </p:spPr>
      </p:pic>
      <p:sp>
        <p:nvSpPr>
          <p:cNvPr id="556034" name="Rectangle 2"/>
          <p:cNvSpPr>
            <a:spLocks noGrp="1" noChangeArrowheads="1"/>
          </p:cNvSpPr>
          <p:nvPr>
            <p:ph type="title"/>
          </p:nvPr>
        </p:nvSpPr>
        <p:spPr/>
        <p:txBody>
          <a:bodyPr/>
          <a:lstStyle/>
          <a:p>
            <a:r>
              <a:rPr lang="en-GB"/>
              <a:t>Using God’s Name</a:t>
            </a:r>
          </a:p>
        </p:txBody>
      </p:sp>
      <p:sp>
        <p:nvSpPr>
          <p:cNvPr id="556035" name="Rectangle 3"/>
          <p:cNvSpPr>
            <a:spLocks noGrp="1" noChangeArrowheads="1"/>
          </p:cNvSpPr>
          <p:nvPr>
            <p:ph idx="1"/>
          </p:nvPr>
        </p:nvSpPr>
        <p:spPr>
          <a:xfrm>
            <a:off x="0" y="1219200"/>
            <a:ext cx="9144000" cy="1219200"/>
          </a:xfrm>
        </p:spPr>
        <p:txBody>
          <a:bodyPr/>
          <a:lstStyle/>
          <a:p>
            <a:pPr>
              <a:buFontTx/>
              <a:buNone/>
            </a:pPr>
            <a:r>
              <a:rPr lang="en-GB"/>
              <a:t>An appeal to authority is often used to add power to your words.</a:t>
            </a:r>
          </a:p>
          <a:p>
            <a:pPr>
              <a:buFontTx/>
              <a:buNone/>
            </a:pPr>
            <a:endParaRPr lang="en-GB"/>
          </a:p>
          <a:p>
            <a:pPr>
              <a:buFontTx/>
              <a:buNone/>
            </a:pPr>
            <a:endParaRPr lang="en-GB"/>
          </a:p>
          <a:p>
            <a:pPr>
              <a:buFontTx/>
              <a:buNone/>
            </a:pPr>
            <a:endParaRPr lang="en-GB"/>
          </a:p>
        </p:txBody>
      </p:sp>
      <p:pic>
        <p:nvPicPr>
          <p:cNvPr id="5560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0" y="4419600"/>
            <a:ext cx="1427163" cy="2438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6038" name="AutoShape 6"/>
          <p:cNvSpPr>
            <a:spLocks noChangeArrowheads="1"/>
          </p:cNvSpPr>
          <p:nvPr/>
        </p:nvSpPr>
        <p:spPr bwMode="auto">
          <a:xfrm>
            <a:off x="2517775" y="1616075"/>
            <a:ext cx="6626225" cy="3592513"/>
          </a:xfrm>
          <a:prstGeom prst="wedgeEllipseCallout">
            <a:avLst>
              <a:gd name="adj1" fmla="val -72329"/>
              <a:gd name="adj2" fmla="val 52000"/>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i="1" dirty="0">
                <a:latin typeface="Comic Sans MS" pitchFamily="66" charset="0"/>
              </a:rPr>
              <a:t>Climate change will destroy the world in 50 years. That’s what a panel of United Nations climatologists said.</a:t>
            </a:r>
            <a:endParaRPr lang="en-GB" dirty="0"/>
          </a:p>
        </p:txBody>
      </p:sp>
      <p:pic>
        <p:nvPicPr>
          <p:cNvPr id="2052" name="Picture 4" descr="https://hobbydb-production.s3.amazonaws.com/processed_uploads/subject_photo/subject_photo/image/6778/1433232678-3-8258/United-Nation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344" y="5104557"/>
            <a:ext cx="1753443" cy="1753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lt">
                                    <p:tmAbs val="70"/>
                                  </p:iterate>
                                  <p:childTnLst>
                                    <p:set>
                                      <p:cBhvr>
                                        <p:cTn id="6" dur="1" fill="hold">
                                          <p:stCondLst>
                                            <p:cond delay="0"/>
                                          </p:stCondLst>
                                        </p:cTn>
                                        <p:tgtEl>
                                          <p:spTgt spid="556038"/>
                                        </p:tgtEl>
                                        <p:attrNameLst>
                                          <p:attrName>style.visibility</p:attrName>
                                        </p:attrNameLst>
                                      </p:cBhvr>
                                      <p:to>
                                        <p:strVal val="visible"/>
                                      </p:to>
                                    </p:set>
                                  </p:childTnLst>
                                </p:cTn>
                              </p:par>
                              <p:par>
                                <p:cTn id="7" presetID="1" presetClass="mediacall" presetSubtype="0" fill="hold" nodeType="withEffect">
                                  <p:stCondLst>
                                    <p:cond delay="500"/>
                                  </p:stCondLst>
                                  <p:childTnLst>
                                    <p:cmd type="call" cmd="playFrom(0.0)">
                                      <p:cBhvr>
                                        <p:cTn id="8" dur="7063" fill="hold"/>
                                        <p:tgtEl>
                                          <p:spTgt spid="2"/>
                                        </p:tgtEl>
                                      </p:cBhvr>
                                    </p:cmd>
                                  </p:childTnLst>
                                </p:cTn>
                              </p:par>
                            </p:childTnLst>
                          </p:cTn>
                        </p:par>
                        <p:par>
                          <p:cTn id="9" fill="hold">
                            <p:stCondLst>
                              <p:cond delay="7563"/>
                            </p:stCondLst>
                            <p:childTnLst>
                              <p:par>
                                <p:cTn id="10" presetID="2" presetClass="entr" presetSubtype="6" fill="hold" nodeType="afterEffect">
                                  <p:stCondLst>
                                    <p:cond delay="100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750" fill="hold"/>
                                        <p:tgtEl>
                                          <p:spTgt spid="2052"/>
                                        </p:tgtEl>
                                        <p:attrNameLst>
                                          <p:attrName>ppt_x</p:attrName>
                                        </p:attrNameLst>
                                      </p:cBhvr>
                                      <p:tavLst>
                                        <p:tav tm="0">
                                          <p:val>
                                            <p:strVal val="1+#ppt_w/2"/>
                                          </p:val>
                                        </p:tav>
                                        <p:tav tm="100000">
                                          <p:val>
                                            <p:strVal val="#ppt_x"/>
                                          </p:val>
                                        </p:tav>
                                      </p:tavLst>
                                    </p:anim>
                                    <p:anim calcmode="lin" valueType="num">
                                      <p:cBhvr additive="base">
                                        <p:cTn id="13" dur="75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5560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DC0994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8175" y="5456238"/>
            <a:ext cx="609600" cy="609600"/>
          </a:xfrm>
          <a:prstGeom prst="rect">
            <a:avLst/>
          </a:prstGeom>
        </p:spPr>
      </p:pic>
      <p:sp>
        <p:nvSpPr>
          <p:cNvPr id="557058" name="Rectangle 2"/>
          <p:cNvSpPr>
            <a:spLocks noGrp="1" noChangeArrowheads="1"/>
          </p:cNvSpPr>
          <p:nvPr>
            <p:ph type="title"/>
          </p:nvPr>
        </p:nvSpPr>
        <p:spPr/>
        <p:txBody>
          <a:bodyPr/>
          <a:lstStyle/>
          <a:p>
            <a:r>
              <a:rPr lang="en-GB"/>
              <a:t>Using God’s Name</a:t>
            </a:r>
          </a:p>
        </p:txBody>
      </p:sp>
      <p:sp>
        <p:nvSpPr>
          <p:cNvPr id="557059" name="Rectangle 3"/>
          <p:cNvSpPr>
            <a:spLocks noGrp="1" noChangeArrowheads="1"/>
          </p:cNvSpPr>
          <p:nvPr>
            <p:ph idx="1"/>
          </p:nvPr>
        </p:nvSpPr>
        <p:spPr>
          <a:xfrm>
            <a:off x="0" y="1219200"/>
            <a:ext cx="9144000" cy="1219200"/>
          </a:xfrm>
        </p:spPr>
        <p:txBody>
          <a:bodyPr/>
          <a:lstStyle/>
          <a:p>
            <a:pPr>
              <a:buFontTx/>
              <a:buNone/>
            </a:pPr>
            <a:r>
              <a:rPr lang="en-GB" dirty="0"/>
              <a:t>An appeal to authority is often used to add power to your words.</a:t>
            </a:r>
          </a:p>
          <a:p>
            <a:pPr>
              <a:buFontTx/>
              <a:buNone/>
            </a:pPr>
            <a:endParaRPr lang="en-GB" dirty="0"/>
          </a:p>
          <a:p>
            <a:pPr>
              <a:buFontTx/>
              <a:buNone/>
            </a:pPr>
            <a:endParaRPr lang="en-GB" dirty="0"/>
          </a:p>
          <a:p>
            <a:pPr>
              <a:buFontTx/>
              <a:buNone/>
            </a:pPr>
            <a:endParaRPr lang="en-GB" dirty="0"/>
          </a:p>
        </p:txBody>
      </p:sp>
      <p:pic>
        <p:nvPicPr>
          <p:cNvPr id="55706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419600"/>
            <a:ext cx="1427163" cy="2438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7062" name="AutoShape 6"/>
          <p:cNvSpPr>
            <a:spLocks noChangeArrowheads="1"/>
          </p:cNvSpPr>
          <p:nvPr/>
        </p:nvSpPr>
        <p:spPr bwMode="auto">
          <a:xfrm>
            <a:off x="2517775" y="2308712"/>
            <a:ext cx="6626225" cy="2207240"/>
          </a:xfrm>
          <a:prstGeom prst="wedgeEllipseCallout">
            <a:avLst>
              <a:gd name="adj1" fmla="val -72329"/>
              <a:gd name="adj2" fmla="val 52000"/>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i="1" dirty="0">
                <a:latin typeface="Comic Sans MS" pitchFamily="66" charset="0"/>
              </a:rPr>
              <a:t>Girls  must  wear skirts.  That’s what the Bible says.</a:t>
            </a:r>
            <a:endParaRPr lang="en-GB" dirty="0"/>
          </a:p>
        </p:txBody>
      </p:sp>
      <p:sp>
        <p:nvSpPr>
          <p:cNvPr id="557063" name="Text Box 7"/>
          <p:cNvSpPr txBox="1">
            <a:spLocks noChangeArrowheads="1"/>
          </p:cNvSpPr>
          <p:nvPr/>
        </p:nvSpPr>
        <p:spPr bwMode="auto">
          <a:xfrm>
            <a:off x="2514600" y="5029200"/>
            <a:ext cx="6629400" cy="1524000"/>
          </a:xfrm>
          <a:prstGeom prst="rect">
            <a:avLst/>
          </a:prstGeom>
          <a:solidFill>
            <a:srgbClr val="FF99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800" dirty="0">
                <a:latin typeface="Calibri" panose="020F0502020204030204" pitchFamily="34" charset="0"/>
                <a:cs typeface="Calibri" panose="020F0502020204030204" pitchFamily="34" charset="0"/>
              </a:rPr>
              <a:t>Does the Bible say that? If not, this statement is sin against the third commandment.</a:t>
            </a: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10"/>
                                  </p:iterate>
                                  <p:childTnLst>
                                    <p:set>
                                      <p:cBhvr>
                                        <p:cTn id="6" dur="1" fill="hold">
                                          <p:stCondLst>
                                            <p:cond delay="0"/>
                                          </p:stCondLst>
                                        </p:cTn>
                                        <p:tgtEl>
                                          <p:spTgt spid="557062"/>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4846" fill="hold"/>
                                        <p:tgtEl>
                                          <p:spTgt spid="2"/>
                                        </p:tgtEl>
                                      </p:cBhvr>
                                    </p:cmd>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57063"/>
                                        </p:tgtEl>
                                        <p:attrNameLst>
                                          <p:attrName>style.visibility</p:attrName>
                                        </p:attrNameLst>
                                      </p:cBhvr>
                                      <p:to>
                                        <p:strVal val="visible"/>
                                      </p:to>
                                    </p:set>
                                    <p:animEffect transition="in" filter="fade">
                                      <p:cBhvr>
                                        <p:cTn id="13" dur="1500"/>
                                        <p:tgtEl>
                                          <p:spTgt spid="5570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557062" grpId="0" animBg="1"/>
      <p:bldP spid="5570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1AB637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5334000"/>
            <a:ext cx="609600" cy="609600"/>
          </a:xfrm>
          <a:prstGeom prst="rect">
            <a:avLst/>
          </a:prstGeom>
        </p:spPr>
      </p:pic>
      <p:sp>
        <p:nvSpPr>
          <p:cNvPr id="558082" name="Rectangle 2"/>
          <p:cNvSpPr>
            <a:spLocks noGrp="1" noChangeArrowheads="1"/>
          </p:cNvSpPr>
          <p:nvPr>
            <p:ph type="title"/>
          </p:nvPr>
        </p:nvSpPr>
        <p:spPr/>
        <p:txBody>
          <a:bodyPr/>
          <a:lstStyle/>
          <a:p>
            <a:r>
              <a:rPr lang="en-GB"/>
              <a:t>Using God’s Name</a:t>
            </a:r>
          </a:p>
        </p:txBody>
      </p:sp>
      <p:sp>
        <p:nvSpPr>
          <p:cNvPr id="558083" name="Rectangle 3"/>
          <p:cNvSpPr>
            <a:spLocks noGrp="1" noChangeArrowheads="1"/>
          </p:cNvSpPr>
          <p:nvPr>
            <p:ph idx="1"/>
          </p:nvPr>
        </p:nvSpPr>
        <p:spPr>
          <a:xfrm>
            <a:off x="0" y="1219200"/>
            <a:ext cx="9144000" cy="1219200"/>
          </a:xfrm>
        </p:spPr>
        <p:txBody>
          <a:bodyPr/>
          <a:lstStyle/>
          <a:p>
            <a:pPr>
              <a:buFontTx/>
              <a:buNone/>
            </a:pPr>
            <a:r>
              <a:rPr lang="en-GB" dirty="0"/>
              <a:t>An appeal to authority is often used to add power to your words.</a:t>
            </a:r>
          </a:p>
          <a:p>
            <a:pPr>
              <a:buFontTx/>
              <a:buNone/>
            </a:pPr>
            <a:endParaRPr lang="en-GB" dirty="0"/>
          </a:p>
          <a:p>
            <a:pPr>
              <a:buFontTx/>
              <a:buNone/>
            </a:pPr>
            <a:endParaRPr lang="en-GB" dirty="0"/>
          </a:p>
          <a:p>
            <a:pPr>
              <a:buFontTx/>
              <a:buNone/>
            </a:pPr>
            <a:endParaRPr lang="en-GB" dirty="0"/>
          </a:p>
        </p:txBody>
      </p:sp>
      <p:pic>
        <p:nvPicPr>
          <p:cNvPr id="55808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419600"/>
            <a:ext cx="1427163" cy="2438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8086" name="AutoShape 6"/>
          <p:cNvSpPr>
            <a:spLocks noChangeArrowheads="1"/>
          </p:cNvSpPr>
          <p:nvPr/>
        </p:nvSpPr>
        <p:spPr bwMode="auto">
          <a:xfrm>
            <a:off x="2517775" y="2311400"/>
            <a:ext cx="6626225" cy="2206625"/>
          </a:xfrm>
          <a:prstGeom prst="wedgeEllipseCallout">
            <a:avLst>
              <a:gd name="adj1" fmla="val -72329"/>
              <a:gd name="adj2" fmla="val 52000"/>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i="1" dirty="0">
                <a:latin typeface="Comic Sans MS" pitchFamily="66" charset="0"/>
              </a:rPr>
              <a:t>You have to marry me. The Holy Spirit told me.</a:t>
            </a:r>
            <a:endParaRPr lang="en-GB" dirty="0"/>
          </a:p>
        </p:txBody>
      </p:sp>
      <p:sp>
        <p:nvSpPr>
          <p:cNvPr id="558087" name="Text Box 7"/>
          <p:cNvSpPr txBox="1">
            <a:spLocks noChangeArrowheads="1"/>
          </p:cNvSpPr>
          <p:nvPr/>
        </p:nvSpPr>
        <p:spPr bwMode="auto">
          <a:xfrm>
            <a:off x="2514600" y="5029200"/>
            <a:ext cx="6629400" cy="1524000"/>
          </a:xfrm>
          <a:prstGeom prst="rect">
            <a:avLst/>
          </a:prstGeom>
          <a:solidFill>
            <a:srgbClr val="FF99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800" dirty="0">
                <a:latin typeface="Calibri" panose="020F0502020204030204" pitchFamily="34" charset="0"/>
                <a:cs typeface="Calibri" panose="020F0502020204030204" pitchFamily="34" charset="0"/>
              </a:rPr>
              <a:t>Did God really do that? If not, this statement is sin against the third commandment.</a:t>
            </a: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58086"/>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4131" fill="hold"/>
                                        <p:tgtEl>
                                          <p:spTgt spid="2"/>
                                        </p:tgtEl>
                                      </p:cBhvr>
                                    </p:cmd>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58087"/>
                                        </p:tgtEl>
                                        <p:attrNameLst>
                                          <p:attrName>style.visibility</p:attrName>
                                        </p:attrNameLst>
                                      </p:cBhvr>
                                      <p:to>
                                        <p:strVal val="visible"/>
                                      </p:to>
                                    </p:set>
                                    <p:animEffect transition="in" filter="fade">
                                      <p:cBhvr>
                                        <p:cTn id="13" dur="500"/>
                                        <p:tgtEl>
                                          <p:spTgt spid="55808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558086" grpId="0" animBg="1"/>
      <p:bldP spid="5580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GB"/>
              <a:t>Using God’s Name</a:t>
            </a:r>
          </a:p>
        </p:txBody>
      </p:sp>
      <p:sp>
        <p:nvSpPr>
          <p:cNvPr id="559107" name="Rectangle 3"/>
          <p:cNvSpPr>
            <a:spLocks noGrp="1" noChangeArrowheads="1"/>
          </p:cNvSpPr>
          <p:nvPr>
            <p:ph idx="1"/>
          </p:nvPr>
        </p:nvSpPr>
        <p:spPr/>
        <p:txBody>
          <a:bodyPr/>
          <a:lstStyle/>
          <a:p>
            <a:pPr>
              <a:buFontTx/>
              <a:buNone/>
            </a:pPr>
            <a:r>
              <a:rPr lang="en-GB" dirty="0"/>
              <a:t>An</a:t>
            </a:r>
            <a:r>
              <a:rPr lang="en-GB" dirty="0">
                <a:solidFill>
                  <a:srgbClr val="00FF00"/>
                </a:solidFill>
              </a:rPr>
              <a:t> appeal to authority </a:t>
            </a:r>
            <a:r>
              <a:rPr lang="en-GB" dirty="0"/>
              <a:t>is often used </a:t>
            </a:r>
            <a:r>
              <a:rPr lang="en-GB" dirty="0">
                <a:solidFill>
                  <a:srgbClr val="00FF00"/>
                </a:solidFill>
              </a:rPr>
              <a:t>to add power to your words.</a:t>
            </a:r>
          </a:p>
          <a:p>
            <a:pPr>
              <a:buFontTx/>
              <a:buNone/>
            </a:pPr>
            <a:r>
              <a:rPr lang="en-GB" dirty="0"/>
              <a:t>People may use </a:t>
            </a:r>
            <a:r>
              <a:rPr lang="en-GB" dirty="0">
                <a:solidFill>
                  <a:srgbClr val="00FF00"/>
                </a:solidFill>
              </a:rPr>
              <a:t>an appeal to God </a:t>
            </a:r>
            <a:r>
              <a:rPr lang="en-GB" dirty="0"/>
              <a:t>to add </a:t>
            </a:r>
            <a:r>
              <a:rPr lang="en-GB" dirty="0">
                <a:solidFill>
                  <a:srgbClr val="00FF00"/>
                </a:solidFill>
              </a:rPr>
              <a:t>power to their words. </a:t>
            </a:r>
            <a:r>
              <a:rPr lang="en-GB" dirty="0"/>
              <a:t>They may say “</a:t>
            </a:r>
            <a:r>
              <a:rPr lang="en-GB" dirty="0">
                <a:solidFill>
                  <a:srgbClr val="00FF00"/>
                </a:solidFill>
              </a:rPr>
              <a:t>the Bible says</a:t>
            </a:r>
            <a:r>
              <a:rPr lang="en-GB" dirty="0"/>
              <a:t>” when </a:t>
            </a:r>
            <a:r>
              <a:rPr lang="en-GB" dirty="0">
                <a:solidFill>
                  <a:srgbClr val="00FF00"/>
                </a:solidFill>
              </a:rPr>
              <a:t>the Bible doesn’t say, </a:t>
            </a:r>
            <a:r>
              <a:rPr lang="en-GB" dirty="0"/>
              <a:t>or</a:t>
            </a:r>
            <a:r>
              <a:rPr lang="en-GB" dirty="0">
                <a:solidFill>
                  <a:srgbClr val="00FF00"/>
                </a:solidFill>
              </a:rPr>
              <a:t> </a:t>
            </a:r>
            <a:r>
              <a:rPr lang="en-GB" dirty="0"/>
              <a:t>“</a:t>
            </a:r>
            <a:r>
              <a:rPr lang="en-GB" dirty="0">
                <a:solidFill>
                  <a:srgbClr val="00FF00"/>
                </a:solidFill>
              </a:rPr>
              <a:t>God told me</a:t>
            </a:r>
            <a:r>
              <a:rPr lang="en-GB" dirty="0"/>
              <a:t>” when </a:t>
            </a:r>
            <a:r>
              <a:rPr lang="en-GB" dirty="0">
                <a:solidFill>
                  <a:srgbClr val="00FF00"/>
                </a:solidFill>
              </a:rPr>
              <a:t>God didn’t tell them.</a:t>
            </a:r>
          </a:p>
          <a:p>
            <a:pPr>
              <a:buFontTx/>
              <a:buNone/>
            </a:pPr>
            <a:r>
              <a:rPr lang="en-GB" dirty="0"/>
              <a:t>Be</a:t>
            </a:r>
            <a:r>
              <a:rPr lang="en-GB" dirty="0">
                <a:solidFill>
                  <a:srgbClr val="00FF00"/>
                </a:solidFill>
              </a:rPr>
              <a:t> very careful </a:t>
            </a:r>
            <a:r>
              <a:rPr lang="en-GB" dirty="0"/>
              <a:t>how you </a:t>
            </a:r>
            <a:r>
              <a:rPr lang="en-GB" dirty="0">
                <a:solidFill>
                  <a:srgbClr val="00FF00"/>
                </a:solidFill>
              </a:rPr>
              <a:t>appeal to the authority of God when substantiating a claim. </a:t>
            </a:r>
          </a:p>
          <a:p>
            <a:pPr>
              <a:buFontTx/>
              <a:buNone/>
            </a:pPr>
            <a:r>
              <a:rPr lang="en-GB" dirty="0"/>
              <a:t>We are </a:t>
            </a:r>
            <a:r>
              <a:rPr lang="en-GB" dirty="0">
                <a:solidFill>
                  <a:srgbClr val="00FF00"/>
                </a:solidFill>
              </a:rPr>
              <a:t>NOT to make misuse of God’s Name.</a:t>
            </a:r>
            <a:endParaRPr lang="en-GB" dirty="0"/>
          </a:p>
          <a:p>
            <a:pPr>
              <a:buFontTx/>
              <a:buNone/>
            </a:pPr>
            <a:endParaRPr lang="en-GB" dirty="0"/>
          </a:p>
          <a:p>
            <a:pPr>
              <a:buFontTx/>
              <a:buNone/>
            </a:pPr>
            <a:endParaRPr lang="en-GB" dirty="0"/>
          </a:p>
          <a:p>
            <a:pPr>
              <a:buFontTx/>
              <a:buNone/>
            </a:pPr>
            <a:endParaRPr lang="en-GB" dirty="0"/>
          </a:p>
        </p:txBody>
      </p:sp>
      <p:sp>
        <p:nvSpPr>
          <p:cNvPr id="559112" name="Text Box 8"/>
          <p:cNvSpPr txBox="1">
            <a:spLocks noChangeArrowheads="1"/>
          </p:cNvSpPr>
          <p:nvPr/>
        </p:nvSpPr>
        <p:spPr bwMode="auto">
          <a:xfrm>
            <a:off x="7567613" y="50800"/>
            <a:ext cx="1335087"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8800">
                <a:solidFill>
                  <a:srgbClr val="00FF00"/>
                </a:solidFill>
                <a:sym typeface="Wingdings" pitchFamily="2" charset="2"/>
              </a:rPr>
              <a:t></a:t>
            </a:r>
            <a:endParaRPr lang="en-US">
              <a:solidFill>
                <a:srgbClr val="00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GB" dirty="0"/>
              <a:t>“Empty” or “in vain”</a:t>
            </a:r>
          </a:p>
        </p:txBody>
      </p:sp>
      <p:sp>
        <p:nvSpPr>
          <p:cNvPr id="560131" name="Rectangle 3"/>
          <p:cNvSpPr>
            <a:spLocks noGrp="1" noChangeArrowheads="1"/>
          </p:cNvSpPr>
          <p:nvPr>
            <p:ph idx="1"/>
          </p:nvPr>
        </p:nvSpPr>
        <p:spPr>
          <a:xfrm>
            <a:off x="0" y="1219200"/>
            <a:ext cx="9144000" cy="1143000"/>
          </a:xfrm>
        </p:spPr>
        <p:txBody>
          <a:bodyPr/>
          <a:lstStyle/>
          <a:p>
            <a:pPr>
              <a:buFontTx/>
              <a:buNone/>
            </a:pPr>
            <a:r>
              <a:rPr lang="en-GB"/>
              <a:t>Another way to misuse God’s Name is to no purpose. We usually call it swearing or profane language.</a:t>
            </a:r>
          </a:p>
        </p:txBody>
      </p:sp>
      <p:pic>
        <p:nvPicPr>
          <p:cNvPr id="560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67000"/>
            <a:ext cx="4960938" cy="35893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60134"/>
                                        </p:tgtEl>
                                        <p:attrNameLst>
                                          <p:attrName>style.visibility</p:attrName>
                                        </p:attrNameLst>
                                      </p:cBhvr>
                                      <p:to>
                                        <p:strVal val="visible"/>
                                      </p:to>
                                    </p:set>
                                    <p:animEffect transition="in" filter="circle(out)">
                                      <p:cBhvr>
                                        <p:cTn id="7" dur="5000"/>
                                        <p:tgtEl>
                                          <p:spTgt spid="56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GB"/>
              <a:t>What did you say?</a:t>
            </a:r>
          </a:p>
        </p:txBody>
      </p:sp>
      <p:sp>
        <p:nvSpPr>
          <p:cNvPr id="564227" name="Rectangle 3"/>
          <p:cNvSpPr>
            <a:spLocks noGrp="1" noChangeArrowheads="1"/>
          </p:cNvSpPr>
          <p:nvPr>
            <p:ph idx="1"/>
          </p:nvPr>
        </p:nvSpPr>
        <p:spPr>
          <a:xfrm>
            <a:off x="2514600" y="1219200"/>
            <a:ext cx="6629400" cy="5638800"/>
          </a:xfrm>
        </p:spPr>
        <p:txBody>
          <a:bodyPr/>
          <a:lstStyle/>
          <a:p>
            <a:pPr>
              <a:buFontTx/>
              <a:buNone/>
            </a:pPr>
            <a:r>
              <a:rPr lang="en-GB" dirty="0"/>
              <a:t>There are different levels of bad language.</a:t>
            </a:r>
          </a:p>
          <a:p>
            <a:pPr>
              <a:buFontTx/>
              <a:buNone/>
            </a:pPr>
            <a:r>
              <a:rPr lang="en-GB" dirty="0"/>
              <a:t>Coarse language</a:t>
            </a:r>
          </a:p>
          <a:p>
            <a:pPr lvl="1">
              <a:buFontTx/>
              <a:buNone/>
            </a:pPr>
            <a:r>
              <a:rPr lang="en-GB" dirty="0"/>
              <a:t>Shit, bugger, the “f” word</a:t>
            </a:r>
          </a:p>
          <a:p>
            <a:pPr>
              <a:buFontTx/>
              <a:buNone/>
            </a:pPr>
            <a:r>
              <a:rPr lang="en-GB" dirty="0"/>
              <a:t>Corrupted curses and coarse language</a:t>
            </a:r>
          </a:p>
          <a:p>
            <a:pPr lvl="1">
              <a:buFontTx/>
              <a:buNone/>
            </a:pPr>
            <a:r>
              <a:rPr lang="en-GB" dirty="0"/>
              <a:t>Gee, golly, crikey, heck, </a:t>
            </a:r>
          </a:p>
          <a:p>
            <a:pPr>
              <a:buFontTx/>
              <a:buNone/>
            </a:pPr>
            <a:r>
              <a:rPr lang="en-GB" dirty="0"/>
              <a:t>Full blown curses</a:t>
            </a:r>
          </a:p>
          <a:p>
            <a:pPr lvl="1">
              <a:buFontTx/>
              <a:buNone/>
            </a:pPr>
            <a:r>
              <a:rPr lang="en-GB" dirty="0"/>
              <a:t>“Jesus Christ”, OMG=“O my God”</a:t>
            </a:r>
          </a:p>
        </p:txBody>
      </p:sp>
      <p:pic>
        <p:nvPicPr>
          <p:cNvPr id="564228" name="Picture 4" descr="C:\Documents and Settings\Karlo Janssen\Mijn documenten\Mijn afbeeldingen\Bible\3rd commandment\Kleurplaat 'Vloeken Hou liever je snav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177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229" name="Rectangle 5"/>
          <p:cNvSpPr>
            <a:spLocks noChangeArrowheads="1"/>
          </p:cNvSpPr>
          <p:nvPr/>
        </p:nvSpPr>
        <p:spPr bwMode="auto">
          <a:xfrm>
            <a:off x="0" y="2667000"/>
            <a:ext cx="2286000" cy="762000"/>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dirty="0"/>
              <a:t>Swear? </a:t>
            </a:r>
          </a:p>
          <a:p>
            <a:pPr algn="l"/>
            <a:r>
              <a:rPr lang="en-GB" dirty="0"/>
              <a:t>Shut your beak!</a:t>
            </a:r>
          </a:p>
        </p:txBody>
      </p:sp>
      <p:pic>
        <p:nvPicPr>
          <p:cNvPr id="564230" name="Picture 6" descr="C:\Documents and Settings\Karlo Janssen\Mijn documenten\Mijn afbeeldingen\Bible\3rd commandment\vloeken va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78213"/>
            <a:ext cx="2392363" cy="3379787"/>
          </a:xfrm>
          <a:prstGeom prst="rect">
            <a:avLst/>
          </a:prstGeom>
          <a:noFill/>
          <a:extLst>
            <a:ext uri="{909E8E84-426E-40DD-AFC4-6F175D3DCCD1}">
              <a14:hiddenFill xmlns:a14="http://schemas.microsoft.com/office/drawing/2010/main">
                <a:solidFill>
                  <a:srgbClr val="FFFFFF"/>
                </a:solidFill>
              </a14:hiddenFill>
            </a:ext>
          </a:extLst>
        </p:spPr>
      </p:pic>
      <p:sp>
        <p:nvSpPr>
          <p:cNvPr id="564231" name="Rectangle 7"/>
          <p:cNvSpPr>
            <a:spLocks noChangeArrowheads="1"/>
          </p:cNvSpPr>
          <p:nvPr/>
        </p:nvSpPr>
        <p:spPr bwMode="auto">
          <a:xfrm>
            <a:off x="0" y="3505200"/>
            <a:ext cx="2362200" cy="1905000"/>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800">
                <a:latin typeface="Billboard" pitchFamily="2" charset="0"/>
              </a:rPr>
              <a:t>Let loose a curse and something breaks</a:t>
            </a:r>
            <a:endParaRPr lang="en-GB"/>
          </a:p>
        </p:txBody>
      </p:sp>
      <p:pic>
        <p:nvPicPr>
          <p:cNvPr id="5642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983163"/>
            <a:ext cx="2590800" cy="18748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GB"/>
              <a:t>What did you say?</a:t>
            </a:r>
          </a:p>
        </p:txBody>
      </p:sp>
      <p:sp>
        <p:nvSpPr>
          <p:cNvPr id="567306" name="AutoShape 10"/>
          <p:cNvSpPr>
            <a:spLocks noChangeArrowheads="1"/>
          </p:cNvSpPr>
          <p:nvPr/>
        </p:nvSpPr>
        <p:spPr bwMode="auto">
          <a:xfrm>
            <a:off x="1588" y="1606084"/>
            <a:ext cx="9170987" cy="2161520"/>
          </a:xfrm>
          <a:prstGeom prst="horizontalScroll">
            <a:avLst>
              <a:gd name="adj" fmla="val 9745"/>
            </a:avLst>
          </a:prstGeom>
          <a:solidFill>
            <a:srgbClr val="FF9900"/>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sz="2800" i="1" dirty="0"/>
              <a:t>Let no corrupting talk come out of your mouths, but only such as is good for building up, as fits the occasion, that it may give grace to those who hear. </a:t>
            </a:r>
          </a:p>
          <a:p>
            <a:pPr algn="r"/>
            <a:r>
              <a:rPr lang="en-US" i="1" dirty="0"/>
              <a:t>Ephesians 4:29</a:t>
            </a:r>
            <a:endParaRPr lang="en-US" sz="4400" i="1" dirty="0">
              <a:solidFill>
                <a:schemeClr val="tx2"/>
              </a:solidFill>
            </a:endParaRPr>
          </a:p>
        </p:txBody>
      </p:sp>
      <p:sp>
        <p:nvSpPr>
          <p:cNvPr id="567307" name="AutoShape 11"/>
          <p:cNvSpPr>
            <a:spLocks noChangeArrowheads="1"/>
          </p:cNvSpPr>
          <p:nvPr/>
        </p:nvSpPr>
        <p:spPr bwMode="auto">
          <a:xfrm>
            <a:off x="60325" y="3703866"/>
            <a:ext cx="9053513" cy="2263319"/>
          </a:xfrm>
          <a:prstGeom prst="horizontalScroll">
            <a:avLst>
              <a:gd name="adj" fmla="val 11579"/>
            </a:avLst>
          </a:prstGeom>
          <a:solidFill>
            <a:srgbClr val="FF9900"/>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sz="2800" i="1" dirty="0"/>
              <a:t> Let there be no filthiness nor foolish talk nor crude joking, which are out of place, but instead let there be thanksgiving.</a:t>
            </a:r>
            <a:endParaRPr lang="en-US" sz="3200" i="1" dirty="0"/>
          </a:p>
          <a:p>
            <a:pPr algn="r"/>
            <a:r>
              <a:rPr lang="en-US" i="1" dirty="0"/>
              <a:t>Ephesians 5:4</a:t>
            </a:r>
            <a:endParaRPr lang="en-US" sz="44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7306"/>
                                        </p:tgtEl>
                                        <p:attrNameLst>
                                          <p:attrName>style.visibility</p:attrName>
                                        </p:attrNameLst>
                                      </p:cBhvr>
                                      <p:to>
                                        <p:strVal val="visible"/>
                                      </p:to>
                                    </p:set>
                                    <p:animEffect transition="in" filter="wipe(left)">
                                      <p:cBhvr>
                                        <p:cTn id="7" dur="1500"/>
                                        <p:tgtEl>
                                          <p:spTgt spid="567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7307"/>
                                        </p:tgtEl>
                                        <p:attrNameLst>
                                          <p:attrName>style.visibility</p:attrName>
                                        </p:attrNameLst>
                                      </p:cBhvr>
                                      <p:to>
                                        <p:strVal val="visible"/>
                                      </p:to>
                                    </p:set>
                                    <p:animEffect transition="in" filter="wipe(left)">
                                      <p:cBhvr>
                                        <p:cTn id="12" dur="1500"/>
                                        <p:tgtEl>
                                          <p:spTgt spid="567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6" grpId="0" animBg="1"/>
      <p:bldP spid="56730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GB"/>
              <a:t>Empty use of God’s Name</a:t>
            </a:r>
          </a:p>
        </p:txBody>
      </p:sp>
      <p:sp>
        <p:nvSpPr>
          <p:cNvPr id="561155" name="Rectangle 3"/>
          <p:cNvSpPr>
            <a:spLocks noGrp="1" noChangeArrowheads="1"/>
          </p:cNvSpPr>
          <p:nvPr>
            <p:ph idx="1"/>
          </p:nvPr>
        </p:nvSpPr>
        <p:spPr>
          <a:xfrm>
            <a:off x="0" y="1219200"/>
            <a:ext cx="9144000" cy="3657600"/>
          </a:xfrm>
        </p:spPr>
        <p:txBody>
          <a:bodyPr/>
          <a:lstStyle/>
          <a:p>
            <a:pPr>
              <a:buFontTx/>
              <a:buNone/>
            </a:pPr>
            <a:r>
              <a:rPr lang="en-GB" dirty="0"/>
              <a:t>Another way </a:t>
            </a:r>
            <a:r>
              <a:rPr lang="en-GB" dirty="0">
                <a:solidFill>
                  <a:srgbClr val="00FF00"/>
                </a:solidFill>
              </a:rPr>
              <a:t>to misuse God’s Name is to no purpose. </a:t>
            </a:r>
            <a:r>
              <a:rPr lang="en-GB" dirty="0"/>
              <a:t>We usually call it </a:t>
            </a:r>
            <a:r>
              <a:rPr lang="en-GB" dirty="0">
                <a:solidFill>
                  <a:srgbClr val="00FF00"/>
                </a:solidFill>
              </a:rPr>
              <a:t>swearing or profane language.</a:t>
            </a:r>
          </a:p>
          <a:p>
            <a:pPr>
              <a:buFontTx/>
              <a:buNone/>
            </a:pPr>
            <a:r>
              <a:rPr lang="en-GB" dirty="0"/>
              <a:t>Swearing in the Christian tradition actually has its origin with Roman Catholics.</a:t>
            </a:r>
            <a:endParaRPr lang="en-GB" dirty="0">
              <a:solidFill>
                <a:srgbClr val="00FF00"/>
              </a:solidFill>
            </a:endParaRPr>
          </a:p>
          <a:p>
            <a:pPr>
              <a:buFontTx/>
              <a:buNone/>
            </a:pPr>
            <a:r>
              <a:rPr lang="en-GB" dirty="0">
                <a:solidFill>
                  <a:srgbClr val="00FF00"/>
                </a:solidFill>
              </a:rPr>
              <a:t>Swearing </a:t>
            </a:r>
            <a:r>
              <a:rPr lang="en-GB" dirty="0"/>
              <a:t>comes down to an </a:t>
            </a:r>
            <a:r>
              <a:rPr lang="en-GB" dirty="0">
                <a:solidFill>
                  <a:srgbClr val="00FF00"/>
                </a:solidFill>
              </a:rPr>
              <a:t>unnecessary use of God’s Name in a situation. One uses God’s Name while there is no need for it at all.</a:t>
            </a:r>
            <a:endParaRPr lang="en-GB" dirty="0"/>
          </a:p>
        </p:txBody>
      </p:sp>
      <p:sp>
        <p:nvSpPr>
          <p:cNvPr id="561157" name="Text Box 5"/>
          <p:cNvSpPr txBox="1">
            <a:spLocks noChangeArrowheads="1"/>
          </p:cNvSpPr>
          <p:nvPr/>
        </p:nvSpPr>
        <p:spPr bwMode="auto">
          <a:xfrm>
            <a:off x="7567613" y="50800"/>
            <a:ext cx="1335087"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8800" dirty="0">
                <a:solidFill>
                  <a:srgbClr val="00FF00"/>
                </a:solidFill>
                <a:sym typeface="Wingdings" pitchFamily="2" charset="2"/>
              </a:rPr>
              <a:t></a:t>
            </a:r>
            <a:endParaRPr lang="en-US" dirty="0">
              <a:solidFill>
                <a:srgbClr val="00FF00"/>
              </a:solidFill>
            </a:endParaRPr>
          </a:p>
        </p:txBody>
      </p:sp>
      <p:sp>
        <p:nvSpPr>
          <p:cNvPr id="561158" name="Rectangle 6"/>
          <p:cNvSpPr>
            <a:spLocks noChangeArrowheads="1"/>
          </p:cNvSpPr>
          <p:nvPr/>
        </p:nvSpPr>
        <p:spPr bwMode="auto">
          <a:xfrm>
            <a:off x="3581400" y="5105400"/>
            <a:ext cx="5562600" cy="1752600"/>
          </a:xfrm>
          <a:prstGeom prst="rect">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dirty="0"/>
              <a:t>A Dutch Cardinal (Roman Catholic VIP) once said he figured swearing is okay for Roman Catholics. “It shows that God is very present in our lives, and dear to us.”</a:t>
            </a:r>
          </a:p>
        </p:txBody>
      </p:sp>
      <p:pic>
        <p:nvPicPr>
          <p:cNvPr id="1026" name="Picture 2" descr="Image result for emoji huh">
            <a:extLst>
              <a:ext uri="{FF2B5EF4-FFF2-40B4-BE49-F238E27FC236}">
                <a16:creationId xmlns:a16="http://schemas.microsoft.com/office/drawing/2014/main" id="{802D612B-16C3-4B45-9541-7B05E7D28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229200"/>
            <a:ext cx="1878360" cy="1549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9" name="Oval 1037"/>
          <p:cNvSpPr>
            <a:spLocks noChangeArrowheads="1"/>
          </p:cNvSpPr>
          <p:nvPr/>
        </p:nvSpPr>
        <p:spPr bwMode="auto">
          <a:xfrm>
            <a:off x="3352800" y="3810000"/>
            <a:ext cx="5791200" cy="1136650"/>
          </a:xfrm>
          <a:prstGeom prst="ellipse">
            <a:avLst/>
          </a:pr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solidFill>
                  <a:schemeClr val="tx1"/>
                </a:solidFill>
                <a:latin typeface="Comic Sans MS" pitchFamily="66" charset="0"/>
              </a:rPr>
              <a:t>Remain silent when others misuse God’s Name</a:t>
            </a:r>
          </a:p>
        </p:txBody>
      </p:sp>
      <p:sp>
        <p:nvSpPr>
          <p:cNvPr id="521218" name="Rectangle 1026"/>
          <p:cNvSpPr>
            <a:spLocks noGrp="1" noChangeArrowheads="1"/>
          </p:cNvSpPr>
          <p:nvPr>
            <p:ph type="title"/>
          </p:nvPr>
        </p:nvSpPr>
        <p:spPr/>
        <p:txBody>
          <a:bodyPr/>
          <a:lstStyle/>
          <a:p>
            <a:pPr algn="r"/>
            <a:r>
              <a:rPr lang="en-GB" dirty="0"/>
              <a:t>3rd commandment</a:t>
            </a:r>
          </a:p>
        </p:txBody>
      </p:sp>
      <p:pic>
        <p:nvPicPr>
          <p:cNvPr id="521219" name="Picture 1027" descr="C:\Documents and Settings\Karlo Janssen\Mijn documenten\Catechism\Pictures\1e geb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36788" cy="3352800"/>
          </a:xfrm>
          <a:prstGeom prst="rect">
            <a:avLst/>
          </a:prstGeom>
          <a:noFill/>
          <a:extLst>
            <a:ext uri="{909E8E84-426E-40DD-AFC4-6F175D3DCCD1}">
              <a14:hiddenFill xmlns:a14="http://schemas.microsoft.com/office/drawing/2010/main">
                <a:solidFill>
                  <a:srgbClr val="FFFFFF"/>
                </a:solidFill>
              </a14:hiddenFill>
            </a:ext>
          </a:extLst>
        </p:spPr>
      </p:pic>
      <p:sp>
        <p:nvSpPr>
          <p:cNvPr id="521220" name="Rectangle 1028"/>
          <p:cNvSpPr>
            <a:spLocks noChangeArrowheads="1"/>
          </p:cNvSpPr>
          <p:nvPr/>
        </p:nvSpPr>
        <p:spPr bwMode="auto">
          <a:xfrm>
            <a:off x="228600" y="533400"/>
            <a:ext cx="1600200" cy="1905000"/>
          </a:xfrm>
          <a:prstGeom prst="rect">
            <a:avLst/>
          </a:prstGeom>
          <a:solidFill>
            <a:schemeClr val="tx1"/>
          </a:solidFill>
          <a:ln>
            <a:noFill/>
          </a:ln>
          <a:effectLst/>
          <a:extLs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dirty="0"/>
              <a:t>Use God’s Name with care</a:t>
            </a:r>
          </a:p>
        </p:txBody>
      </p:sp>
      <p:sp>
        <p:nvSpPr>
          <p:cNvPr id="521221" name="AutoShape 1029"/>
          <p:cNvSpPr>
            <a:spLocks noChangeArrowheads="1"/>
          </p:cNvSpPr>
          <p:nvPr/>
        </p:nvSpPr>
        <p:spPr bwMode="auto">
          <a:xfrm>
            <a:off x="2286000" y="2286000"/>
            <a:ext cx="1295400" cy="1219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chemeClr val="tx1"/>
                </a:solidFill>
                <a:latin typeface="Comic Sans MS" pitchFamily="66" charset="0"/>
              </a:rPr>
              <a:t>Don’t</a:t>
            </a:r>
          </a:p>
        </p:txBody>
      </p:sp>
      <p:sp>
        <p:nvSpPr>
          <p:cNvPr id="521222" name="AutoShape 1030"/>
          <p:cNvSpPr>
            <a:spLocks noChangeArrowheads="1"/>
          </p:cNvSpPr>
          <p:nvPr/>
        </p:nvSpPr>
        <p:spPr bwMode="auto">
          <a:xfrm>
            <a:off x="2286000" y="5257800"/>
            <a:ext cx="1295400" cy="1219200"/>
          </a:xfrm>
          <a:custGeom>
            <a:avLst/>
            <a:gdLst>
              <a:gd name="G0" fmla="+- 3300 0 0"/>
              <a:gd name="G1" fmla="+- 21600 0 3300"/>
              <a:gd name="G2" fmla="+- 21600 0 33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00" y="10800"/>
                </a:moveTo>
                <a:cubicBezTo>
                  <a:pt x="3300" y="14942"/>
                  <a:pt x="6658" y="18300"/>
                  <a:pt x="10800" y="18300"/>
                </a:cubicBezTo>
                <a:cubicBezTo>
                  <a:pt x="14942" y="18300"/>
                  <a:pt x="18300" y="14942"/>
                  <a:pt x="18300" y="10800"/>
                </a:cubicBezTo>
                <a:cubicBezTo>
                  <a:pt x="18300" y="6658"/>
                  <a:pt x="14942" y="3300"/>
                  <a:pt x="10800" y="3300"/>
                </a:cubicBezTo>
                <a:cubicBezTo>
                  <a:pt x="6658" y="3300"/>
                  <a:pt x="3300" y="6658"/>
                  <a:pt x="3300" y="10800"/>
                </a:cubicBezTo>
                <a:close/>
              </a:path>
            </a:pathLst>
          </a:cu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chemeClr val="tx1"/>
                </a:solidFill>
                <a:latin typeface="Comic Sans MS" pitchFamily="66" charset="0"/>
              </a:rPr>
              <a:t>Do</a:t>
            </a:r>
          </a:p>
        </p:txBody>
      </p:sp>
      <p:sp>
        <p:nvSpPr>
          <p:cNvPr id="521223" name="Oval 1031"/>
          <p:cNvSpPr>
            <a:spLocks noChangeArrowheads="1"/>
          </p:cNvSpPr>
          <p:nvPr/>
        </p:nvSpPr>
        <p:spPr bwMode="auto">
          <a:xfrm>
            <a:off x="3352800" y="980728"/>
            <a:ext cx="5791200" cy="963961"/>
          </a:xfrm>
          <a:prstGeom prst="ellipse">
            <a:avLst/>
          </a:pr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r>
              <a:rPr lang="en-US" dirty="0">
                <a:solidFill>
                  <a:schemeClr val="tx1"/>
                </a:solidFill>
                <a:latin typeface="Comic Sans MS" pitchFamily="66" charset="0"/>
              </a:rPr>
              <a:t>Make misuse of God’s Name</a:t>
            </a:r>
          </a:p>
        </p:txBody>
      </p:sp>
      <p:sp>
        <p:nvSpPr>
          <p:cNvPr id="521224" name="Oval 1032"/>
          <p:cNvSpPr>
            <a:spLocks noChangeArrowheads="1"/>
          </p:cNvSpPr>
          <p:nvPr/>
        </p:nvSpPr>
        <p:spPr bwMode="auto">
          <a:xfrm>
            <a:off x="4343400" y="2057400"/>
            <a:ext cx="4800600" cy="1651000"/>
          </a:xfrm>
          <a:prstGeom prst="ellipse">
            <a:avLst/>
          </a:pr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solidFill>
                  <a:schemeClr val="tx1"/>
                </a:solidFill>
                <a:latin typeface="Comic Sans MS" pitchFamily="66" charset="0"/>
              </a:rPr>
              <a:t>Use God’s Name unnecessarily (swearing)</a:t>
            </a:r>
          </a:p>
        </p:txBody>
      </p:sp>
      <p:sp>
        <p:nvSpPr>
          <p:cNvPr id="521225" name="Oval 1033"/>
          <p:cNvSpPr>
            <a:spLocks noChangeArrowheads="1"/>
          </p:cNvSpPr>
          <p:nvPr/>
        </p:nvSpPr>
        <p:spPr bwMode="auto">
          <a:xfrm>
            <a:off x="5029200" y="5303838"/>
            <a:ext cx="4114800" cy="1136650"/>
          </a:xfrm>
          <a:prstGeom prst="ellipse">
            <a:avLst/>
          </a:prstGeom>
          <a:solidFill>
            <a:srgbClr val="00FF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Comic Sans MS" pitchFamily="66" charset="0"/>
              </a:rPr>
              <a:t>Use God’s Name with respect</a:t>
            </a:r>
            <a:endParaRPr lang="en-US">
              <a:solidFill>
                <a:schemeClr val="tx1"/>
              </a:solidFill>
              <a:latin typeface="Comic Sans MS" pitchFamily="66" charset="0"/>
            </a:endParaRPr>
          </a:p>
        </p:txBody>
      </p:sp>
      <p:sp>
        <p:nvSpPr>
          <p:cNvPr id="521226" name="Line 1034"/>
          <p:cNvSpPr>
            <a:spLocks noChangeShapeType="1"/>
          </p:cNvSpPr>
          <p:nvPr/>
        </p:nvSpPr>
        <p:spPr bwMode="auto">
          <a:xfrm flipV="1">
            <a:off x="3352800" y="1676400"/>
            <a:ext cx="838200" cy="761999"/>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21227" name="Line 1035"/>
          <p:cNvSpPr>
            <a:spLocks noChangeShapeType="1"/>
          </p:cNvSpPr>
          <p:nvPr/>
        </p:nvSpPr>
        <p:spPr bwMode="auto">
          <a:xfrm>
            <a:off x="3276600" y="3352799"/>
            <a:ext cx="647328" cy="83817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21228" name="Line 1036"/>
          <p:cNvSpPr>
            <a:spLocks noChangeShapeType="1"/>
          </p:cNvSpPr>
          <p:nvPr/>
        </p:nvSpPr>
        <p:spPr bwMode="auto">
          <a:xfrm flipV="1">
            <a:off x="3581400" y="5867400"/>
            <a:ext cx="1447800" cy="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21230" name="Line 1038"/>
          <p:cNvSpPr>
            <a:spLocks noChangeShapeType="1"/>
          </p:cNvSpPr>
          <p:nvPr/>
        </p:nvSpPr>
        <p:spPr bwMode="auto">
          <a:xfrm>
            <a:off x="3581400" y="2895600"/>
            <a:ext cx="8382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5" name="Text Box 5"/>
          <p:cNvSpPr txBox="1">
            <a:spLocks noChangeArrowheads="1"/>
          </p:cNvSpPr>
          <p:nvPr/>
        </p:nvSpPr>
        <p:spPr bwMode="auto">
          <a:xfrm>
            <a:off x="2286000" y="-5484"/>
            <a:ext cx="1335087"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8800" dirty="0">
                <a:solidFill>
                  <a:srgbClr val="00FF00"/>
                </a:solidFill>
                <a:sym typeface="Wingdings" pitchFamily="2" charset="2"/>
              </a:rPr>
              <a:t></a:t>
            </a:r>
            <a:endParaRPr lang="en-US" dirty="0">
              <a:solidFill>
                <a:srgbClr val="00FF00"/>
              </a:solidFill>
            </a:endParaRPr>
          </a:p>
        </p:txBody>
      </p:sp>
    </p:spTree>
    <p:extLst>
      <p:ext uri="{BB962C8B-B14F-4D97-AF65-F5344CB8AC3E}">
        <p14:creationId xmlns:p14="http://schemas.microsoft.com/office/powerpoint/2010/main" val="252467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11:4</a:t>
            </a:r>
          </a:p>
        </p:txBody>
      </p:sp>
      <p:sp>
        <p:nvSpPr>
          <p:cNvPr id="3" name="Content Placeholder 2"/>
          <p:cNvSpPr>
            <a:spLocks noGrp="1"/>
          </p:cNvSpPr>
          <p:nvPr>
            <p:ph idx="1"/>
          </p:nvPr>
        </p:nvSpPr>
        <p:spPr>
          <a:xfrm>
            <a:off x="1331640" y="1219200"/>
            <a:ext cx="7812360" cy="5638800"/>
          </a:xfrm>
        </p:spPr>
        <p:txBody>
          <a:bodyPr/>
          <a:lstStyle/>
          <a:p>
            <a:pPr marL="0" indent="0">
              <a:buNone/>
            </a:pPr>
            <a:r>
              <a:rPr lang="en-CA" dirty="0"/>
              <a:t>Invoke the LORD with fear and </a:t>
            </a:r>
            <a:r>
              <a:rPr lang="en-CA" dirty="0" err="1"/>
              <a:t>rev’rence</a:t>
            </a:r>
            <a:r>
              <a:rPr lang="en-CA" dirty="0"/>
              <a:t>;</a:t>
            </a:r>
          </a:p>
          <a:p>
            <a:pPr marL="0" indent="0">
              <a:buNone/>
            </a:pPr>
            <a:r>
              <a:rPr lang="en-CA" dirty="0"/>
              <a:t>you shall not take his name in vain.</a:t>
            </a:r>
          </a:p>
          <a:p>
            <a:pPr marL="0" indent="0">
              <a:buNone/>
            </a:pPr>
            <a:r>
              <a:rPr lang="en-CA" dirty="0"/>
              <a:t>The LORD your God will not hold guiltless</a:t>
            </a:r>
          </a:p>
          <a:p>
            <a:pPr marL="0" indent="0">
              <a:buNone/>
            </a:pPr>
            <a:r>
              <a:rPr lang="en-CA" dirty="0"/>
              <a:t>those who his holy name profane.</a:t>
            </a:r>
          </a:p>
          <a:p>
            <a:pPr marL="0" indent="0">
              <a:buNone/>
            </a:pPr>
            <a:endParaRPr lang="en-CA" dirty="0"/>
          </a:p>
        </p:txBody>
      </p:sp>
    </p:spTree>
    <p:extLst>
      <p:ext uri="{BB962C8B-B14F-4D97-AF65-F5344CB8AC3E}">
        <p14:creationId xmlns:p14="http://schemas.microsoft.com/office/powerpoint/2010/main" val="210122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9" name="Oval 1037"/>
          <p:cNvSpPr>
            <a:spLocks noChangeArrowheads="1"/>
          </p:cNvSpPr>
          <p:nvPr/>
        </p:nvSpPr>
        <p:spPr bwMode="auto">
          <a:xfrm>
            <a:off x="3352800" y="3810000"/>
            <a:ext cx="5791200" cy="1136650"/>
          </a:xfrm>
          <a:prstGeom prst="ellipse">
            <a:avLst/>
          </a:pr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solidFill>
                  <a:schemeClr val="tx1"/>
                </a:solidFill>
                <a:latin typeface="Comic Sans MS" pitchFamily="66" charset="0"/>
              </a:rPr>
              <a:t>Remain silent when others misuse God’s Name</a:t>
            </a:r>
          </a:p>
        </p:txBody>
      </p:sp>
      <p:sp>
        <p:nvSpPr>
          <p:cNvPr id="521218" name="Rectangle 1026"/>
          <p:cNvSpPr>
            <a:spLocks noGrp="1" noChangeArrowheads="1"/>
          </p:cNvSpPr>
          <p:nvPr>
            <p:ph type="title"/>
          </p:nvPr>
        </p:nvSpPr>
        <p:spPr/>
        <p:txBody>
          <a:bodyPr/>
          <a:lstStyle/>
          <a:p>
            <a:pPr algn="r"/>
            <a:r>
              <a:rPr lang="en-GB"/>
              <a:t>3rd commandment</a:t>
            </a:r>
          </a:p>
        </p:txBody>
      </p:sp>
      <p:pic>
        <p:nvPicPr>
          <p:cNvPr id="521219" name="Picture 1027" descr="C:\Documents and Settings\Karlo Janssen\Mijn documenten\Catechism\Pictures\1e geb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36788" cy="3352800"/>
          </a:xfrm>
          <a:prstGeom prst="rect">
            <a:avLst/>
          </a:prstGeom>
          <a:noFill/>
          <a:extLst>
            <a:ext uri="{909E8E84-426E-40DD-AFC4-6F175D3DCCD1}">
              <a14:hiddenFill xmlns:a14="http://schemas.microsoft.com/office/drawing/2010/main">
                <a:solidFill>
                  <a:srgbClr val="FFFFFF"/>
                </a:solidFill>
              </a14:hiddenFill>
            </a:ext>
          </a:extLst>
        </p:spPr>
      </p:pic>
      <p:sp>
        <p:nvSpPr>
          <p:cNvPr id="521220" name="Rectangle 1028"/>
          <p:cNvSpPr>
            <a:spLocks noChangeArrowheads="1"/>
          </p:cNvSpPr>
          <p:nvPr/>
        </p:nvSpPr>
        <p:spPr bwMode="auto">
          <a:xfrm>
            <a:off x="228600" y="533400"/>
            <a:ext cx="1600200" cy="1905000"/>
          </a:xfrm>
          <a:prstGeom prst="rect">
            <a:avLst/>
          </a:prstGeom>
          <a:solidFill>
            <a:schemeClr val="tx1"/>
          </a:solidFill>
          <a:ln>
            <a:noFill/>
          </a:ln>
          <a:effectLst/>
          <a:extLs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dirty="0"/>
              <a:t>Use God’s Name with care</a:t>
            </a:r>
          </a:p>
        </p:txBody>
      </p:sp>
      <p:sp>
        <p:nvSpPr>
          <p:cNvPr id="521221" name="AutoShape 1029"/>
          <p:cNvSpPr>
            <a:spLocks noChangeArrowheads="1"/>
          </p:cNvSpPr>
          <p:nvPr/>
        </p:nvSpPr>
        <p:spPr bwMode="auto">
          <a:xfrm>
            <a:off x="2286000" y="2286000"/>
            <a:ext cx="1295400" cy="1219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chemeClr val="tx1"/>
                </a:solidFill>
                <a:latin typeface="Comic Sans MS" pitchFamily="66" charset="0"/>
              </a:rPr>
              <a:t>Don’t</a:t>
            </a:r>
          </a:p>
        </p:txBody>
      </p:sp>
      <p:sp>
        <p:nvSpPr>
          <p:cNvPr id="521222" name="AutoShape 1030"/>
          <p:cNvSpPr>
            <a:spLocks noChangeArrowheads="1"/>
          </p:cNvSpPr>
          <p:nvPr/>
        </p:nvSpPr>
        <p:spPr bwMode="auto">
          <a:xfrm>
            <a:off x="2286000" y="5257800"/>
            <a:ext cx="1295400" cy="1219200"/>
          </a:xfrm>
          <a:custGeom>
            <a:avLst/>
            <a:gdLst>
              <a:gd name="G0" fmla="+- 3300 0 0"/>
              <a:gd name="G1" fmla="+- 21600 0 3300"/>
              <a:gd name="G2" fmla="+- 21600 0 33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00" y="10800"/>
                </a:moveTo>
                <a:cubicBezTo>
                  <a:pt x="3300" y="14942"/>
                  <a:pt x="6658" y="18300"/>
                  <a:pt x="10800" y="18300"/>
                </a:cubicBezTo>
                <a:cubicBezTo>
                  <a:pt x="14942" y="18300"/>
                  <a:pt x="18300" y="14942"/>
                  <a:pt x="18300" y="10800"/>
                </a:cubicBezTo>
                <a:cubicBezTo>
                  <a:pt x="18300" y="6658"/>
                  <a:pt x="14942" y="3300"/>
                  <a:pt x="10800" y="3300"/>
                </a:cubicBezTo>
                <a:cubicBezTo>
                  <a:pt x="6658" y="3300"/>
                  <a:pt x="3300" y="6658"/>
                  <a:pt x="3300" y="10800"/>
                </a:cubicBezTo>
                <a:close/>
              </a:path>
            </a:pathLst>
          </a:cu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chemeClr val="tx1"/>
                </a:solidFill>
                <a:latin typeface="Comic Sans MS" pitchFamily="66" charset="0"/>
              </a:rPr>
              <a:t>Do</a:t>
            </a:r>
          </a:p>
        </p:txBody>
      </p:sp>
      <p:sp>
        <p:nvSpPr>
          <p:cNvPr id="521223" name="Oval 1031"/>
          <p:cNvSpPr>
            <a:spLocks noChangeArrowheads="1"/>
          </p:cNvSpPr>
          <p:nvPr/>
        </p:nvSpPr>
        <p:spPr bwMode="auto">
          <a:xfrm>
            <a:off x="3352800" y="980728"/>
            <a:ext cx="5791200" cy="963961"/>
          </a:xfrm>
          <a:prstGeom prst="ellipse">
            <a:avLst/>
          </a:pr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r>
              <a:rPr lang="en-US" dirty="0">
                <a:solidFill>
                  <a:schemeClr val="tx1"/>
                </a:solidFill>
                <a:latin typeface="Comic Sans MS" pitchFamily="66" charset="0"/>
              </a:rPr>
              <a:t>Make misuse of God’s Name</a:t>
            </a:r>
          </a:p>
        </p:txBody>
      </p:sp>
      <p:sp>
        <p:nvSpPr>
          <p:cNvPr id="521224" name="Oval 1032"/>
          <p:cNvSpPr>
            <a:spLocks noChangeArrowheads="1"/>
          </p:cNvSpPr>
          <p:nvPr/>
        </p:nvSpPr>
        <p:spPr bwMode="auto">
          <a:xfrm>
            <a:off x="4343400" y="2057400"/>
            <a:ext cx="4800600" cy="1651000"/>
          </a:xfrm>
          <a:prstGeom prst="ellipse">
            <a:avLst/>
          </a:pr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solidFill>
                  <a:schemeClr val="tx1"/>
                </a:solidFill>
                <a:latin typeface="Comic Sans MS" pitchFamily="66" charset="0"/>
              </a:rPr>
              <a:t>Use God’s Name unnecessarily (swearing)</a:t>
            </a:r>
          </a:p>
        </p:txBody>
      </p:sp>
      <p:sp>
        <p:nvSpPr>
          <p:cNvPr id="521225" name="Oval 1033"/>
          <p:cNvSpPr>
            <a:spLocks noChangeArrowheads="1"/>
          </p:cNvSpPr>
          <p:nvPr/>
        </p:nvSpPr>
        <p:spPr bwMode="auto">
          <a:xfrm>
            <a:off x="5029200" y="5303838"/>
            <a:ext cx="4114800" cy="1136650"/>
          </a:xfrm>
          <a:prstGeom prst="ellipse">
            <a:avLst/>
          </a:prstGeom>
          <a:solidFill>
            <a:srgbClr val="00FF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Comic Sans MS" pitchFamily="66" charset="0"/>
              </a:rPr>
              <a:t>Use God’s Name with respect</a:t>
            </a:r>
            <a:endParaRPr lang="en-US">
              <a:solidFill>
                <a:schemeClr val="tx1"/>
              </a:solidFill>
              <a:latin typeface="Comic Sans MS" pitchFamily="66" charset="0"/>
            </a:endParaRPr>
          </a:p>
        </p:txBody>
      </p:sp>
      <p:sp>
        <p:nvSpPr>
          <p:cNvPr id="521226" name="Line 1034"/>
          <p:cNvSpPr>
            <a:spLocks noChangeShapeType="1"/>
          </p:cNvSpPr>
          <p:nvPr/>
        </p:nvSpPr>
        <p:spPr bwMode="auto">
          <a:xfrm flipV="1">
            <a:off x="3429000" y="1676400"/>
            <a:ext cx="762000" cy="8382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21227" name="Line 1035"/>
          <p:cNvSpPr>
            <a:spLocks noChangeShapeType="1"/>
          </p:cNvSpPr>
          <p:nvPr/>
        </p:nvSpPr>
        <p:spPr bwMode="auto">
          <a:xfrm>
            <a:off x="3276600" y="3352799"/>
            <a:ext cx="762000" cy="91438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21228" name="Line 1036"/>
          <p:cNvSpPr>
            <a:spLocks noChangeShapeType="1"/>
          </p:cNvSpPr>
          <p:nvPr/>
        </p:nvSpPr>
        <p:spPr bwMode="auto">
          <a:xfrm flipV="1">
            <a:off x="3581400" y="5867400"/>
            <a:ext cx="1447800" cy="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21230" name="Line 1038"/>
          <p:cNvSpPr>
            <a:spLocks noChangeShapeType="1"/>
          </p:cNvSpPr>
          <p:nvPr/>
        </p:nvSpPr>
        <p:spPr bwMode="auto">
          <a:xfrm>
            <a:off x="3581400" y="2895600"/>
            <a:ext cx="8382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09600" y="0"/>
            <a:ext cx="7772400" cy="1143000"/>
          </a:xfrm>
        </p:spPr>
        <p:txBody>
          <a:bodyPr/>
          <a:lstStyle/>
          <a:p>
            <a:r>
              <a:rPr lang="en-GB"/>
              <a:t>God’s Names</a:t>
            </a:r>
          </a:p>
        </p:txBody>
      </p:sp>
      <p:sp>
        <p:nvSpPr>
          <p:cNvPr id="550915" name="Rectangle 3"/>
          <p:cNvSpPr>
            <a:spLocks noGrp="1" noChangeArrowheads="1"/>
          </p:cNvSpPr>
          <p:nvPr>
            <p:ph type="body" idx="4294967295"/>
          </p:nvPr>
        </p:nvSpPr>
        <p:spPr>
          <a:xfrm>
            <a:off x="0" y="914400"/>
            <a:ext cx="9144000" cy="5943600"/>
          </a:xfrm>
        </p:spPr>
        <p:txBody>
          <a:bodyPr/>
          <a:lstStyle/>
          <a:p>
            <a:pPr lvl="2"/>
            <a:endParaRPr lang="en-GB" dirty="0">
              <a:solidFill>
                <a:schemeClr val="tx2"/>
              </a:solidFill>
            </a:endParaRPr>
          </a:p>
          <a:p>
            <a:pPr>
              <a:buFontTx/>
              <a:buNone/>
            </a:pPr>
            <a:r>
              <a:rPr lang="en-GB" i="1" dirty="0"/>
              <a:t>		Hebrew		English	Points to</a:t>
            </a:r>
            <a:r>
              <a:rPr lang="en-GB" i="1" dirty="0">
                <a:solidFill>
                  <a:srgbClr val="00FF00"/>
                </a:solidFill>
              </a:rPr>
              <a:t>				</a:t>
            </a:r>
            <a:r>
              <a:rPr lang="en-GB" sz="2000" i="1" dirty="0"/>
              <a:t>in normal</a:t>
            </a:r>
          </a:p>
          <a:p>
            <a:pPr>
              <a:buFontTx/>
              <a:buNone/>
            </a:pPr>
            <a:r>
              <a:rPr lang="en-GB" sz="2000" dirty="0">
                <a:latin typeface="Hebrew" pitchFamily="34" charset="0"/>
              </a:rPr>
              <a:t>			</a:t>
            </a:r>
            <a:r>
              <a:rPr lang="en-GB" sz="2000" i="1" dirty="0"/>
              <a:t>letters</a:t>
            </a:r>
            <a:endParaRPr lang="en-GB" sz="2000" dirty="0">
              <a:latin typeface="Hebrew" pitchFamily="34" charset="0"/>
            </a:endParaRPr>
          </a:p>
          <a:p>
            <a:pPr>
              <a:buFontTx/>
              <a:buNone/>
            </a:pPr>
            <a:endParaRPr lang="en-GB" dirty="0">
              <a:solidFill>
                <a:srgbClr val="00FF00"/>
              </a:solidFill>
              <a:latin typeface="Hebrew" pitchFamily="34" charset="0"/>
            </a:endParaRPr>
          </a:p>
          <a:p>
            <a:pPr>
              <a:buFontTx/>
              <a:buNone/>
            </a:pPr>
            <a:r>
              <a:rPr lang="en-GB" dirty="0">
                <a:solidFill>
                  <a:srgbClr val="00FF00"/>
                </a:solidFill>
              </a:rPr>
              <a:t>			Elohim	</a:t>
            </a:r>
          </a:p>
          <a:p>
            <a:pPr>
              <a:buFontTx/>
              <a:buNone/>
            </a:pPr>
            <a:r>
              <a:rPr lang="en-GB" dirty="0">
                <a:solidFill>
                  <a:srgbClr val="00FF00"/>
                </a:solidFill>
                <a:latin typeface="Hebrew" pitchFamily="34" charset="0"/>
              </a:rPr>
              <a:t>			</a:t>
            </a:r>
          </a:p>
          <a:p>
            <a:pPr>
              <a:buFontTx/>
              <a:buNone/>
            </a:pPr>
            <a:r>
              <a:rPr lang="en-GB" dirty="0">
                <a:solidFill>
                  <a:srgbClr val="00FF00"/>
                </a:solidFill>
              </a:rPr>
              <a:t>			</a:t>
            </a:r>
            <a:r>
              <a:rPr lang="en-GB" dirty="0" err="1">
                <a:solidFill>
                  <a:srgbClr val="00FF00"/>
                </a:solidFill>
              </a:rPr>
              <a:t>Adonaj</a:t>
            </a:r>
            <a:r>
              <a:rPr lang="en-GB" dirty="0">
                <a:solidFill>
                  <a:srgbClr val="00FF00"/>
                </a:solidFill>
              </a:rPr>
              <a:t>	</a:t>
            </a:r>
          </a:p>
          <a:p>
            <a:pPr>
              <a:buFontTx/>
              <a:buNone/>
            </a:pPr>
            <a:r>
              <a:rPr lang="en-GB" dirty="0">
                <a:solidFill>
                  <a:srgbClr val="00FF00"/>
                </a:solidFill>
                <a:latin typeface="Hebrew" pitchFamily="34" charset="0"/>
              </a:rPr>
              <a:t>			</a:t>
            </a:r>
          </a:p>
          <a:p>
            <a:pPr>
              <a:buFontTx/>
              <a:buNone/>
            </a:pPr>
            <a:r>
              <a:rPr lang="en-GB" dirty="0">
                <a:solidFill>
                  <a:srgbClr val="00FF00"/>
                </a:solidFill>
              </a:rPr>
              <a:t>			Yahweh	</a:t>
            </a:r>
            <a:endParaRPr lang="en-GB" dirty="0">
              <a:solidFill>
                <a:srgbClr val="99CCFF"/>
              </a:solidFill>
            </a:endParaRPr>
          </a:p>
        </p:txBody>
      </p:sp>
      <p:sp>
        <p:nvSpPr>
          <p:cNvPr id="550916" name="Text Box 4"/>
          <p:cNvSpPr txBox="1">
            <a:spLocks noChangeArrowheads="1"/>
          </p:cNvSpPr>
          <p:nvPr/>
        </p:nvSpPr>
        <p:spPr bwMode="auto">
          <a:xfrm>
            <a:off x="7567613" y="50800"/>
            <a:ext cx="1335087"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8800">
                <a:solidFill>
                  <a:srgbClr val="00FF00"/>
                </a:solidFill>
                <a:sym typeface="Wingdings" pitchFamily="2" charset="2"/>
              </a:rPr>
              <a:t></a:t>
            </a:r>
            <a:endParaRPr lang="en-US">
              <a:solidFill>
                <a:srgbClr val="00FF00"/>
              </a:solidFill>
            </a:endParaRPr>
          </a:p>
        </p:txBody>
      </p:sp>
      <p:pic>
        <p:nvPicPr>
          <p:cNvPr id="5509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2" y="3140969"/>
            <a:ext cx="1371149" cy="42319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09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6" y="5217939"/>
            <a:ext cx="852475" cy="36309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09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82" y="4149080"/>
            <a:ext cx="1156709" cy="4731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lvl="2"/>
            <a:endParaRPr lang="en-GB" kern="0" dirty="0">
              <a:solidFill>
                <a:schemeClr val="tx2"/>
              </a:solidFill>
              <a:latin typeface="Calibri" panose="020F0502020204030204" pitchFamily="34" charset="0"/>
              <a:cs typeface="Calibri" panose="020F0502020204030204" pitchFamily="34" charset="0"/>
            </a:endParaRPr>
          </a:p>
          <a:p>
            <a:pPr>
              <a:buFontTx/>
              <a:buNone/>
            </a:pPr>
            <a:r>
              <a:rPr lang="en-GB" i="1" kern="0" dirty="0">
                <a:latin typeface="Calibri" panose="020F0502020204030204" pitchFamily="34" charset="0"/>
                <a:cs typeface="Calibri" panose="020F0502020204030204" pitchFamily="34" charset="0"/>
              </a:rPr>
              <a:t>		Hebrew		English	Points to</a:t>
            </a:r>
            <a:r>
              <a:rPr lang="en-GB" i="1" kern="0" dirty="0">
                <a:solidFill>
                  <a:srgbClr val="00FF00"/>
                </a:solidFill>
                <a:latin typeface="Calibri" panose="020F0502020204030204" pitchFamily="34" charset="0"/>
                <a:cs typeface="Calibri" panose="020F0502020204030204" pitchFamily="34" charset="0"/>
              </a:rPr>
              <a:t>				</a:t>
            </a:r>
            <a:r>
              <a:rPr lang="en-GB" sz="2000" i="1" kern="0" dirty="0">
                <a:latin typeface="Calibri" panose="020F0502020204030204" pitchFamily="34" charset="0"/>
                <a:cs typeface="Calibri" panose="020F0502020204030204" pitchFamily="34" charset="0"/>
              </a:rPr>
              <a:t>in normal</a:t>
            </a:r>
          </a:p>
          <a:p>
            <a:pPr>
              <a:buFontTx/>
              <a:buNone/>
            </a:pPr>
            <a:r>
              <a:rPr lang="en-GB" sz="2000" kern="0" dirty="0">
                <a:latin typeface="Calibri" panose="020F0502020204030204" pitchFamily="34" charset="0"/>
                <a:cs typeface="Calibri" panose="020F0502020204030204" pitchFamily="34" charset="0"/>
              </a:rPr>
              <a:t>			</a:t>
            </a:r>
            <a:r>
              <a:rPr lang="en-GB" sz="2000" i="1" kern="0" dirty="0">
                <a:latin typeface="Calibri" panose="020F0502020204030204" pitchFamily="34" charset="0"/>
                <a:cs typeface="Calibri" panose="020F0502020204030204" pitchFamily="34" charset="0"/>
              </a:rPr>
              <a:t>letters</a:t>
            </a:r>
            <a:endParaRPr lang="en-GB" sz="2000" kern="0" dirty="0">
              <a:latin typeface="Calibri" panose="020F0502020204030204" pitchFamily="34" charset="0"/>
              <a:cs typeface="Calibri" panose="020F0502020204030204" pitchFamily="34" charset="0"/>
            </a:endParaRPr>
          </a:p>
          <a:p>
            <a:pPr>
              <a:buFontTx/>
              <a:buNone/>
            </a:pPr>
            <a:endParaRPr lang="en-GB" kern="0" dirty="0">
              <a:solidFill>
                <a:srgbClr val="00FF00"/>
              </a:solidFill>
              <a:latin typeface="Calibri" panose="020F0502020204030204" pitchFamily="34" charset="0"/>
              <a:cs typeface="Calibri" panose="020F0502020204030204" pitchFamily="34" charset="0"/>
            </a:endParaRPr>
          </a:p>
          <a:p>
            <a:pPr>
              <a:buFontTx/>
              <a:buNone/>
            </a:pPr>
            <a:r>
              <a:rPr lang="en-GB" kern="0" dirty="0">
                <a:solidFill>
                  <a:srgbClr val="00FF00"/>
                </a:solidFill>
                <a:latin typeface="Calibri" panose="020F0502020204030204" pitchFamily="34" charset="0"/>
                <a:cs typeface="Calibri" panose="020F0502020204030204" pitchFamily="34" charset="0"/>
              </a:rPr>
              <a:t>			Elohim	  God		Power-Creator</a:t>
            </a:r>
          </a:p>
          <a:p>
            <a:pPr>
              <a:buFontTx/>
              <a:buNone/>
            </a:pPr>
            <a:r>
              <a:rPr lang="en-GB" kern="0" dirty="0">
                <a:solidFill>
                  <a:srgbClr val="00FF00"/>
                </a:solidFill>
                <a:latin typeface="Calibri" panose="020F0502020204030204" pitchFamily="34" charset="0"/>
                <a:cs typeface="Calibri" panose="020F0502020204030204" pitchFamily="34" charset="0"/>
              </a:rPr>
              <a:t>			</a:t>
            </a:r>
          </a:p>
          <a:p>
            <a:pPr>
              <a:buFontTx/>
              <a:buNone/>
            </a:pPr>
            <a:r>
              <a:rPr lang="en-GB" kern="0" dirty="0">
                <a:solidFill>
                  <a:srgbClr val="00FF00"/>
                </a:solidFill>
                <a:latin typeface="Calibri" panose="020F0502020204030204" pitchFamily="34" charset="0"/>
                <a:cs typeface="Calibri" panose="020F0502020204030204" pitchFamily="34" charset="0"/>
              </a:rPr>
              <a:t>			</a:t>
            </a:r>
            <a:r>
              <a:rPr lang="en-GB" kern="0" dirty="0" err="1">
                <a:solidFill>
                  <a:srgbClr val="00FF00"/>
                </a:solidFill>
                <a:latin typeface="Calibri" panose="020F0502020204030204" pitchFamily="34" charset="0"/>
                <a:cs typeface="Calibri" panose="020F0502020204030204" pitchFamily="34" charset="0"/>
              </a:rPr>
              <a:t>Adonaj</a:t>
            </a:r>
            <a:r>
              <a:rPr lang="en-GB" kern="0" dirty="0">
                <a:solidFill>
                  <a:srgbClr val="00FF00"/>
                </a:solidFill>
                <a:latin typeface="Calibri" panose="020F0502020204030204" pitchFamily="34" charset="0"/>
                <a:cs typeface="Calibri" panose="020F0502020204030204" pitchFamily="34" charset="0"/>
              </a:rPr>
              <a:t>	  Lord		Might-King</a:t>
            </a:r>
          </a:p>
          <a:p>
            <a:pPr>
              <a:buFontTx/>
              <a:buNone/>
            </a:pPr>
            <a:r>
              <a:rPr lang="en-GB" kern="0" dirty="0">
                <a:solidFill>
                  <a:srgbClr val="00FF00"/>
                </a:solidFill>
                <a:latin typeface="Calibri" panose="020F0502020204030204" pitchFamily="34" charset="0"/>
                <a:cs typeface="Calibri" panose="020F0502020204030204" pitchFamily="34" charset="0"/>
              </a:rPr>
              <a:t>			</a:t>
            </a:r>
          </a:p>
          <a:p>
            <a:pPr>
              <a:buFontTx/>
              <a:buNone/>
            </a:pPr>
            <a:r>
              <a:rPr lang="en-GB" kern="0" dirty="0">
                <a:solidFill>
                  <a:srgbClr val="00FF00"/>
                </a:solidFill>
                <a:latin typeface="Calibri" panose="020F0502020204030204" pitchFamily="34" charset="0"/>
                <a:cs typeface="Calibri" panose="020F0502020204030204" pitchFamily="34" charset="0"/>
              </a:rPr>
              <a:t>			Yahweh	  LORD	Love and loyalty</a:t>
            </a:r>
            <a:br>
              <a:rPr lang="en-GB" kern="0" dirty="0">
                <a:solidFill>
                  <a:srgbClr val="00FF00"/>
                </a:solidFill>
                <a:latin typeface="Calibri" panose="020F0502020204030204" pitchFamily="34" charset="0"/>
                <a:cs typeface="Calibri" panose="020F0502020204030204" pitchFamily="34" charset="0"/>
              </a:rPr>
            </a:br>
            <a:r>
              <a:rPr lang="en-GB" kern="0" dirty="0">
                <a:solidFill>
                  <a:srgbClr val="00FF00"/>
                </a:solidFill>
                <a:latin typeface="Calibri" panose="020F0502020204030204" pitchFamily="34" charset="0"/>
                <a:cs typeface="Calibri" panose="020F0502020204030204" pitchFamily="34" charset="0"/>
              </a:rPr>
              <a:t>						    -Father</a:t>
            </a:r>
            <a:endParaRPr lang="en-GB" kern="0" dirty="0">
              <a:solidFill>
                <a:srgbClr val="99CC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609600" y="0"/>
            <a:ext cx="7772400" cy="1143000"/>
          </a:xfrm>
        </p:spPr>
        <p:txBody>
          <a:bodyPr/>
          <a:lstStyle/>
          <a:p>
            <a:r>
              <a:rPr lang="en-GB"/>
              <a:t>God’s Names</a:t>
            </a:r>
          </a:p>
        </p:txBody>
      </p:sp>
      <p:sp>
        <p:nvSpPr>
          <p:cNvPr id="551940" name="Text Box 4"/>
          <p:cNvSpPr txBox="1">
            <a:spLocks noChangeArrowheads="1"/>
          </p:cNvSpPr>
          <p:nvPr/>
        </p:nvSpPr>
        <p:spPr bwMode="auto">
          <a:xfrm>
            <a:off x="7567613" y="50800"/>
            <a:ext cx="1335087"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8800">
                <a:solidFill>
                  <a:srgbClr val="00FF00"/>
                </a:solidFill>
                <a:sym typeface="Wingdings" pitchFamily="2" charset="2"/>
              </a:rPr>
              <a:t></a:t>
            </a:r>
            <a:endParaRPr lang="en-US">
              <a:solidFill>
                <a:srgbClr val="00FF00"/>
              </a:solidFill>
            </a:endParaRPr>
          </a:p>
        </p:txBody>
      </p:sp>
      <p:sp>
        <p:nvSpPr>
          <p:cNvPr id="551942" name="Text Box 6"/>
          <p:cNvSpPr txBox="1">
            <a:spLocks noChangeArrowheads="1"/>
          </p:cNvSpPr>
          <p:nvPr/>
        </p:nvSpPr>
        <p:spPr bwMode="auto">
          <a:xfrm>
            <a:off x="0" y="1268760"/>
            <a:ext cx="9144000" cy="530614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20000"/>
              </a:lnSpc>
            </a:pPr>
            <a:r>
              <a:rPr lang="en-GB" sz="2800" dirty="0">
                <a:solidFill>
                  <a:schemeClr val="tx1"/>
                </a:solidFill>
                <a:latin typeface="Calibri" panose="020F0502020204030204" pitchFamily="34" charset="0"/>
                <a:cs typeface="Calibri" panose="020F0502020204030204" pitchFamily="34" charset="0"/>
              </a:rPr>
              <a:t>Because of the third commandment, the Jews were afraid </a:t>
            </a:r>
            <a:r>
              <a:rPr lang="en-GB" sz="2800" dirty="0">
                <a:solidFill>
                  <a:srgbClr val="00FF00"/>
                </a:solidFill>
                <a:latin typeface="Calibri" panose="020F0502020204030204" pitchFamily="34" charset="0"/>
                <a:cs typeface="Calibri" panose="020F0502020204030204" pitchFamily="34" charset="0"/>
              </a:rPr>
              <a:t>to use God’s Name at all.</a:t>
            </a:r>
          </a:p>
          <a:p>
            <a:pPr>
              <a:lnSpc>
                <a:spcPct val="120000"/>
              </a:lnSpc>
            </a:pPr>
            <a:r>
              <a:rPr lang="en-GB" sz="2800" dirty="0">
                <a:solidFill>
                  <a:schemeClr val="tx1"/>
                </a:solidFill>
                <a:latin typeface="Calibri" panose="020F0502020204030204" pitchFamily="34" charset="0"/>
                <a:cs typeface="Calibri" panose="020F0502020204030204" pitchFamily="34" charset="0"/>
              </a:rPr>
              <a:t>“If we don’t say it, we won’t misuse it.”</a:t>
            </a:r>
            <a:endParaRPr lang="en-GB" sz="2800" dirty="0">
              <a:solidFill>
                <a:srgbClr val="00FF00"/>
              </a:solidFill>
              <a:latin typeface="Calibri" panose="020F0502020204030204" pitchFamily="34" charset="0"/>
              <a:cs typeface="Calibri" panose="020F0502020204030204" pitchFamily="34" charset="0"/>
            </a:endParaRPr>
          </a:p>
          <a:p>
            <a:pPr algn="l">
              <a:lnSpc>
                <a:spcPct val="120000"/>
              </a:lnSpc>
            </a:pPr>
            <a:r>
              <a:rPr lang="en-GB" sz="2800" dirty="0">
                <a:solidFill>
                  <a:schemeClr val="tx1"/>
                </a:solidFill>
                <a:latin typeface="Calibri" panose="020F0502020204030204" pitchFamily="34" charset="0"/>
                <a:cs typeface="Calibri" panose="020F0502020204030204" pitchFamily="34" charset="0"/>
              </a:rPr>
              <a:t>Every time they saw </a:t>
            </a:r>
            <a:r>
              <a:rPr lang="en-GB" sz="2800" dirty="0">
                <a:solidFill>
                  <a:srgbClr val="00FF00"/>
                </a:solidFill>
                <a:latin typeface="Calibri" panose="020F0502020204030204" pitchFamily="34" charset="0"/>
                <a:cs typeface="Calibri" panose="020F0502020204030204" pitchFamily="34" charset="0"/>
              </a:rPr>
              <a:t>the Name “YHWH” in their Bible</a:t>
            </a:r>
            <a:r>
              <a:rPr lang="en-GB" sz="2800" dirty="0">
                <a:solidFill>
                  <a:schemeClr val="tx1"/>
                </a:solidFill>
                <a:latin typeface="Calibri" panose="020F0502020204030204" pitchFamily="34" charset="0"/>
                <a:cs typeface="Calibri" panose="020F0502020204030204" pitchFamily="34" charset="0"/>
              </a:rPr>
              <a:t>, they would thus say </a:t>
            </a:r>
            <a:r>
              <a:rPr lang="en-GB" sz="2800" dirty="0">
                <a:solidFill>
                  <a:srgbClr val="00FF00"/>
                </a:solidFill>
                <a:latin typeface="Calibri" panose="020F0502020204030204" pitchFamily="34" charset="0"/>
                <a:cs typeface="Calibri" panose="020F0502020204030204" pitchFamily="34" charset="0"/>
              </a:rPr>
              <a:t>“</a:t>
            </a:r>
            <a:r>
              <a:rPr lang="en-GB" sz="2800" dirty="0" err="1">
                <a:solidFill>
                  <a:srgbClr val="00FF00"/>
                </a:solidFill>
                <a:latin typeface="Calibri" panose="020F0502020204030204" pitchFamily="34" charset="0"/>
                <a:cs typeface="Calibri" panose="020F0502020204030204" pitchFamily="34" charset="0"/>
              </a:rPr>
              <a:t>Adonaj</a:t>
            </a:r>
            <a:r>
              <a:rPr lang="en-GB" sz="2800" dirty="0">
                <a:solidFill>
                  <a:srgbClr val="00FF00"/>
                </a:solidFill>
                <a:latin typeface="Calibri" panose="020F0502020204030204" pitchFamily="34" charset="0"/>
                <a:cs typeface="Calibri" panose="020F0502020204030204" pitchFamily="34" charset="0"/>
              </a:rPr>
              <a:t>”. </a:t>
            </a:r>
          </a:p>
          <a:p>
            <a:pPr algn="l">
              <a:lnSpc>
                <a:spcPct val="120000"/>
              </a:lnSpc>
            </a:pPr>
            <a:r>
              <a:rPr lang="en-GB" sz="2800" dirty="0">
                <a:solidFill>
                  <a:schemeClr val="tx1"/>
                </a:solidFill>
                <a:latin typeface="Calibri" panose="020F0502020204030204" pitchFamily="34" charset="0"/>
                <a:cs typeface="Calibri" panose="020F0502020204030204" pitchFamily="34" charset="0"/>
              </a:rPr>
              <a:t>When vowels were added to the Hebrew Bible, Jews </a:t>
            </a:r>
            <a:r>
              <a:rPr lang="en-GB" sz="2800" dirty="0">
                <a:solidFill>
                  <a:srgbClr val="00FF00"/>
                </a:solidFill>
                <a:latin typeface="Calibri" panose="020F0502020204030204" pitchFamily="34" charset="0"/>
                <a:cs typeface="Calibri" panose="020F0502020204030204" pitchFamily="34" charset="0"/>
              </a:rPr>
              <a:t>hinted at this practice by </a:t>
            </a:r>
            <a:r>
              <a:rPr lang="en-GB" sz="2800" dirty="0">
                <a:solidFill>
                  <a:schemeClr val="tx1"/>
                </a:solidFill>
                <a:latin typeface="Calibri" panose="020F0502020204030204" pitchFamily="34" charset="0"/>
                <a:cs typeface="Calibri" panose="020F0502020204030204" pitchFamily="34" charset="0"/>
              </a:rPr>
              <a:t>putting the vowels of </a:t>
            </a:r>
            <a:r>
              <a:rPr lang="en-GB" sz="2800" dirty="0" err="1">
                <a:solidFill>
                  <a:srgbClr val="00FF00"/>
                </a:solidFill>
                <a:latin typeface="Calibri" panose="020F0502020204030204" pitchFamily="34" charset="0"/>
                <a:cs typeface="Calibri" panose="020F0502020204030204" pitchFamily="34" charset="0"/>
              </a:rPr>
              <a:t>Adonaj</a:t>
            </a:r>
            <a:r>
              <a:rPr lang="en-GB" sz="2800" dirty="0">
                <a:solidFill>
                  <a:srgbClr val="00FF00"/>
                </a:solidFill>
                <a:latin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cs typeface="Calibri" panose="020F0502020204030204" pitchFamily="34" charset="0"/>
              </a:rPr>
              <a:t>with the letters of </a:t>
            </a:r>
            <a:r>
              <a:rPr lang="en-GB" sz="2800" dirty="0">
                <a:solidFill>
                  <a:srgbClr val="00FF00"/>
                </a:solidFill>
                <a:latin typeface="Calibri" panose="020F0502020204030204" pitchFamily="34" charset="0"/>
                <a:cs typeface="Calibri" panose="020F0502020204030204" pitchFamily="34" charset="0"/>
              </a:rPr>
              <a:t>YHWH. </a:t>
            </a:r>
            <a:endParaRPr lang="en-GB" sz="3200" i="1" dirty="0">
              <a:solidFill>
                <a:srgbClr val="00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19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194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19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19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0"/>
            <a:ext cx="7772400" cy="1143000"/>
          </a:xfrm>
        </p:spPr>
        <p:txBody>
          <a:bodyPr/>
          <a:lstStyle/>
          <a:p>
            <a:r>
              <a:rPr lang="en-GB"/>
              <a:t>God’s Names</a:t>
            </a:r>
          </a:p>
        </p:txBody>
      </p:sp>
      <p:sp>
        <p:nvSpPr>
          <p:cNvPr id="6147" name="Text Box 4"/>
          <p:cNvSpPr txBox="1">
            <a:spLocks noChangeArrowheads="1"/>
          </p:cNvSpPr>
          <p:nvPr/>
        </p:nvSpPr>
        <p:spPr bwMode="auto">
          <a:xfrm>
            <a:off x="-24052" y="2981682"/>
            <a:ext cx="9144000" cy="701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GB" sz="4000" dirty="0">
                <a:solidFill>
                  <a:srgbClr val="00FF00"/>
                </a:solidFill>
                <a:latin typeface="Comic Sans MS" pitchFamily="66" charset="0"/>
              </a:rPr>
              <a:t>Y + a + H + o + W + a + H = </a:t>
            </a:r>
            <a:r>
              <a:rPr lang="en-GB" sz="4000" dirty="0" err="1">
                <a:solidFill>
                  <a:srgbClr val="00FF00"/>
                </a:solidFill>
                <a:latin typeface="Comic Sans MS" pitchFamily="66" charset="0"/>
              </a:rPr>
              <a:t>Yahowah</a:t>
            </a:r>
            <a:endParaRPr lang="en-GB" dirty="0">
              <a:solidFill>
                <a:srgbClr val="FF9900"/>
              </a:solidFill>
            </a:endParaRPr>
          </a:p>
        </p:txBody>
      </p:sp>
      <p:sp>
        <p:nvSpPr>
          <p:cNvPr id="6148" name="Text Box 5"/>
          <p:cNvSpPr txBox="1">
            <a:spLocks noChangeArrowheads="1"/>
          </p:cNvSpPr>
          <p:nvPr/>
        </p:nvSpPr>
        <p:spPr bwMode="auto">
          <a:xfrm>
            <a:off x="7567613" y="50800"/>
            <a:ext cx="1335087"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US" sz="8800">
                <a:solidFill>
                  <a:srgbClr val="00FF00"/>
                </a:solidFill>
                <a:sym typeface="Wingdings" pitchFamily="2" charset="2"/>
              </a:rPr>
              <a:t></a:t>
            </a:r>
            <a:endParaRPr lang="en-US">
              <a:solidFill>
                <a:srgbClr val="00FF00"/>
              </a:solidFill>
            </a:endParaRPr>
          </a:p>
        </p:txBody>
      </p:sp>
      <p:sp>
        <p:nvSpPr>
          <p:cNvPr id="6149" name="Text Box 6"/>
          <p:cNvSpPr txBox="1">
            <a:spLocks noChangeArrowheads="1"/>
          </p:cNvSpPr>
          <p:nvPr/>
        </p:nvSpPr>
        <p:spPr bwMode="auto">
          <a:xfrm>
            <a:off x="0" y="1371600"/>
            <a:ext cx="9144000" cy="1311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GB" sz="4000" dirty="0">
                <a:solidFill>
                  <a:schemeClr val="tx1"/>
                </a:solidFill>
                <a:latin typeface="Comic Sans MS" pitchFamily="66" charset="0"/>
              </a:rPr>
              <a:t>Y     H     W     H</a:t>
            </a:r>
          </a:p>
          <a:p>
            <a:r>
              <a:rPr lang="en-GB" sz="4000" dirty="0">
                <a:latin typeface="Comic Sans MS" pitchFamily="66" charset="0"/>
              </a:rPr>
              <a:t>.</a:t>
            </a:r>
            <a:r>
              <a:rPr lang="en-GB" sz="4000" dirty="0">
                <a:solidFill>
                  <a:schemeClr val="tx1"/>
                </a:solidFill>
                <a:latin typeface="Comic Sans MS" pitchFamily="66" charset="0"/>
              </a:rPr>
              <a:t>  a  d  o  n  a  j</a:t>
            </a:r>
            <a:endParaRPr lang="en-GB" dirty="0">
              <a:solidFill>
                <a:srgbClr val="FF9900"/>
              </a:solidFill>
            </a:endParaRPr>
          </a:p>
        </p:txBody>
      </p:sp>
      <p:sp>
        <p:nvSpPr>
          <p:cNvPr id="6" name="Text Box 6"/>
          <p:cNvSpPr txBox="1">
            <a:spLocks noChangeArrowheads="1"/>
          </p:cNvSpPr>
          <p:nvPr/>
        </p:nvSpPr>
        <p:spPr bwMode="auto">
          <a:xfrm>
            <a:off x="-48712" y="1371599"/>
            <a:ext cx="9144000" cy="1311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GB" sz="4000" dirty="0">
                <a:solidFill>
                  <a:schemeClr val="tx1"/>
                </a:solidFill>
                <a:latin typeface="Comic Sans MS" pitchFamily="66" charset="0"/>
              </a:rPr>
              <a:t>a      o      a</a:t>
            </a:r>
          </a:p>
          <a:p>
            <a:r>
              <a:rPr lang="en-GB" sz="4000" dirty="0">
                <a:solidFill>
                  <a:schemeClr val="tx1"/>
                </a:solidFill>
                <a:latin typeface="Comic Sans MS" pitchFamily="66" charset="0"/>
              </a:rPr>
              <a:t> </a:t>
            </a:r>
            <a:endParaRPr lang="en-GB" dirty="0">
              <a:solidFill>
                <a:srgbClr val="FF9900"/>
              </a:solidFill>
            </a:endParaRPr>
          </a:p>
        </p:txBody>
      </p:sp>
      <p:sp>
        <p:nvSpPr>
          <p:cNvPr id="2" name="Rectangle 1"/>
          <p:cNvSpPr/>
          <p:nvPr/>
        </p:nvSpPr>
        <p:spPr bwMode="auto">
          <a:xfrm>
            <a:off x="3059832" y="2027237"/>
            <a:ext cx="3384376" cy="6556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8" name="Text Box 6"/>
          <p:cNvSpPr txBox="1">
            <a:spLocks noChangeArrowheads="1"/>
          </p:cNvSpPr>
          <p:nvPr/>
        </p:nvSpPr>
        <p:spPr bwMode="auto">
          <a:xfrm>
            <a:off x="10843" y="3982164"/>
            <a:ext cx="9144000" cy="244827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20000"/>
              </a:lnSpc>
            </a:pPr>
            <a:r>
              <a:rPr lang="en-GB" sz="2800" dirty="0">
                <a:solidFill>
                  <a:schemeClr val="tx1"/>
                </a:solidFill>
                <a:latin typeface="Calibri" panose="020F0502020204030204" pitchFamily="34" charset="0"/>
                <a:cs typeface="Calibri" panose="020F0502020204030204" pitchFamily="34" charset="0"/>
              </a:rPr>
              <a:t>Non-Hebrews who could read</a:t>
            </a:r>
            <a:r>
              <a:rPr lang="en-GB" sz="2800" dirty="0">
                <a:solidFill>
                  <a:srgbClr val="00FF00"/>
                </a:solidFill>
                <a:latin typeface="Calibri" panose="020F0502020204030204" pitchFamily="34" charset="0"/>
                <a:cs typeface="Calibri" panose="020F0502020204030204" pitchFamily="34" charset="0"/>
              </a:rPr>
              <a:t> the letters </a:t>
            </a:r>
            <a:r>
              <a:rPr lang="en-GB" sz="2800" dirty="0">
                <a:solidFill>
                  <a:schemeClr val="tx1"/>
                </a:solidFill>
                <a:latin typeface="Calibri" panose="020F0502020204030204" pitchFamily="34" charset="0"/>
                <a:cs typeface="Calibri" panose="020F0502020204030204" pitchFamily="34" charset="0"/>
              </a:rPr>
              <a:t>but </a:t>
            </a:r>
            <a:r>
              <a:rPr lang="en-GB" sz="2800" dirty="0">
                <a:solidFill>
                  <a:srgbClr val="00FF00"/>
                </a:solidFill>
                <a:latin typeface="Calibri" panose="020F0502020204030204" pitchFamily="34" charset="0"/>
                <a:cs typeface="Calibri" panose="020F0502020204030204" pitchFamily="34" charset="0"/>
              </a:rPr>
              <a:t>knew little of the language, </a:t>
            </a:r>
            <a:r>
              <a:rPr lang="en-GB" sz="2800" dirty="0">
                <a:solidFill>
                  <a:schemeClr val="tx1"/>
                </a:solidFill>
                <a:latin typeface="Calibri" panose="020F0502020204030204" pitchFamily="34" charset="0"/>
                <a:cs typeface="Calibri" panose="020F0502020204030204" pitchFamily="34" charset="0"/>
              </a:rPr>
              <a:t>thus thought the name was </a:t>
            </a:r>
            <a:r>
              <a:rPr lang="en-GB" sz="2800" dirty="0">
                <a:solidFill>
                  <a:srgbClr val="00FF00"/>
                </a:solidFill>
                <a:latin typeface="Calibri" panose="020F0502020204030204" pitchFamily="34" charset="0"/>
                <a:cs typeface="Calibri" panose="020F0502020204030204" pitchFamily="34" charset="0"/>
              </a:rPr>
              <a:t>Jehovah.</a:t>
            </a:r>
          </a:p>
          <a:p>
            <a:pPr algn="l">
              <a:lnSpc>
                <a:spcPct val="120000"/>
              </a:lnSpc>
            </a:pPr>
            <a:endParaRPr lang="en-GB" sz="2800" dirty="0">
              <a:solidFill>
                <a:srgbClr val="00FF00"/>
              </a:solidFill>
              <a:latin typeface="Calibri" panose="020F0502020204030204" pitchFamily="34" charset="0"/>
              <a:cs typeface="Calibri" panose="020F0502020204030204" pitchFamily="34" charset="0"/>
            </a:endParaRPr>
          </a:p>
          <a:p>
            <a:pPr algn="l">
              <a:lnSpc>
                <a:spcPct val="120000"/>
              </a:lnSpc>
            </a:pPr>
            <a:r>
              <a:rPr lang="en-GB" i="1" dirty="0">
                <a:solidFill>
                  <a:srgbClr val="FFC000"/>
                </a:solidFill>
                <a:latin typeface="Calibri" panose="020F0502020204030204" pitchFamily="34" charset="0"/>
                <a:cs typeface="Calibri" panose="020F0502020204030204" pitchFamily="34" charset="0"/>
              </a:rPr>
              <a:t>An example of such “non-Hebrews” are the Jehovah’s Witnesses</a:t>
            </a:r>
            <a:endParaRPr lang="en-GB" sz="2800" i="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645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 grpId="0"/>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algn="l"/>
            <a:r>
              <a:rPr lang="en-GB"/>
              <a:t>Bible Study: Various</a:t>
            </a:r>
          </a:p>
        </p:txBody>
      </p:sp>
      <p:sp>
        <p:nvSpPr>
          <p:cNvPr id="569348" name="Rectangle 4"/>
          <p:cNvSpPr>
            <a:spLocks noGrp="1" noChangeArrowheads="1"/>
          </p:cNvSpPr>
          <p:nvPr>
            <p:ph idx="1"/>
          </p:nvPr>
        </p:nvSpPr>
        <p:spPr>
          <a:xfrm>
            <a:off x="0" y="1219200"/>
            <a:ext cx="9144000" cy="4038600"/>
          </a:xfrm>
        </p:spPr>
        <p:txBody>
          <a:bodyPr/>
          <a:lstStyle/>
          <a:p>
            <a:pPr>
              <a:buFontTx/>
              <a:buNone/>
            </a:pPr>
            <a:r>
              <a:rPr lang="en-GB" dirty="0"/>
              <a:t>1. God</a:t>
            </a:r>
          </a:p>
          <a:p>
            <a:pPr>
              <a:buFontTx/>
              <a:buNone/>
            </a:pPr>
            <a:r>
              <a:rPr lang="en-GB" dirty="0"/>
              <a:t>2. LORD God</a:t>
            </a:r>
          </a:p>
          <a:p>
            <a:pPr>
              <a:buFontTx/>
              <a:buNone/>
            </a:pPr>
            <a:r>
              <a:rPr lang="en-GB" dirty="0"/>
              <a:t>3. God Almighty</a:t>
            </a:r>
          </a:p>
          <a:p>
            <a:pPr>
              <a:buFontTx/>
              <a:buNone/>
            </a:pPr>
            <a:r>
              <a:rPr lang="en-GB" dirty="0"/>
              <a:t>	El-</a:t>
            </a:r>
            <a:r>
              <a:rPr lang="en-GB" dirty="0" err="1"/>
              <a:t>Shaddai</a:t>
            </a:r>
            <a:endParaRPr lang="en-GB" dirty="0"/>
          </a:p>
          <a:p>
            <a:pPr>
              <a:buFontTx/>
              <a:buNone/>
            </a:pPr>
            <a:r>
              <a:rPr lang="en-GB" dirty="0"/>
              <a:t>4. The God of your father, the God of Abraham, the God of Isaac and the God of Jacob</a:t>
            </a:r>
          </a:p>
          <a:p>
            <a:pPr>
              <a:buFontTx/>
              <a:buNone/>
            </a:pPr>
            <a:r>
              <a:rPr lang="en-GB" dirty="0"/>
              <a:t>	I AM WHO I AM</a:t>
            </a:r>
          </a:p>
          <a:p>
            <a:pPr>
              <a:buFontTx/>
              <a:buNone/>
            </a:pPr>
            <a:r>
              <a:rPr lang="en-GB" dirty="0"/>
              <a:t>5. The LORD of hosts &amp; the God of Jacob</a:t>
            </a:r>
          </a:p>
          <a:p>
            <a:pPr>
              <a:buFontTx/>
              <a:buNone/>
            </a:pPr>
            <a:endParaRPr lang="en-GB" dirty="0"/>
          </a:p>
          <a:p>
            <a:pPr>
              <a:buFontTx/>
              <a:buNone/>
            </a:pPr>
            <a:endParaRPr lang="en-GB" dirty="0"/>
          </a:p>
        </p:txBody>
      </p:sp>
      <p:pic>
        <p:nvPicPr>
          <p:cNvPr id="569347"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569355" name="Group 11"/>
          <p:cNvGrpSpPr>
            <a:grpSpLocks/>
          </p:cNvGrpSpPr>
          <p:nvPr/>
        </p:nvGrpSpPr>
        <p:grpSpPr bwMode="auto">
          <a:xfrm>
            <a:off x="0" y="5167312"/>
            <a:ext cx="8686800" cy="1690688"/>
            <a:chOff x="0" y="3264"/>
            <a:chExt cx="5472" cy="1065"/>
          </a:xfrm>
        </p:grpSpPr>
        <p:sp>
          <p:nvSpPr>
            <p:cNvPr id="569349" name="Oval 5"/>
            <p:cNvSpPr>
              <a:spLocks noChangeArrowheads="1"/>
            </p:cNvSpPr>
            <p:nvPr/>
          </p:nvSpPr>
          <p:spPr bwMode="auto">
            <a:xfrm>
              <a:off x="0" y="3484"/>
              <a:ext cx="2640" cy="845"/>
            </a:xfrm>
            <a:prstGeom prst="ellipse">
              <a:avLst/>
            </a:prstGeom>
            <a:solidFill>
              <a:srgbClr val="FF99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dirty="0">
                  <a:latin typeface="Calibri" panose="020F0502020204030204" pitchFamily="34" charset="0"/>
                  <a:cs typeface="Calibri" panose="020F0502020204030204" pitchFamily="34" charset="0"/>
                </a:rPr>
                <a:t>God in relation to creation</a:t>
              </a:r>
              <a:endParaRPr lang="en-GB" dirty="0">
                <a:latin typeface="Calibri" panose="020F0502020204030204" pitchFamily="34" charset="0"/>
                <a:cs typeface="Calibri" panose="020F0502020204030204" pitchFamily="34" charset="0"/>
              </a:endParaRPr>
            </a:p>
          </p:txBody>
        </p:sp>
        <p:sp>
          <p:nvSpPr>
            <p:cNvPr id="569350" name="Oval 6"/>
            <p:cNvSpPr>
              <a:spLocks noChangeArrowheads="1"/>
            </p:cNvSpPr>
            <p:nvPr/>
          </p:nvSpPr>
          <p:spPr bwMode="auto">
            <a:xfrm>
              <a:off x="2832" y="3484"/>
              <a:ext cx="2640" cy="845"/>
            </a:xfrm>
            <a:prstGeom prst="ellipse">
              <a:avLst/>
            </a:prstGeom>
            <a:solidFill>
              <a:srgbClr val="FF99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latin typeface="Calibri" panose="020F0502020204030204" pitchFamily="34" charset="0"/>
                  <a:cs typeface="Calibri" panose="020F0502020204030204" pitchFamily="34" charset="0"/>
                </a:rPr>
                <a:t>God in relation to His people</a:t>
              </a:r>
              <a:endParaRPr lang="en-GB">
                <a:latin typeface="Calibri" panose="020F0502020204030204" pitchFamily="34" charset="0"/>
                <a:cs typeface="Calibri" panose="020F0502020204030204" pitchFamily="34" charset="0"/>
              </a:endParaRPr>
            </a:p>
          </p:txBody>
        </p:sp>
        <p:sp>
          <p:nvSpPr>
            <p:cNvPr id="569351" name="Line 7"/>
            <p:cNvSpPr>
              <a:spLocks noChangeShapeType="1"/>
            </p:cNvSpPr>
            <p:nvPr/>
          </p:nvSpPr>
          <p:spPr bwMode="auto">
            <a:xfrm flipH="1" flipV="1">
              <a:off x="1344" y="3264"/>
              <a:ext cx="0" cy="336"/>
            </a:xfrm>
            <a:prstGeom prst="line">
              <a:avLst/>
            </a:prstGeom>
            <a:noFill/>
            <a:ln w="508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9352" name="Line 8"/>
            <p:cNvSpPr>
              <a:spLocks noChangeShapeType="1"/>
            </p:cNvSpPr>
            <p:nvPr/>
          </p:nvSpPr>
          <p:spPr bwMode="auto">
            <a:xfrm>
              <a:off x="384" y="3264"/>
              <a:ext cx="1634" cy="0"/>
            </a:xfrm>
            <a:prstGeom prst="line">
              <a:avLst/>
            </a:prstGeom>
            <a:noFill/>
            <a:ln w="508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9353" name="Line 9"/>
            <p:cNvSpPr>
              <a:spLocks noChangeShapeType="1"/>
            </p:cNvSpPr>
            <p:nvPr/>
          </p:nvSpPr>
          <p:spPr bwMode="auto">
            <a:xfrm flipV="1">
              <a:off x="3198" y="3264"/>
              <a:ext cx="0" cy="393"/>
            </a:xfrm>
            <a:prstGeom prst="line">
              <a:avLst/>
            </a:prstGeom>
            <a:noFill/>
            <a:ln w="508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9354" name="Line 10"/>
            <p:cNvSpPr>
              <a:spLocks noChangeShapeType="1"/>
            </p:cNvSpPr>
            <p:nvPr/>
          </p:nvSpPr>
          <p:spPr bwMode="auto">
            <a:xfrm>
              <a:off x="2640" y="3264"/>
              <a:ext cx="1102" cy="0"/>
            </a:xfrm>
            <a:prstGeom prst="line">
              <a:avLst/>
            </a:prstGeom>
            <a:noFill/>
            <a:ln w="508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12" name="Action Button: Custom 11">
            <a:hlinkClick r:id="" action="ppaction://hlinkshowjump?jump=nextslide" highlightClick="1"/>
          </p:cNvPr>
          <p:cNvSpPr/>
          <p:nvPr/>
        </p:nvSpPr>
        <p:spPr bwMode="auto">
          <a:xfrm>
            <a:off x="7881301" y="0"/>
            <a:ext cx="1262699" cy="1371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4400" b="0" i="0" u="none" strike="noStrike" cap="none" normalizeH="0" baseline="0">
              <a:ln>
                <a:noFill/>
              </a:ln>
              <a:solidFill>
                <a:schemeClr val="tx2"/>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693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5693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5693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693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56934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56934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56934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9"/>
                                          </p:stCondLst>
                                        </p:cTn>
                                        <p:tgtEl>
                                          <p:spTgt spid="569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algn="l"/>
            <a:r>
              <a:rPr lang="en-GB"/>
              <a:t>Bible Study: Various</a:t>
            </a:r>
          </a:p>
        </p:txBody>
      </p:sp>
      <p:sp>
        <p:nvSpPr>
          <p:cNvPr id="571396" name="Rectangle 4"/>
          <p:cNvSpPr>
            <a:spLocks noGrp="1" noChangeArrowheads="1"/>
          </p:cNvSpPr>
          <p:nvPr>
            <p:ph idx="1"/>
          </p:nvPr>
        </p:nvSpPr>
        <p:spPr>
          <a:xfrm>
            <a:off x="0" y="1219200"/>
            <a:ext cx="9144000" cy="2743200"/>
          </a:xfrm>
        </p:spPr>
        <p:txBody>
          <a:bodyPr/>
          <a:lstStyle/>
          <a:p>
            <a:pPr>
              <a:buFontTx/>
              <a:buNone/>
            </a:pPr>
            <a:r>
              <a:rPr lang="en-GB" dirty="0"/>
              <a:t>6. The Father, the Son, the Holy Spirit</a:t>
            </a:r>
          </a:p>
          <a:p>
            <a:pPr>
              <a:buFontTx/>
              <a:buNone/>
            </a:pPr>
            <a:r>
              <a:rPr lang="en-GB" dirty="0"/>
              <a:t>	Just one. (It says “Name”, not “Names”!)</a:t>
            </a:r>
          </a:p>
          <a:p>
            <a:pPr>
              <a:buFontTx/>
              <a:buNone/>
            </a:pPr>
            <a:r>
              <a:rPr lang="en-GB" dirty="0"/>
              <a:t>7. Alpha and Omega</a:t>
            </a:r>
          </a:p>
          <a:p>
            <a:pPr>
              <a:buFontTx/>
              <a:buNone/>
            </a:pPr>
            <a:r>
              <a:rPr lang="en-GB" dirty="0"/>
              <a:t>	Who is, and was, and is to come </a:t>
            </a:r>
            <a:r>
              <a:rPr lang="en-GB" sz="2400" dirty="0"/>
              <a:t>(= I AM WHO I AM)</a:t>
            </a:r>
          </a:p>
          <a:p>
            <a:pPr>
              <a:buFontTx/>
              <a:buNone/>
            </a:pPr>
            <a:r>
              <a:rPr lang="en-GB" dirty="0"/>
              <a:t>	The Almighty</a:t>
            </a:r>
          </a:p>
        </p:txBody>
      </p:sp>
      <p:pic>
        <p:nvPicPr>
          <p:cNvPr id="571395"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71404" name="Picture 12"/>
          <p:cNvPicPr>
            <a:picLocks noChangeAspect="1" noChangeArrowheads="1"/>
          </p:cNvPicPr>
          <p:nvPr/>
        </p:nvPicPr>
        <p:blipFill>
          <a:blip r:embed="rId4">
            <a:extLst>
              <a:ext uri="{28A0092B-C50C-407E-A947-70E740481C1C}">
                <a14:useLocalDpi xmlns:a14="http://schemas.microsoft.com/office/drawing/2010/main" val="0"/>
              </a:ext>
            </a:extLst>
          </a:blip>
          <a:srcRect l="12532" t="49260"/>
          <a:stretch>
            <a:fillRect/>
          </a:stretch>
        </p:blipFill>
        <p:spPr bwMode="auto">
          <a:xfrm>
            <a:off x="914400" y="3895725"/>
            <a:ext cx="7924800" cy="2962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Custom 5">
            <a:hlinkClick r:id="" action="ppaction://hlinkshowjump?jump=nextslide" highlightClick="1"/>
          </p:cNvPr>
          <p:cNvSpPr/>
          <p:nvPr/>
        </p:nvSpPr>
        <p:spPr bwMode="auto">
          <a:xfrm>
            <a:off x="7881301" y="0"/>
            <a:ext cx="1262699" cy="13716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4400" b="0" i="0" u="none" strike="noStrike" cap="none" normalizeH="0" baseline="0">
              <a:ln>
                <a:noFill/>
              </a:ln>
              <a:solidFill>
                <a:schemeClr val="tx2"/>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713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5713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5713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713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5713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31EC9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5580537"/>
            <a:ext cx="609600" cy="609600"/>
          </a:xfrm>
          <a:prstGeom prst="rect">
            <a:avLst/>
          </a:prstGeom>
        </p:spPr>
      </p:pic>
      <p:sp>
        <p:nvSpPr>
          <p:cNvPr id="553986" name="Rectangle 2"/>
          <p:cNvSpPr>
            <a:spLocks noGrp="1" noChangeArrowheads="1"/>
          </p:cNvSpPr>
          <p:nvPr>
            <p:ph type="title"/>
          </p:nvPr>
        </p:nvSpPr>
        <p:spPr/>
        <p:txBody>
          <a:bodyPr/>
          <a:lstStyle/>
          <a:p>
            <a:r>
              <a:rPr lang="en-GB"/>
              <a:t>Using God’s Name</a:t>
            </a:r>
          </a:p>
        </p:txBody>
      </p:sp>
      <p:sp>
        <p:nvSpPr>
          <p:cNvPr id="553987" name="Rectangle 3"/>
          <p:cNvSpPr>
            <a:spLocks noGrp="1" noChangeArrowheads="1"/>
          </p:cNvSpPr>
          <p:nvPr>
            <p:ph idx="1"/>
          </p:nvPr>
        </p:nvSpPr>
        <p:spPr>
          <a:xfrm>
            <a:off x="0" y="1219200"/>
            <a:ext cx="9144000" cy="1219200"/>
          </a:xfrm>
        </p:spPr>
        <p:txBody>
          <a:bodyPr/>
          <a:lstStyle/>
          <a:p>
            <a:pPr>
              <a:buFontTx/>
              <a:buNone/>
            </a:pPr>
            <a:r>
              <a:rPr lang="en-GB"/>
              <a:t>An appeal to authority is often used to add power to your words.</a:t>
            </a:r>
          </a:p>
          <a:p>
            <a:pPr>
              <a:buFontTx/>
              <a:buNone/>
            </a:pPr>
            <a:endParaRPr lang="en-GB"/>
          </a:p>
          <a:p>
            <a:pPr>
              <a:buFontTx/>
              <a:buNone/>
            </a:pPr>
            <a:endParaRPr lang="en-GB"/>
          </a:p>
          <a:p>
            <a:pPr>
              <a:buFontTx/>
              <a:buNone/>
            </a:pPr>
            <a:endParaRPr lang="en-GB"/>
          </a:p>
        </p:txBody>
      </p:sp>
      <p:pic>
        <p:nvPicPr>
          <p:cNvPr id="55398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419600"/>
            <a:ext cx="1427163" cy="2438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988" name="AutoShape 4"/>
          <p:cNvSpPr>
            <a:spLocks noChangeArrowheads="1"/>
          </p:cNvSpPr>
          <p:nvPr/>
        </p:nvSpPr>
        <p:spPr bwMode="auto">
          <a:xfrm>
            <a:off x="2517775" y="1981200"/>
            <a:ext cx="6626225" cy="2860675"/>
          </a:xfrm>
          <a:prstGeom prst="wedgeEllipseCallout">
            <a:avLst>
              <a:gd name="adj1" fmla="val -72329"/>
              <a:gd name="adj2" fmla="val 52000"/>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i="1" dirty="0">
                <a:latin typeface="Comic Sans MS" pitchFamily="66" charset="0"/>
              </a:rPr>
              <a:t>Climate change will destroy the world in 50 years. That’s what my five year old said.</a:t>
            </a:r>
            <a:endParaRPr lang="en-GB" dirty="0"/>
          </a:p>
        </p:txBody>
      </p:sp>
      <p:pic>
        <p:nvPicPr>
          <p:cNvPr id="1026" name="Picture 2" descr="http://images5.fanpop.com/image/photos/30700000/Calvin-calvin-and-hobbes-30770687-200-200.jpg"/>
          <p:cNvPicPr>
            <a:picLocks noChangeAspect="1" noChangeArrowheads="1"/>
          </p:cNvPicPr>
          <p:nvPr/>
        </p:nvPicPr>
        <p:blipFill rotWithShape="1">
          <a:blip r:embed="rId7">
            <a:extLst>
              <a:ext uri="{28A0092B-C50C-407E-A947-70E740481C1C}">
                <a14:useLocalDpi xmlns:a14="http://schemas.microsoft.com/office/drawing/2010/main" val="0"/>
              </a:ext>
            </a:extLst>
          </a:blip>
          <a:srcRect l="15119" t="22705" r="13061"/>
          <a:stretch/>
        </p:blipFill>
        <p:spPr bwMode="auto">
          <a:xfrm>
            <a:off x="7487816" y="5075528"/>
            <a:ext cx="1656184" cy="1782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553988"/>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6383" fill="hold"/>
                                        <p:tgtEl>
                                          <p:spTgt spid="2"/>
                                        </p:tgtEl>
                                      </p:cBhvr>
                                    </p:cmd>
                                  </p:childTnLst>
                                </p:cTn>
                              </p:par>
                            </p:childTnLst>
                          </p:cTn>
                        </p:par>
                        <p:par>
                          <p:cTn id="9" fill="hold">
                            <p:stCondLst>
                              <p:cond delay="6383"/>
                            </p:stCondLst>
                            <p:childTnLst>
                              <p:par>
                                <p:cTn id="10" presetID="2" presetClass="entr" presetSubtype="6" fill="hold" nodeType="afterEffect">
                                  <p:stCondLst>
                                    <p:cond delay="100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1000" fill="hold"/>
                                        <p:tgtEl>
                                          <p:spTgt spid="1026"/>
                                        </p:tgtEl>
                                        <p:attrNameLst>
                                          <p:attrName>ppt_x</p:attrName>
                                        </p:attrNameLst>
                                      </p:cBhvr>
                                      <p:tavLst>
                                        <p:tav tm="0">
                                          <p:val>
                                            <p:strVal val="1+#ppt_w/2"/>
                                          </p:val>
                                        </p:tav>
                                        <p:tav tm="100000">
                                          <p:val>
                                            <p:strVal val="#ppt_x"/>
                                          </p:val>
                                        </p:tav>
                                      </p:tavLst>
                                    </p:anim>
                                    <p:anim calcmode="lin" valueType="num">
                                      <p:cBhvr additive="base">
                                        <p:cTn id="13"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553988" grpId="0" animBg="1"/>
    </p:bld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9820</TotalTime>
  <Words>1059</Words>
  <Application>Microsoft Office PowerPoint</Application>
  <PresentationFormat>On-screen Show (4:3)</PresentationFormat>
  <Paragraphs>150</Paragraphs>
  <Slides>19</Slides>
  <Notes>19</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Billboard</vt:lpstr>
      <vt:lpstr>Calibri</vt:lpstr>
      <vt:lpstr>Comic Sans MS</vt:lpstr>
      <vt:lpstr>Hebrew</vt:lpstr>
      <vt:lpstr>Times New Roman</vt:lpstr>
      <vt:lpstr>1_Office Theme</vt:lpstr>
      <vt:lpstr>The Fruit of Faith:  LD 32-44</vt:lpstr>
      <vt:lpstr>Hymn 11:4</vt:lpstr>
      <vt:lpstr>3rd commandment</vt:lpstr>
      <vt:lpstr>God’s Names</vt:lpstr>
      <vt:lpstr>God’s Names</vt:lpstr>
      <vt:lpstr>God’s Names</vt:lpstr>
      <vt:lpstr>Bible Study: Various</vt:lpstr>
      <vt:lpstr>Bible Study: Various</vt:lpstr>
      <vt:lpstr>Using God’s Name</vt:lpstr>
      <vt:lpstr>Using God’s Name</vt:lpstr>
      <vt:lpstr>Using God’s Name</vt:lpstr>
      <vt:lpstr>Using God’s Name</vt:lpstr>
      <vt:lpstr>Using God’s Name</vt:lpstr>
      <vt:lpstr>Using God’s Name</vt:lpstr>
      <vt:lpstr>“Empty” or “in vain”</vt:lpstr>
      <vt:lpstr>What did you say?</vt:lpstr>
      <vt:lpstr>What did you say?</vt:lpstr>
      <vt:lpstr>Empty use of God’s Name</vt:lpstr>
      <vt:lpstr>3rd commandment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182</cp:revision>
  <cp:lastPrinted>2009-10-22T18:22:04Z</cp:lastPrinted>
  <dcterms:created xsi:type="dcterms:W3CDTF">2008-08-14T09:20:46Z</dcterms:created>
  <dcterms:modified xsi:type="dcterms:W3CDTF">2023-01-06T17:09:07Z</dcterms:modified>
</cp:coreProperties>
</file>