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71" r:id="rId2"/>
    <p:sldId id="742" r:id="rId3"/>
    <p:sldId id="692" r:id="rId4"/>
    <p:sldId id="751" r:id="rId5"/>
    <p:sldId id="730" r:id="rId6"/>
    <p:sldId id="744" r:id="rId7"/>
    <p:sldId id="745" r:id="rId8"/>
    <p:sldId id="746" r:id="rId9"/>
    <p:sldId id="728" r:id="rId10"/>
    <p:sldId id="732" r:id="rId11"/>
    <p:sldId id="734" r:id="rId12"/>
    <p:sldId id="743" r:id="rId13"/>
    <p:sldId id="735" r:id="rId14"/>
    <p:sldId id="741" r:id="rId15"/>
    <p:sldId id="738" r:id="rId16"/>
    <p:sldId id="749" r:id="rId17"/>
    <p:sldId id="739" r:id="rId18"/>
    <p:sldId id="747" r:id="rId19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00"/>
    <a:srgbClr val="FF0000"/>
    <a:srgbClr val="6600FF"/>
    <a:srgbClr val="993300"/>
    <a:srgbClr val="00FF00"/>
    <a:srgbClr val="00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F983C26-AD01-42B4-ACA3-89D636136C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9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50F0720-C4B5-4148-9CF5-C50CD8862C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29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9EDF4-DEBE-4794-895D-A24014CA6F41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0720-C4B5-4148-9CF5-C50CD8862C8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1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0720-C4B5-4148-9CF5-C50CD8862C8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1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0720-C4B5-4148-9CF5-C50CD8862C8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007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0720-C4B5-4148-9CF5-C50CD8862C8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58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0720-C4B5-4148-9CF5-C50CD8862C8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2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0720-C4B5-4148-9CF5-C50CD8862C8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72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0720-C4B5-4148-9CF5-C50CD8862C8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9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0720-C4B5-4148-9CF5-C50CD8862C8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4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0720-C4B5-4148-9CF5-C50CD8862C8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9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0720-C4B5-4148-9CF5-C50CD8862C8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2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0720-C4B5-4148-9CF5-C50CD8862C8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29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0720-C4B5-4148-9CF5-C50CD8862C8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29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0720-C4B5-4148-9CF5-C50CD8862C8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29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660CF-C9DE-4326-9011-C95F4B747C9E}" type="slidenum">
              <a:rPr lang="en-GB"/>
              <a:pPr/>
              <a:t>9</a:t>
            </a:fld>
            <a:endParaRPr lang="en-GB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0720-C4B5-4148-9CF5-C50CD8862C8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4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158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68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4345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30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67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54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265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23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102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5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65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9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7121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ianreformedseminary.ca/about/Welcome%20Video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hyperlink" Target="http://www.faithwebsites.com/credochs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22105"/>
            <a:ext cx="7772400" cy="1143000"/>
          </a:xfrm>
        </p:spPr>
        <p:txBody>
          <a:bodyPr/>
          <a:lstStyle/>
          <a:p>
            <a:r>
              <a:rPr lang="en-GB" dirty="0"/>
              <a:t>The Fruit of Faith: </a:t>
            </a:r>
            <a:br>
              <a:rPr lang="en-GB" dirty="0"/>
            </a:br>
            <a:r>
              <a:rPr lang="en-GB" dirty="0"/>
              <a:t>LD 32-44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38143"/>
            <a:ext cx="6858000" cy="1655762"/>
          </a:xfrm>
        </p:spPr>
        <p:txBody>
          <a:bodyPr/>
          <a:lstStyle/>
          <a:p>
            <a:r>
              <a:rPr lang="en-GB" dirty="0"/>
              <a:t>Catch your breath and worship God</a:t>
            </a:r>
          </a:p>
          <a:p>
            <a:r>
              <a:rPr lang="en-GB" dirty="0"/>
              <a:t>Lesson 14 - LD 38</a:t>
            </a:r>
          </a:p>
        </p:txBody>
      </p:sp>
      <p:grpSp>
        <p:nvGrpSpPr>
          <p:cNvPr id="126988" name="Group 12"/>
          <p:cNvGrpSpPr>
            <a:grpSpLocks/>
          </p:cNvGrpSpPr>
          <p:nvPr/>
        </p:nvGrpSpPr>
        <p:grpSpPr bwMode="auto">
          <a:xfrm>
            <a:off x="3505200" y="0"/>
            <a:ext cx="2514600" cy="2362200"/>
            <a:chOff x="2832" y="0"/>
            <a:chExt cx="1584" cy="1488"/>
          </a:xfrm>
        </p:grpSpPr>
        <p:pic>
          <p:nvPicPr>
            <p:cNvPr id="12698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1584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87" name="Text Box 11"/>
            <p:cNvSpPr txBox="1">
              <a:spLocks noChangeArrowheads="1"/>
            </p:cNvSpPr>
            <p:nvPr/>
          </p:nvSpPr>
          <p:spPr bwMode="auto">
            <a:xfrm>
              <a:off x="3360" y="461"/>
              <a:ext cx="52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GB" sz="4800">
                  <a:solidFill>
                    <a:srgbClr val="FF0000"/>
                  </a:solidFill>
                  <a:sym typeface="Symbol" pitchFamily="18" charset="2"/>
                </a:rPr>
                <a:t></a:t>
              </a:r>
              <a:endParaRPr lang="en-GB" sz="2800"/>
            </a:p>
          </p:txBody>
        </p:sp>
      </p:grpSp>
      <p:cxnSp>
        <p:nvCxnSpPr>
          <p:cNvPr id="7" name="Straight Arrow Connector 6"/>
          <p:cNvCxnSpPr/>
          <p:nvPr/>
        </p:nvCxnSpPr>
        <p:spPr bwMode="auto">
          <a:xfrm flipV="1">
            <a:off x="3779912" y="1143794"/>
            <a:ext cx="982588" cy="1349102"/>
          </a:xfrm>
          <a:prstGeom prst="straightConnector1">
            <a:avLst/>
          </a:prstGeom>
          <a:solidFill>
            <a:schemeClr val="tx1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repeatCount="indefinite" fill="hold" nodeType="afterEffect" p14:presetBounceEnd="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">
                                          <p:cBhvr additive="base">
                                            <p:cTn id="7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">
                                          <p:cBhvr additive="base">
                                            <p:cTn id="8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repeatCount="indefinite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What does God require in the fourth commandment?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First, that the ministry of the gospel  and the schools be maintained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and that, especially on the day of rest, I diligently attend the church of God to hear God’s Word, to use the sacraments, to call publicly upon the LORD, and to give Christian offerings for the poor.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Second, that all the days of my life I rest from my evil works, let the LORD work in me through His Holy Spirit, and so begin in this life the eternal Sabbath.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0" y="1700808"/>
            <a:ext cx="936104" cy="864096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5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charset="0"/>
              </a:rPr>
              <a:t>1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0" y="3140968"/>
            <a:ext cx="936104" cy="864096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5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charset="0"/>
              </a:rPr>
              <a:t>2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-9543" y="4797152"/>
            <a:ext cx="936104" cy="864096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5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charset="0"/>
              </a:rPr>
              <a:t>3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Ministry of Gospel and schools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 fourth commandment “to rest” </a:t>
            </a:r>
            <a:r>
              <a:rPr lang="en-GB" dirty="0">
                <a:solidFill>
                  <a:srgbClr val="00FF00"/>
                </a:solidFill>
              </a:rPr>
              <a:t>is linked to the mission mandate “to preach the Gospel” </a:t>
            </a:r>
            <a:r>
              <a:rPr lang="en-GB" dirty="0"/>
              <a:t>because</a:t>
            </a:r>
            <a:r>
              <a:rPr lang="en-GB" dirty="0">
                <a:solidFill>
                  <a:srgbClr val="00FF00"/>
                </a:solidFill>
              </a:rPr>
              <a:t> preaching takes place especially on God’s day</a:t>
            </a:r>
          </a:p>
        </p:txBody>
      </p:sp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7567613" y="50800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rgbClr val="00FF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767104" y="335508"/>
            <a:ext cx="936104" cy="864096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5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charset="0"/>
              </a:rPr>
              <a:t>1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charset="0"/>
            </a:endParaRPr>
          </a:p>
        </p:txBody>
      </p:sp>
      <p:pic>
        <p:nvPicPr>
          <p:cNvPr id="3" name="Picture 2" descr="A picture containing nature, outdoor, sky, water&#10;&#10;Description automatically generated">
            <a:extLst>
              <a:ext uri="{FF2B5EF4-FFF2-40B4-BE49-F238E27FC236}">
                <a16:creationId xmlns:a16="http://schemas.microsoft.com/office/drawing/2014/main" id="{1F4BF1AF-1B39-76A1-9F1F-381523B156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>
          <a:xfrm>
            <a:off x="1761564" y="2852936"/>
            <a:ext cx="5620872" cy="38341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Ministry of Gospel and schools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Thus God’s people are to make sure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- the preaching happens: </a:t>
            </a:r>
            <a:r>
              <a:rPr lang="en-GB" i="1" dirty="0">
                <a:solidFill>
                  <a:srgbClr val="00FF00"/>
                </a:solidFill>
              </a:rPr>
              <a:t>facilities </a:t>
            </a:r>
            <a:r>
              <a:rPr lang="en-GB" dirty="0"/>
              <a:t>in which to preach</a:t>
            </a:r>
            <a:r>
              <a:rPr lang="en-GB" dirty="0">
                <a:solidFill>
                  <a:srgbClr val="00FF00"/>
                </a:solidFill>
              </a:rPr>
              <a:t>, </a:t>
            </a:r>
            <a:r>
              <a:rPr lang="en-GB" i="1" dirty="0">
                <a:solidFill>
                  <a:srgbClr val="00FF00"/>
                </a:solidFill>
              </a:rPr>
              <a:t>suitable time </a:t>
            </a:r>
            <a:r>
              <a:rPr lang="en-GB" dirty="0"/>
              <a:t>for preaching, and </a:t>
            </a:r>
            <a:r>
              <a:rPr lang="en-GB" i="1" dirty="0">
                <a:solidFill>
                  <a:srgbClr val="00FF00"/>
                </a:solidFill>
              </a:rPr>
              <a:t>people </a:t>
            </a:r>
            <a:r>
              <a:rPr lang="en-GB" dirty="0"/>
              <a:t>who preach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- </a:t>
            </a:r>
            <a:r>
              <a:rPr lang="en-GB" dirty="0"/>
              <a:t>education with a view to </a:t>
            </a:r>
            <a:r>
              <a:rPr lang="en-GB" dirty="0">
                <a:solidFill>
                  <a:srgbClr val="00FF00"/>
                </a:solidFill>
              </a:rPr>
              <a:t> preaching takes place: the ‘schools’ here include the seminaries.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- </a:t>
            </a:r>
            <a:r>
              <a:rPr lang="en-GB" dirty="0"/>
              <a:t>education is also a form of </a:t>
            </a:r>
            <a:r>
              <a:rPr lang="en-GB" dirty="0">
                <a:solidFill>
                  <a:srgbClr val="00FF00"/>
                </a:solidFill>
              </a:rPr>
              <a:t>‘preaching’: </a:t>
            </a:r>
            <a:r>
              <a:rPr lang="en-GB" dirty="0"/>
              <a:t>we are </a:t>
            </a:r>
            <a:r>
              <a:rPr lang="en-GB" dirty="0">
                <a:solidFill>
                  <a:srgbClr val="00FF00"/>
                </a:solidFill>
              </a:rPr>
              <a:t>taught to understand how this world is God’s world, </a:t>
            </a:r>
            <a:r>
              <a:rPr lang="en-GB" dirty="0"/>
              <a:t>and what </a:t>
            </a:r>
            <a:r>
              <a:rPr lang="en-GB" dirty="0">
                <a:solidFill>
                  <a:srgbClr val="00FF00"/>
                </a:solidFill>
              </a:rPr>
              <a:t>role we are to play in it. </a:t>
            </a:r>
          </a:p>
        </p:txBody>
      </p:sp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7567613" y="50800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rgbClr val="00FF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767104" y="335508"/>
            <a:ext cx="936104" cy="864096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5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charset="0"/>
              </a:rPr>
              <a:t>1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08" y="4990891"/>
            <a:ext cx="38481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CHS banner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2622" r="87465" b="-2622"/>
          <a:stretch/>
        </p:blipFill>
        <p:spPr bwMode="auto">
          <a:xfrm>
            <a:off x="971600" y="4933538"/>
            <a:ext cx="1340908" cy="14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45" y="3501008"/>
            <a:ext cx="4447934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Time to hear the preaching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 preaching of the gospel is also to be heard.</a:t>
            </a:r>
          </a:p>
          <a:p>
            <a:pPr>
              <a:buFontTx/>
              <a:buNone/>
            </a:pPr>
            <a:r>
              <a:rPr lang="en-GB" dirty="0"/>
              <a:t>God commands us </a:t>
            </a:r>
            <a:r>
              <a:rPr lang="en-GB" dirty="0">
                <a:solidFill>
                  <a:srgbClr val="00FF00"/>
                </a:solidFill>
              </a:rPr>
              <a:t>to take time out from our daily routines and think about the issues of life,  as well as commemorate God’s great deeds.</a:t>
            </a:r>
          </a:p>
        </p:txBody>
      </p:sp>
      <p:sp>
        <p:nvSpPr>
          <p:cNvPr id="578564" name="Text Box 4"/>
          <p:cNvSpPr txBox="1">
            <a:spLocks noChangeArrowheads="1"/>
          </p:cNvSpPr>
          <p:nvPr/>
        </p:nvSpPr>
        <p:spPr bwMode="auto">
          <a:xfrm>
            <a:off x="7567613" y="50800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rgbClr val="00FF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767104" y="335508"/>
            <a:ext cx="936104" cy="864096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5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charset="0"/>
              </a:rPr>
              <a:t>2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921398" y="3877597"/>
            <a:ext cx="1904531" cy="83099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A holy day = a special day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846797" y="2221413"/>
            <a:ext cx="2232248" cy="0"/>
          </a:xfrm>
          <a:prstGeom prst="line">
            <a:avLst/>
          </a:prstGeom>
          <a:solidFill>
            <a:schemeClr val="tx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>
            <a:stCxn id="2" idx="1"/>
          </p:cNvCxnSpPr>
          <p:nvPr/>
        </p:nvCxnSpPr>
        <p:spPr bwMode="auto">
          <a:xfrm flipH="1" flipV="1">
            <a:off x="5079045" y="2221413"/>
            <a:ext cx="1842353" cy="2071683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Take Your Rest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God does not want us to be a slave to our daily activities. Hence He commands us </a:t>
            </a:r>
            <a:r>
              <a:rPr lang="en-GB" dirty="0">
                <a:solidFill>
                  <a:srgbClr val="00FF00"/>
                </a:solidFill>
              </a:rPr>
              <a:t>to catch our breath, to take a break from our daily busy-ness.</a:t>
            </a:r>
          </a:p>
          <a:p>
            <a:pPr>
              <a:buFontTx/>
              <a:buNone/>
            </a:pPr>
            <a:r>
              <a:rPr lang="en-GB" dirty="0"/>
              <a:t>The deeper meaning to this is </a:t>
            </a:r>
            <a:r>
              <a:rPr lang="en-GB" dirty="0">
                <a:solidFill>
                  <a:srgbClr val="00FF00"/>
                </a:solidFill>
              </a:rPr>
              <a:t>to take a break from your “natural” activities: to do sin.</a:t>
            </a:r>
          </a:p>
          <a:p>
            <a:pPr>
              <a:buFontTx/>
              <a:buNone/>
            </a:pPr>
            <a:r>
              <a:rPr lang="en-GB" dirty="0"/>
              <a:t>After all, </a:t>
            </a:r>
            <a:r>
              <a:rPr lang="en-GB" dirty="0">
                <a:solidFill>
                  <a:srgbClr val="00FF00"/>
                </a:solidFill>
              </a:rPr>
              <a:t>eternal life is described as an eternal </a:t>
            </a:r>
            <a:r>
              <a:rPr lang="en-GB" dirty="0" err="1">
                <a:solidFill>
                  <a:srgbClr val="00FF00"/>
                </a:solidFill>
              </a:rPr>
              <a:t>sabbath</a:t>
            </a:r>
            <a:r>
              <a:rPr lang="en-GB" dirty="0">
                <a:solidFill>
                  <a:srgbClr val="00FF00"/>
                </a:solidFill>
              </a:rPr>
              <a:t>: forever stopping to sin!</a:t>
            </a:r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7567613" y="50800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rgbClr val="00FF00"/>
              </a:solidFill>
            </a:endParaRPr>
          </a:p>
        </p:txBody>
      </p:sp>
      <p:pic>
        <p:nvPicPr>
          <p:cNvPr id="584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7767104" y="335508"/>
            <a:ext cx="936104" cy="864096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5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charset="0"/>
              </a:rPr>
              <a:t>3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Do’s and don’ts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Every family has its own rules as to what is and what is not allowed on Sunday</a:t>
            </a:r>
          </a:p>
          <a:p>
            <a:pPr>
              <a:buFontTx/>
              <a:buNone/>
            </a:pPr>
            <a:r>
              <a:rPr lang="en-GB" dirty="0"/>
              <a:t>Family rules with respect to the Sunday should be </a:t>
            </a:r>
            <a:r>
              <a:rPr lang="en-GB" dirty="0">
                <a:solidFill>
                  <a:srgbClr val="00FF00"/>
                </a:solidFill>
              </a:rPr>
              <a:t>determined by questions such as</a:t>
            </a:r>
          </a:p>
          <a:p>
            <a:pPr lvl="1"/>
            <a:r>
              <a:rPr lang="en-GB" dirty="0">
                <a:solidFill>
                  <a:srgbClr val="00FF00"/>
                </a:solidFill>
              </a:rPr>
              <a:t>is an activity restful or intense?</a:t>
            </a:r>
          </a:p>
          <a:p>
            <a:pPr lvl="1"/>
            <a:r>
              <a:rPr lang="en-GB" dirty="0">
                <a:solidFill>
                  <a:srgbClr val="00FF00"/>
                </a:solidFill>
              </a:rPr>
              <a:t>does it increase or decrease attention for God?</a:t>
            </a:r>
          </a:p>
          <a:p>
            <a:pPr lvl="1"/>
            <a:r>
              <a:rPr lang="en-GB" dirty="0">
                <a:solidFill>
                  <a:srgbClr val="00FF00"/>
                </a:solidFill>
              </a:rPr>
              <a:t>is it ‘normal’ or ‘special’?</a:t>
            </a:r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7567613" y="50800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816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66544"/>
            <a:ext cx="21336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3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27" y="5366545"/>
            <a:ext cx="1566518" cy="149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6544"/>
            <a:ext cx="2306872" cy="149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mage result for nintendo">
            <a:extLst>
              <a:ext uri="{FF2B5EF4-FFF2-40B4-BE49-F238E27FC236}">
                <a16:creationId xmlns:a16="http://schemas.microsoft.com/office/drawing/2014/main" id="{9B88BF76-9F92-40B3-8A88-4D63BC94F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54" y="5366544"/>
            <a:ext cx="1653371" cy="14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6632"/>
            <a:ext cx="7272756" cy="65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9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Advertise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We see lots of advertising telling us to exercise and keep fit.</a:t>
            </a:r>
          </a:p>
          <a:p>
            <a:pPr>
              <a:buFontTx/>
              <a:buNone/>
            </a:pPr>
            <a:r>
              <a:rPr lang="en-GB" dirty="0"/>
              <a:t>Design a poster to promote the ‘special day’ of the fourth commandment (finish for homework).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70" y="3212976"/>
            <a:ext cx="4554659" cy="35340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8" name="Rectangle 7"/>
          <p:cNvSpPr/>
          <p:nvPr/>
        </p:nvSpPr>
        <p:spPr bwMode="auto">
          <a:xfrm>
            <a:off x="2316225" y="3212976"/>
            <a:ext cx="360040" cy="152554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Snip Single Corner Rectangle 8"/>
          <p:cNvSpPr/>
          <p:nvPr/>
        </p:nvSpPr>
        <p:spPr bwMode="auto">
          <a:xfrm flipH="1">
            <a:off x="6388175" y="6597352"/>
            <a:ext cx="461154" cy="149674"/>
          </a:xfrm>
          <a:prstGeom prst="snip1Rect">
            <a:avLst>
              <a:gd name="adj" fmla="val 42574"/>
            </a:avLst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4th commandment</a:t>
            </a:r>
          </a:p>
        </p:txBody>
      </p:sp>
      <p:pic>
        <p:nvPicPr>
          <p:cNvPr id="521219" name="Picture 1027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Rectangle 1028"/>
          <p:cNvSpPr>
            <a:spLocks noChangeArrowheads="1"/>
          </p:cNvSpPr>
          <p:nvPr/>
        </p:nvSpPr>
        <p:spPr bwMode="auto">
          <a:xfrm>
            <a:off x="228600" y="533400"/>
            <a:ext cx="1600200" cy="190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/>
              <a:t>Remember to keep the Sabbath</a:t>
            </a:r>
          </a:p>
        </p:txBody>
      </p:sp>
      <p:sp>
        <p:nvSpPr>
          <p:cNvPr id="521221" name="AutoShape 1029"/>
          <p:cNvSpPr>
            <a:spLocks noChangeArrowheads="1"/>
          </p:cNvSpPr>
          <p:nvPr/>
        </p:nvSpPr>
        <p:spPr bwMode="auto">
          <a:xfrm>
            <a:off x="2286000" y="2286000"/>
            <a:ext cx="12954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521222" name="AutoShape 1030"/>
          <p:cNvSpPr>
            <a:spLocks noChangeArrowheads="1"/>
          </p:cNvSpPr>
          <p:nvPr/>
        </p:nvSpPr>
        <p:spPr bwMode="auto">
          <a:xfrm>
            <a:off x="2286000" y="4572000"/>
            <a:ext cx="1295400" cy="1219200"/>
          </a:xfrm>
          <a:custGeom>
            <a:avLst/>
            <a:gdLst>
              <a:gd name="G0" fmla="+- 3300 0 0"/>
              <a:gd name="G1" fmla="+- 21600 0 3300"/>
              <a:gd name="G2" fmla="+- 21600 0 33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521224" name="Oval 1032"/>
          <p:cNvSpPr>
            <a:spLocks noChangeArrowheads="1"/>
          </p:cNvSpPr>
          <p:nvPr/>
        </p:nvSpPr>
        <p:spPr bwMode="auto">
          <a:xfrm>
            <a:off x="4343400" y="2314575"/>
            <a:ext cx="4800600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Make the seventh day a day like any other</a:t>
            </a:r>
          </a:p>
        </p:txBody>
      </p:sp>
      <p:sp>
        <p:nvSpPr>
          <p:cNvPr id="521225" name="Oval 1033"/>
          <p:cNvSpPr>
            <a:spLocks noChangeArrowheads="1"/>
          </p:cNvSpPr>
          <p:nvPr/>
        </p:nvSpPr>
        <p:spPr bwMode="auto">
          <a:xfrm>
            <a:off x="4343400" y="5257800"/>
            <a:ext cx="4800600" cy="11366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Use the seventh day to commemorate God</a:t>
            </a: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1228" name="Line 1036"/>
          <p:cNvSpPr>
            <a:spLocks noChangeShapeType="1"/>
          </p:cNvSpPr>
          <p:nvPr/>
        </p:nvSpPr>
        <p:spPr bwMode="auto">
          <a:xfrm>
            <a:off x="3581400" y="5334000"/>
            <a:ext cx="914400" cy="3810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0" name="Line 1038"/>
          <p:cNvSpPr>
            <a:spLocks noChangeShapeType="1"/>
          </p:cNvSpPr>
          <p:nvPr/>
        </p:nvSpPr>
        <p:spPr bwMode="auto">
          <a:xfrm>
            <a:off x="3581400" y="2895600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1" name="Oval 1039"/>
          <p:cNvSpPr>
            <a:spLocks noChangeArrowheads="1"/>
          </p:cNvSpPr>
          <p:nvPr/>
        </p:nvSpPr>
        <p:spPr bwMode="auto">
          <a:xfrm>
            <a:off x="4419600" y="4038600"/>
            <a:ext cx="4724400" cy="11366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Use the seventh day to catch your breath</a:t>
            </a: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1232" name="Line 1040"/>
          <p:cNvSpPr>
            <a:spLocks noChangeShapeType="1"/>
          </p:cNvSpPr>
          <p:nvPr/>
        </p:nvSpPr>
        <p:spPr bwMode="auto">
          <a:xfrm flipV="1">
            <a:off x="3505200" y="4648200"/>
            <a:ext cx="1143000" cy="457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60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11: 4</a:t>
            </a:r>
            <a:r>
              <a:rPr lang="en-CA" baseline="30000" dirty="0"/>
              <a:t>th</a:t>
            </a:r>
            <a:r>
              <a:rPr lang="en-CA" dirty="0"/>
              <a:t> commandment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19200"/>
            <a:ext cx="7668344" cy="563880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Observe the Sabbath, keep it holy;</a:t>
            </a:r>
          </a:p>
          <a:p>
            <a:pPr marL="0" indent="0">
              <a:buNone/>
            </a:pPr>
            <a:r>
              <a:rPr lang="en-CA" sz="2400" dirty="0"/>
              <a:t>you and your house that day shall rest.</a:t>
            </a:r>
          </a:p>
          <a:p>
            <a:pPr marL="0" indent="0">
              <a:buNone/>
            </a:pPr>
            <a:r>
              <a:rPr lang="en-CA" sz="2400"/>
              <a:t>On </a:t>
            </a:r>
            <a:r>
              <a:rPr lang="en-CA" sz="2400" dirty="0"/>
              <a:t>six days only shall you labour;</a:t>
            </a:r>
          </a:p>
          <a:p>
            <a:pPr marL="0" indent="0">
              <a:buNone/>
            </a:pPr>
            <a:r>
              <a:rPr lang="en-CA" sz="2400" dirty="0"/>
              <a:t>the seventh day the LORD has blessed.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For in six days the LORD created</a:t>
            </a:r>
          </a:p>
          <a:p>
            <a:pPr marL="0" indent="0">
              <a:buNone/>
            </a:pPr>
            <a:r>
              <a:rPr lang="en-CA" sz="2400" dirty="0"/>
              <a:t>All things, the seventh day He ceased.</a:t>
            </a:r>
          </a:p>
          <a:p>
            <a:pPr marL="0" indent="0">
              <a:buNone/>
            </a:pPr>
            <a:r>
              <a:rPr lang="en-CA" sz="2400" dirty="0"/>
              <a:t>He rescued you from slavish labour</a:t>
            </a:r>
          </a:p>
          <a:p>
            <a:pPr marL="0" indent="0">
              <a:buNone/>
            </a:pPr>
            <a:r>
              <a:rPr lang="en-CA" sz="2400" dirty="0"/>
              <a:t>Thus you shall rest, both man and beast.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37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4th commandment</a:t>
            </a:r>
          </a:p>
        </p:txBody>
      </p:sp>
      <p:pic>
        <p:nvPicPr>
          <p:cNvPr id="521219" name="Picture 1027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Rectangle 1028"/>
          <p:cNvSpPr>
            <a:spLocks noChangeArrowheads="1"/>
          </p:cNvSpPr>
          <p:nvPr/>
        </p:nvSpPr>
        <p:spPr bwMode="auto">
          <a:xfrm>
            <a:off x="228600" y="533400"/>
            <a:ext cx="1600200" cy="190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/>
              <a:t>Remember to keep the Sabbath</a:t>
            </a:r>
          </a:p>
        </p:txBody>
      </p:sp>
      <p:sp>
        <p:nvSpPr>
          <p:cNvPr id="521221" name="AutoShape 1029"/>
          <p:cNvSpPr>
            <a:spLocks noChangeArrowheads="1"/>
          </p:cNvSpPr>
          <p:nvPr/>
        </p:nvSpPr>
        <p:spPr bwMode="auto">
          <a:xfrm>
            <a:off x="2286000" y="2286000"/>
            <a:ext cx="12954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521222" name="AutoShape 1030"/>
          <p:cNvSpPr>
            <a:spLocks noChangeArrowheads="1"/>
          </p:cNvSpPr>
          <p:nvPr/>
        </p:nvSpPr>
        <p:spPr bwMode="auto">
          <a:xfrm>
            <a:off x="2286000" y="4572000"/>
            <a:ext cx="1295400" cy="1219200"/>
          </a:xfrm>
          <a:custGeom>
            <a:avLst/>
            <a:gdLst>
              <a:gd name="G0" fmla="+- 3300 0 0"/>
              <a:gd name="G1" fmla="+- 21600 0 3300"/>
              <a:gd name="G2" fmla="+- 21600 0 33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521224" name="Oval 1032"/>
          <p:cNvSpPr>
            <a:spLocks noChangeArrowheads="1"/>
          </p:cNvSpPr>
          <p:nvPr/>
        </p:nvSpPr>
        <p:spPr bwMode="auto">
          <a:xfrm>
            <a:off x="4343400" y="2314575"/>
            <a:ext cx="4800600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Make the seventh day a day like any other</a:t>
            </a:r>
          </a:p>
        </p:txBody>
      </p:sp>
      <p:sp>
        <p:nvSpPr>
          <p:cNvPr id="521225" name="Oval 1033"/>
          <p:cNvSpPr>
            <a:spLocks noChangeArrowheads="1"/>
          </p:cNvSpPr>
          <p:nvPr/>
        </p:nvSpPr>
        <p:spPr bwMode="auto">
          <a:xfrm>
            <a:off x="4343400" y="5257800"/>
            <a:ext cx="4800600" cy="11366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Use the seventh day to commemorate God</a:t>
            </a: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1228" name="Line 1036"/>
          <p:cNvSpPr>
            <a:spLocks noChangeShapeType="1"/>
          </p:cNvSpPr>
          <p:nvPr/>
        </p:nvSpPr>
        <p:spPr bwMode="auto">
          <a:xfrm>
            <a:off x="3581400" y="5334000"/>
            <a:ext cx="914400" cy="3810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0" name="Line 1038"/>
          <p:cNvSpPr>
            <a:spLocks noChangeShapeType="1"/>
          </p:cNvSpPr>
          <p:nvPr/>
        </p:nvSpPr>
        <p:spPr bwMode="auto">
          <a:xfrm>
            <a:off x="3581400" y="2895600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1" name="Oval 1039"/>
          <p:cNvSpPr>
            <a:spLocks noChangeArrowheads="1"/>
          </p:cNvSpPr>
          <p:nvPr/>
        </p:nvSpPr>
        <p:spPr bwMode="auto">
          <a:xfrm>
            <a:off x="4419600" y="4038600"/>
            <a:ext cx="4724400" cy="11366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Use the seventh day to catch your breath</a:t>
            </a: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1232" name="Line 1040"/>
          <p:cNvSpPr>
            <a:spLocks noChangeShapeType="1"/>
          </p:cNvSpPr>
          <p:nvPr/>
        </p:nvSpPr>
        <p:spPr bwMode="auto">
          <a:xfrm flipV="1">
            <a:off x="3505200" y="4648200"/>
            <a:ext cx="1143000" cy="457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81" y="188640"/>
            <a:ext cx="8389238" cy="650937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5" name="Rectangle 4"/>
          <p:cNvSpPr/>
          <p:nvPr/>
        </p:nvSpPr>
        <p:spPr bwMode="auto">
          <a:xfrm>
            <a:off x="395536" y="188640"/>
            <a:ext cx="720080" cy="288032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Snip Single Corner Rectangle 6"/>
          <p:cNvSpPr/>
          <p:nvPr/>
        </p:nvSpPr>
        <p:spPr bwMode="auto">
          <a:xfrm flipH="1">
            <a:off x="7956376" y="6381328"/>
            <a:ext cx="799752" cy="316688"/>
          </a:xfrm>
          <a:prstGeom prst="snip1Rect">
            <a:avLst>
              <a:gd name="adj" fmla="val 42574"/>
            </a:avLst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8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concepts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-20567" y="1219200"/>
            <a:ext cx="9144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1. Week</a:t>
            </a:r>
          </a:p>
          <a:p>
            <a:pPr lvl="1"/>
            <a:r>
              <a:rPr lang="en-GB" dirty="0">
                <a:solidFill>
                  <a:srgbClr val="00FF00"/>
                </a:solidFill>
              </a:rPr>
              <a:t>a period of seven days</a:t>
            </a:r>
          </a:p>
          <a:p>
            <a:pPr lvl="1"/>
            <a:r>
              <a:rPr lang="en-GB" dirty="0">
                <a:solidFill>
                  <a:srgbClr val="00FF00"/>
                </a:solidFill>
              </a:rPr>
              <a:t>modelled on Creation</a:t>
            </a:r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7567613" y="50800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6146" name="Picture 2" descr="http://tx.english-ch.com/teacher/yanda/DaysWeek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4464" r="20758" b="3116"/>
          <a:stretch/>
        </p:blipFill>
        <p:spPr bwMode="auto">
          <a:xfrm>
            <a:off x="4283968" y="1494238"/>
            <a:ext cx="3632184" cy="46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bibleview.org/en/Bible/Genesis/7Days/norm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35408"/>
            <a:ext cx="2880320" cy="38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883860" y="1517624"/>
            <a:ext cx="1152636" cy="130480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First, not last!</a:t>
            </a:r>
          </a:p>
        </p:txBody>
      </p:sp>
      <p:cxnSp>
        <p:nvCxnSpPr>
          <p:cNvPr id="7" name="Straight Arrow Connector 6"/>
          <p:cNvCxnSpPr>
            <a:stCxn id="2" idx="1"/>
          </p:cNvCxnSpPr>
          <p:nvPr/>
        </p:nvCxnSpPr>
        <p:spPr bwMode="auto">
          <a:xfrm flipH="1">
            <a:off x="6876256" y="2170027"/>
            <a:ext cx="1007604" cy="0"/>
          </a:xfrm>
          <a:prstGeom prst="straightConnector1">
            <a:avLst/>
          </a:prstGeom>
          <a:solidFill>
            <a:schemeClr val="tx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Four concepts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-4128" y="1219200"/>
            <a:ext cx="9144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2. Holy</a:t>
            </a:r>
          </a:p>
          <a:p>
            <a:pPr lvl="1"/>
            <a:r>
              <a:rPr lang="en-GB" dirty="0">
                <a:solidFill>
                  <a:srgbClr val="00FF00"/>
                </a:solidFill>
              </a:rPr>
              <a:t>to be special, different, devoted to God</a:t>
            </a:r>
            <a:endParaRPr lang="en-GB" dirty="0"/>
          </a:p>
          <a:p>
            <a:pPr lvl="1"/>
            <a:r>
              <a:rPr lang="en-GB" dirty="0"/>
              <a:t>Note: </a:t>
            </a:r>
            <a:r>
              <a:rPr lang="en-CA" dirty="0"/>
              <a:t>God made the Sabbath a holy day before there was any sin! (Genesis 2:3)</a:t>
            </a:r>
            <a:endParaRPr lang="en-GB" dirty="0"/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7567613" y="50800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rgbClr val="00FF00"/>
              </a:solidFill>
            </a:endParaRPr>
          </a:p>
        </p:txBody>
      </p:sp>
      <p:pic>
        <p:nvPicPr>
          <p:cNvPr id="7170" name="Picture 2" descr="http://images.partyamerica.com/images/products/en_us/detail/30725_d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4.bp.blogspot.com/-xiw3vZTUeYc/Tp72a8M8QwI/AAAAAAAAAsA/M6WcdDC4XVo/s1600/spec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10" y="3882126"/>
            <a:ext cx="2757246" cy="21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1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Four concepts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3. Sabbath</a:t>
            </a:r>
          </a:p>
          <a:p>
            <a:pPr lvl="1"/>
            <a:r>
              <a:rPr lang="en-GB" dirty="0"/>
              <a:t>Hebrew “</a:t>
            </a:r>
            <a:r>
              <a:rPr lang="en-GB" dirty="0" err="1"/>
              <a:t>shabbat</a:t>
            </a:r>
            <a:r>
              <a:rPr lang="en-GB" dirty="0"/>
              <a:t>” = </a:t>
            </a:r>
            <a:r>
              <a:rPr lang="en-GB" dirty="0">
                <a:solidFill>
                  <a:srgbClr val="00FF00"/>
                </a:solidFill>
              </a:rPr>
              <a:t>to stop doing something</a:t>
            </a:r>
          </a:p>
          <a:p>
            <a:pPr lvl="1"/>
            <a:r>
              <a:rPr lang="en-GB" dirty="0"/>
              <a:t>In relation to </a:t>
            </a:r>
            <a:r>
              <a:rPr lang="en-GB" dirty="0">
                <a:solidFill>
                  <a:srgbClr val="00FF00"/>
                </a:solidFill>
              </a:rPr>
              <a:t>“work” </a:t>
            </a:r>
            <a:r>
              <a:rPr lang="en-GB" dirty="0"/>
              <a:t>it means </a:t>
            </a:r>
            <a:r>
              <a:rPr lang="en-GB" dirty="0">
                <a:solidFill>
                  <a:srgbClr val="00FF00"/>
                </a:solidFill>
              </a:rPr>
              <a:t>“rest”</a:t>
            </a:r>
          </a:p>
          <a:p>
            <a:pPr lvl="1"/>
            <a:r>
              <a:rPr lang="en-GB" dirty="0"/>
              <a:t>Not the name of </a:t>
            </a:r>
            <a:r>
              <a:rPr lang="en-GB" dirty="0">
                <a:solidFill>
                  <a:srgbClr val="00FF00"/>
                </a:solidFill>
              </a:rPr>
              <a:t>a weekday </a:t>
            </a:r>
            <a:r>
              <a:rPr lang="en-GB" dirty="0"/>
              <a:t>but of </a:t>
            </a:r>
            <a:r>
              <a:rPr lang="en-GB" dirty="0">
                <a:solidFill>
                  <a:srgbClr val="00FF00"/>
                </a:solidFill>
              </a:rPr>
              <a:t>a type of day</a:t>
            </a:r>
          </a:p>
          <a:p>
            <a:pPr marL="914400" lvl="2" indent="0">
              <a:buNone/>
            </a:pPr>
            <a:r>
              <a:rPr lang="en-GB" i="1" dirty="0"/>
              <a:t>(Just like the English word “holiday”) </a:t>
            </a:r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7567613" y="50800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rgbClr val="00FF00"/>
              </a:solidFill>
            </a:endParaRPr>
          </a:p>
        </p:txBody>
      </p:sp>
      <p:pic>
        <p:nvPicPr>
          <p:cNvPr id="5734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14939"/>
            <a:ext cx="1938337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92" y="3933056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96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Four concepts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5191" y="1219200"/>
            <a:ext cx="9144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4. Remember, Celebrate</a:t>
            </a:r>
          </a:p>
          <a:p>
            <a:pPr lvl="1"/>
            <a:r>
              <a:rPr lang="en-GB" dirty="0">
                <a:solidFill>
                  <a:srgbClr val="00FF00"/>
                </a:solidFill>
              </a:rPr>
              <a:t>to call to mind, give special attention to, rejoice over something.</a:t>
            </a:r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7567613" y="50800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rgbClr val="00FF00"/>
              </a:solidFill>
            </a:endParaRPr>
          </a:p>
        </p:txBody>
      </p:sp>
      <p:pic>
        <p:nvPicPr>
          <p:cNvPr id="8194" name="Picture 2" descr="http://4.bp.blogspot.com/-nu15O0hunVQ/TeiAPXOfXAI/AAAAAAAAN3Q/P9ap26vs4tM/s1600/CS_invitation_over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176464" cy="32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9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Bible Study: Ex 20 and Deut 5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1. The Lord worked six days to create everything, and then rested on the seventh day. We are God’s image, so we do as God did.</a:t>
            </a:r>
          </a:p>
          <a:p>
            <a:pPr>
              <a:buFontTx/>
              <a:buNone/>
            </a:pPr>
            <a:r>
              <a:rPr lang="en-GB" dirty="0"/>
              <a:t>2. The Lord has set Israel free from slavery in Egypt. God does not want His people to work like slaves, they are to enjoy life.</a:t>
            </a:r>
          </a:p>
          <a:p>
            <a:pPr>
              <a:buFontTx/>
              <a:buNone/>
            </a:pPr>
            <a:r>
              <a:rPr lang="en-GB" dirty="0"/>
              <a:t>3. Yes, because we are still in God’s image.</a:t>
            </a:r>
          </a:p>
          <a:p>
            <a:pPr>
              <a:buFontTx/>
              <a:buNone/>
            </a:pPr>
            <a:r>
              <a:rPr lang="en-GB" dirty="0"/>
              <a:t>4. Yes, because we have been set free from slavery to sin. God wants us to be free, to enjoy life.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569347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9356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We’re doing the questions together.</a:t>
            </a:r>
          </a:p>
        </p:txBody>
      </p:sp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 bwMode="auto">
          <a:xfrm>
            <a:off x="7881301" y="0"/>
            <a:ext cx="1262699" cy="1371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8" grpId="0" uiExpand="1" build="p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5535</TotalTime>
  <Words>853</Words>
  <Application>Microsoft Office PowerPoint</Application>
  <PresentationFormat>On-screen Show (4:3)</PresentationFormat>
  <Paragraphs>113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1_Office Theme</vt:lpstr>
      <vt:lpstr>The Fruit of Faith:  LD 32-44</vt:lpstr>
      <vt:lpstr>Hymn 11: 4th commandment</vt:lpstr>
      <vt:lpstr>4th commandment</vt:lpstr>
      <vt:lpstr>PowerPoint Presentation</vt:lpstr>
      <vt:lpstr>Four concepts</vt:lpstr>
      <vt:lpstr>Four concepts</vt:lpstr>
      <vt:lpstr>Four concepts</vt:lpstr>
      <vt:lpstr>Four concepts</vt:lpstr>
      <vt:lpstr>Bible Study: Ex 20 and Deut 5</vt:lpstr>
      <vt:lpstr>Catechism</vt:lpstr>
      <vt:lpstr>Ministry of Gospel and schools</vt:lpstr>
      <vt:lpstr>Ministry of Gospel and schools</vt:lpstr>
      <vt:lpstr>Time to hear the preaching</vt:lpstr>
      <vt:lpstr>Take Your Rest</vt:lpstr>
      <vt:lpstr>Do’s and don’ts</vt:lpstr>
      <vt:lpstr>PowerPoint Presentation</vt:lpstr>
      <vt:lpstr>Advertise</vt:lpstr>
      <vt:lpstr>4th commandment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188</cp:revision>
  <cp:lastPrinted>2009-10-22T18:22:04Z</cp:lastPrinted>
  <dcterms:created xsi:type="dcterms:W3CDTF">2008-08-14T09:20:46Z</dcterms:created>
  <dcterms:modified xsi:type="dcterms:W3CDTF">2023-01-13T17:19:55Z</dcterms:modified>
</cp:coreProperties>
</file>