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1" r:id="rId2"/>
    <p:sldId id="762" r:id="rId3"/>
    <p:sldId id="692" r:id="rId4"/>
    <p:sldId id="744" r:id="rId5"/>
    <p:sldId id="760" r:id="rId6"/>
    <p:sldId id="747" r:id="rId7"/>
    <p:sldId id="746" r:id="rId8"/>
    <p:sldId id="761" r:id="rId9"/>
    <p:sldId id="748" r:id="rId10"/>
    <p:sldId id="749" r:id="rId11"/>
    <p:sldId id="750" r:id="rId12"/>
    <p:sldId id="751" r:id="rId13"/>
    <p:sldId id="753" r:id="rId14"/>
    <p:sldId id="745" r:id="rId15"/>
    <p:sldId id="758" r:id="rId16"/>
    <p:sldId id="759" r:id="rId17"/>
    <p:sldId id="764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FF00"/>
    <a:srgbClr val="6600FF"/>
    <a:srgbClr val="99CCFF"/>
    <a:srgbClr val="9933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EF5A2B-F465-4B83-A6B2-3396404CC8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2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03DC88-1C1A-4638-A21B-37F562C7C5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7223-A4AE-4ABE-835C-814FCDE8CECF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8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1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4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4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74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5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9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0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0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7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8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7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DC88-1C1A-4638-A21B-37F562C7C50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5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6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2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10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87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93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97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8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56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36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8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5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623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9763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1"/>
            <a:ext cx="6858000" cy="1655762"/>
          </a:xfrm>
        </p:spPr>
        <p:txBody>
          <a:bodyPr/>
          <a:lstStyle/>
          <a:p>
            <a:r>
              <a:rPr lang="en-GB" dirty="0"/>
              <a:t>Respect for authority</a:t>
            </a:r>
          </a:p>
          <a:p>
            <a:r>
              <a:rPr lang="en-GB"/>
              <a:t>Lesson 15 – LD 39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12698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3779912" y="1143794"/>
            <a:ext cx="982588" cy="1349102"/>
          </a:xfrm>
          <a:prstGeom prst="straightConnector1">
            <a:avLst/>
          </a:prstGeom>
          <a:solidFill>
            <a:schemeClr val="tx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7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 possible combinations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648200" cy="5638800"/>
          </a:xfrm>
        </p:spPr>
        <p:txBody>
          <a:bodyPr/>
          <a:lstStyle/>
          <a:p>
            <a:endParaRPr lang="en-GB"/>
          </a:p>
          <a:p>
            <a:pPr>
              <a:lnSpc>
                <a:spcPct val="120000"/>
              </a:lnSpc>
              <a:buFontTx/>
              <a:buNone/>
            </a:pPr>
            <a:r>
              <a:rPr lang="en-GB"/>
              <a:t>1. No official authority</a:t>
            </a:r>
            <a:br>
              <a:rPr lang="en-GB"/>
            </a:br>
            <a:r>
              <a:rPr lang="en-GB"/>
              <a:t>No personal authority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/>
              <a:t>2. Official authority</a:t>
            </a:r>
            <a:br>
              <a:rPr lang="en-GB"/>
            </a:br>
            <a:r>
              <a:rPr lang="en-GB"/>
              <a:t>No personal authority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/>
              <a:t>3. No official authority</a:t>
            </a:r>
            <a:br>
              <a:rPr lang="en-GB"/>
            </a:br>
            <a:r>
              <a:rPr lang="en-GB"/>
              <a:t>Personal authority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GB"/>
              <a:t>4. Official authority</a:t>
            </a:r>
            <a:br>
              <a:rPr lang="en-GB"/>
            </a:br>
            <a:r>
              <a:rPr lang="en-GB"/>
              <a:t>Personal authority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4495800" y="1219200"/>
            <a:ext cx="464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omic Sans MS" pitchFamily="66" charset="0"/>
              </a:rPr>
              <a:t>Official  	Personal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en-GB" sz="54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GB" sz="5400" b="1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GB" sz="5400" b="1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	</a:t>
            </a: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GB" sz="5400" b="1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5400" b="1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GB" sz="6000" b="1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92901" name="Line 5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2902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2904" name="Line 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2905" name="Line 9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 possible combinations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648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  <a:buFontTx/>
              <a:buNone/>
            </a:pPr>
            <a:r>
              <a:rPr lang="en-GB"/>
              <a:t>Angelina</a:t>
            </a:r>
          </a:p>
          <a:p>
            <a:pPr>
              <a:lnSpc>
                <a:spcPct val="110000"/>
              </a:lnSpc>
              <a:buFontTx/>
              <a:buNone/>
            </a:pPr>
            <a:endParaRPr lang="en-GB"/>
          </a:p>
          <a:p>
            <a:pPr>
              <a:lnSpc>
                <a:spcPct val="110000"/>
              </a:lnSpc>
              <a:buFontTx/>
              <a:buNone/>
            </a:pPr>
            <a:r>
              <a:rPr lang="en-GB"/>
              <a:t>Mr. Sourpuss</a:t>
            </a:r>
          </a:p>
          <a:p>
            <a:pPr>
              <a:lnSpc>
                <a:spcPct val="110000"/>
              </a:lnSpc>
              <a:buFontTx/>
              <a:buNone/>
            </a:pPr>
            <a:endParaRPr lang="en-GB"/>
          </a:p>
          <a:p>
            <a:pPr>
              <a:lnSpc>
                <a:spcPct val="110000"/>
              </a:lnSpc>
              <a:buFontTx/>
              <a:buNone/>
            </a:pPr>
            <a:r>
              <a:rPr lang="en-GB"/>
              <a:t>Robby</a:t>
            </a:r>
          </a:p>
          <a:p>
            <a:pPr>
              <a:lnSpc>
                <a:spcPct val="110000"/>
              </a:lnSpc>
              <a:buFontTx/>
              <a:buNone/>
            </a:pPr>
            <a:endParaRPr lang="en-GB"/>
          </a:p>
          <a:p>
            <a:pPr>
              <a:lnSpc>
                <a:spcPct val="110000"/>
              </a:lnSpc>
              <a:buFontTx/>
              <a:buNone/>
            </a:pPr>
            <a:r>
              <a:rPr lang="en-GB"/>
              <a:t>Mrs. Loveya</a:t>
            </a:r>
          </a:p>
        </p:txBody>
      </p:sp>
      <p:sp>
        <p:nvSpPr>
          <p:cNvPr id="593925" name="Line 5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3926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3927" name="Line 7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3928" name="Line 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3929" name="Line 9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4489450" y="1219200"/>
            <a:ext cx="464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Official  	Personal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en-GB" sz="5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GB" sz="5400" b="1" dirty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 dirty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GB" sz="5400" b="1" dirty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	</a:t>
            </a: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 dirty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GB" sz="5400" b="1" dirty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GB" sz="5400" b="1" dirty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54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GB" sz="5400" b="1" dirty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GB" sz="6000" b="1" dirty="0">
              <a:solidFill>
                <a:schemeClr val="tx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</a:pP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GB" dirty="0"/>
              <a:t>Catechism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What does God require in the 5</a:t>
            </a:r>
            <a:r>
              <a:rPr lang="en-GB" i="1" baseline="30000" dirty="0">
                <a:solidFill>
                  <a:srgbClr val="FFFF00"/>
                </a:solidFill>
              </a:rPr>
              <a:t>th</a:t>
            </a:r>
            <a:r>
              <a:rPr lang="en-GB" i="1" dirty="0">
                <a:solidFill>
                  <a:srgbClr val="FFFF00"/>
                </a:solidFill>
              </a:rPr>
              <a:t> commandment?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That I show all honour, love, and faithfulness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to my father and mother and to all those in authority over me,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submit myself with due obedience to their good instruction and discipline,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also have patience with their weaknesses and shortcomings,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since it is God’s will to govern us by their hand.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51520" y="5013176"/>
            <a:ext cx="8136904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Authority and God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In a perfect world, all who have authority would have both official and personal authority. This world is not perfect: not all with official authority also have personal authority.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u="sng" dirty="0"/>
              <a:t>God’s commandment is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i="1" dirty="0">
                <a:solidFill>
                  <a:srgbClr val="00FF00"/>
                </a:solidFill>
              </a:rPr>
              <a:t>Respect those who have authority by virtue of their position - they got it from God!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Those who have been given authority by God are to exercise it according to God’s will.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structure of authority: which?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/>
              <a:t>God</a:t>
            </a:r>
          </a:p>
          <a:p>
            <a:pPr algn="ctr"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en-GB"/>
              <a:t>Parents	   I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4724400" y="121920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		Parents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0" y="381000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4800600" y="381000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</p:txBody>
      </p:sp>
      <p:sp>
        <p:nvSpPr>
          <p:cNvPr id="588807" name="Line 7"/>
          <p:cNvSpPr>
            <a:spLocks noChangeShapeType="1"/>
          </p:cNvSpPr>
          <p:nvPr/>
        </p:nvSpPr>
        <p:spPr bwMode="auto">
          <a:xfrm flipH="1">
            <a:off x="1676400" y="1676400"/>
            <a:ext cx="381000" cy="53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08" name="Line 8"/>
          <p:cNvSpPr>
            <a:spLocks noChangeShapeType="1"/>
          </p:cNvSpPr>
          <p:nvPr/>
        </p:nvSpPr>
        <p:spPr bwMode="auto">
          <a:xfrm>
            <a:off x="2590800" y="1676400"/>
            <a:ext cx="609600" cy="53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 flipH="1">
            <a:off x="6019800" y="1676400"/>
            <a:ext cx="838200" cy="53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0" name="Line 10"/>
          <p:cNvSpPr>
            <a:spLocks noChangeShapeType="1"/>
          </p:cNvSpPr>
          <p:nvPr/>
        </p:nvSpPr>
        <p:spPr bwMode="auto">
          <a:xfrm>
            <a:off x="7391400" y="1676400"/>
            <a:ext cx="6858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1" name="Line 11"/>
          <p:cNvSpPr>
            <a:spLocks noChangeShapeType="1"/>
          </p:cNvSpPr>
          <p:nvPr/>
        </p:nvSpPr>
        <p:spPr bwMode="auto">
          <a:xfrm flipH="1">
            <a:off x="2286000" y="441960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2" name="Line 12"/>
          <p:cNvSpPr>
            <a:spLocks noChangeShapeType="1"/>
          </p:cNvSpPr>
          <p:nvPr/>
        </p:nvSpPr>
        <p:spPr bwMode="auto">
          <a:xfrm flipH="1">
            <a:off x="2286000" y="533400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3" name="Line 13"/>
          <p:cNvSpPr>
            <a:spLocks noChangeShapeType="1"/>
          </p:cNvSpPr>
          <p:nvPr/>
        </p:nvSpPr>
        <p:spPr bwMode="auto">
          <a:xfrm flipH="1">
            <a:off x="7086600" y="5334000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4" name="Line 14"/>
          <p:cNvSpPr>
            <a:spLocks noChangeShapeType="1"/>
          </p:cNvSpPr>
          <p:nvPr/>
        </p:nvSpPr>
        <p:spPr bwMode="auto">
          <a:xfrm flipH="1">
            <a:off x="7086600" y="441960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5" name="Oval 15"/>
          <p:cNvSpPr>
            <a:spLocks noChangeArrowheads="1"/>
          </p:cNvSpPr>
          <p:nvPr/>
        </p:nvSpPr>
        <p:spPr bwMode="auto">
          <a:xfrm>
            <a:off x="1447800" y="3581400"/>
            <a:ext cx="1752600" cy="3124200"/>
          </a:xfrm>
          <a:prstGeom prst="ellips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6" name="Oval 16"/>
          <p:cNvSpPr>
            <a:spLocks noChangeArrowheads="1"/>
          </p:cNvSpPr>
          <p:nvPr/>
        </p:nvSpPr>
        <p:spPr bwMode="auto">
          <a:xfrm>
            <a:off x="5867400" y="3352800"/>
            <a:ext cx="2514600" cy="3352800"/>
          </a:xfrm>
          <a:prstGeom prst="ellips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7" name="Oval 17"/>
          <p:cNvSpPr>
            <a:spLocks noChangeArrowheads="1"/>
          </p:cNvSpPr>
          <p:nvPr/>
        </p:nvSpPr>
        <p:spPr bwMode="auto">
          <a:xfrm>
            <a:off x="4800600" y="1066800"/>
            <a:ext cx="4191000" cy="2209800"/>
          </a:xfrm>
          <a:prstGeom prst="ellips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8" name="Oval 18"/>
          <p:cNvSpPr>
            <a:spLocks noChangeArrowheads="1"/>
          </p:cNvSpPr>
          <p:nvPr/>
        </p:nvSpPr>
        <p:spPr bwMode="auto">
          <a:xfrm>
            <a:off x="762000" y="1143000"/>
            <a:ext cx="3200400" cy="2209800"/>
          </a:xfrm>
          <a:prstGeom prst="ellips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8819" name="Line 19"/>
          <p:cNvSpPr>
            <a:spLocks noChangeShapeType="1"/>
          </p:cNvSpPr>
          <p:nvPr/>
        </p:nvSpPr>
        <p:spPr bwMode="auto">
          <a:xfrm>
            <a:off x="2514600" y="2514600"/>
            <a:ext cx="609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1447800" y="3581400"/>
            <a:ext cx="1752600" cy="3124200"/>
          </a:xfrm>
          <a:prstGeom prst="ellipse">
            <a:avLst/>
          </a:prstGeom>
          <a:noFill/>
          <a:ln w="76200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parents?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</p:nvPr>
        </p:nvSpPr>
        <p:spPr>
          <a:xfrm>
            <a:off x="0" y="4692650"/>
            <a:ext cx="9144000" cy="216535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Parents have </a:t>
            </a:r>
            <a:r>
              <a:rPr lang="en-GB" dirty="0">
                <a:solidFill>
                  <a:srgbClr val="00FF00"/>
                </a:solidFill>
              </a:rPr>
              <a:t>been given you by God.</a:t>
            </a:r>
          </a:p>
          <a:p>
            <a:pPr>
              <a:buFontTx/>
              <a:buNone/>
            </a:pPr>
            <a:r>
              <a:rPr lang="en-GB" dirty="0"/>
              <a:t>Parents have </a:t>
            </a:r>
            <a:r>
              <a:rPr lang="en-GB" dirty="0">
                <a:solidFill>
                  <a:srgbClr val="00FF00"/>
                </a:solidFill>
              </a:rPr>
              <a:t>experience</a:t>
            </a:r>
            <a:endParaRPr lang="en-GB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Parents have </a:t>
            </a:r>
            <a:r>
              <a:rPr lang="en-GB" dirty="0">
                <a:solidFill>
                  <a:srgbClr val="00FF00"/>
                </a:solidFill>
              </a:rPr>
              <a:t>a special relationship of love with you</a:t>
            </a:r>
          </a:p>
        </p:txBody>
      </p:sp>
      <p:sp>
        <p:nvSpPr>
          <p:cNvPr id="602117" name="AutoShape 5"/>
          <p:cNvSpPr>
            <a:spLocks noChangeArrowheads="1"/>
          </p:cNvSpPr>
          <p:nvPr/>
        </p:nvSpPr>
        <p:spPr bwMode="auto">
          <a:xfrm>
            <a:off x="1676400" y="1196752"/>
            <a:ext cx="5943600" cy="2165350"/>
          </a:xfrm>
          <a:prstGeom prst="horizontalScroll">
            <a:avLst>
              <a:gd name="adj" fmla="val 5750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 dirty="0"/>
              <a:t>Listen, my son, to your father’s instruction</a:t>
            </a:r>
          </a:p>
          <a:p>
            <a:pPr algn="l"/>
            <a:r>
              <a:rPr lang="en-US" i="1" dirty="0"/>
              <a:t>and do not forsake your mother’s teaching.</a:t>
            </a:r>
          </a:p>
          <a:p>
            <a:pPr algn="l"/>
            <a:r>
              <a:rPr lang="en-US" i="1" dirty="0"/>
              <a:t>They will be a garland to grace your head</a:t>
            </a:r>
          </a:p>
          <a:p>
            <a:pPr algn="l"/>
            <a:r>
              <a:rPr lang="en-US" i="1" dirty="0"/>
              <a:t>and a chain to adorn your neck</a:t>
            </a:r>
          </a:p>
          <a:p>
            <a:pPr algn="r"/>
            <a:r>
              <a:rPr lang="en-US" dirty="0"/>
              <a:t>Proverbs 1:8-9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wise man once said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5, I’d say: Dad knows everything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10, I’d say: Dad knows lots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15, I’d say: Dad doesn’t know everything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20, I’d say: Dad doesn’t know anything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30, I’d say: </a:t>
            </a:r>
            <a:br>
              <a:rPr lang="en-GB" i="1" dirty="0"/>
            </a:br>
            <a:r>
              <a:rPr lang="en-GB" i="1" dirty="0"/>
              <a:t>I guess Dad does know lots of things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GB" i="1" dirty="0"/>
              <a:t>When I was 60, I’d say:</a:t>
            </a:r>
            <a:br>
              <a:rPr lang="en-GB" i="1" dirty="0"/>
            </a:br>
            <a:r>
              <a:rPr lang="en-GB" i="1" dirty="0"/>
              <a:t>I wish Dad was here, he’d know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5th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152400" y="609600"/>
            <a:ext cx="18288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Honour your parents and all in authority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590800" y="44958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572000" y="1143000"/>
            <a:ext cx="4111625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Be disobedient as children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4800600" y="5257800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Love and nurture your children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>
            <a:off x="3733800" y="5410200"/>
            <a:ext cx="11430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0" name="Line 1038"/>
          <p:cNvSpPr>
            <a:spLocks noChangeShapeType="1"/>
          </p:cNvSpPr>
          <p:nvPr/>
        </p:nvSpPr>
        <p:spPr bwMode="auto">
          <a:xfrm>
            <a:off x="3733800" y="2743200"/>
            <a:ext cx="990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1" name="Oval 1039"/>
          <p:cNvSpPr>
            <a:spLocks noChangeArrowheads="1"/>
          </p:cNvSpPr>
          <p:nvPr/>
        </p:nvSpPr>
        <p:spPr bwMode="auto">
          <a:xfrm>
            <a:off x="4724400" y="4038600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Respect your parents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32" name="Line 1040"/>
          <p:cNvSpPr>
            <a:spLocks noChangeShapeType="1"/>
          </p:cNvSpPr>
          <p:nvPr/>
        </p:nvSpPr>
        <p:spPr bwMode="auto">
          <a:xfrm flipV="1">
            <a:off x="3733800" y="4572000"/>
            <a:ext cx="10668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3" name="Oval 1041"/>
          <p:cNvSpPr>
            <a:spLocks noChangeArrowheads="1"/>
          </p:cNvSpPr>
          <p:nvPr/>
        </p:nvSpPr>
        <p:spPr bwMode="auto">
          <a:xfrm>
            <a:off x="4648200" y="2574856"/>
            <a:ext cx="4111625" cy="116853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As parents, make children bitter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34" name="Line 1042"/>
          <p:cNvSpPr>
            <a:spLocks noChangeShapeType="1"/>
          </p:cNvSpPr>
          <p:nvPr/>
        </p:nvSpPr>
        <p:spPr bwMode="auto">
          <a:xfrm flipV="1">
            <a:off x="3657600" y="1676400"/>
            <a:ext cx="990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805683" y="-107157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4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11:6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19200"/>
            <a:ext cx="745232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Honour your father and your mother; </a:t>
            </a:r>
          </a:p>
          <a:p>
            <a:pPr marL="0" indent="0">
              <a:buNone/>
            </a:pPr>
            <a:r>
              <a:rPr lang="en-CA" dirty="0"/>
              <a:t>then shall the LORD your days extend </a:t>
            </a:r>
          </a:p>
          <a:p>
            <a:pPr marL="0" indent="0">
              <a:buNone/>
            </a:pPr>
            <a:r>
              <a:rPr lang="en-CA" dirty="0"/>
              <a:t>and bless you in the land He gives you. </a:t>
            </a:r>
          </a:p>
          <a:p>
            <a:pPr marL="0" indent="0">
              <a:buNone/>
            </a:pPr>
            <a:r>
              <a:rPr lang="en-CA" dirty="0"/>
              <a:t>Obey the LORD your God’s command.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8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5th commandment</a:t>
            </a:r>
          </a:p>
        </p:txBody>
      </p:sp>
      <p:pic>
        <p:nvPicPr>
          <p:cNvPr id="521219" name="Picture 1027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1028"/>
          <p:cNvSpPr>
            <a:spLocks noChangeArrowheads="1"/>
          </p:cNvSpPr>
          <p:nvPr/>
        </p:nvSpPr>
        <p:spPr bwMode="auto">
          <a:xfrm>
            <a:off x="152400" y="609600"/>
            <a:ext cx="18288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Honour your parents and all in authority</a:t>
            </a:r>
          </a:p>
        </p:txBody>
      </p:sp>
      <p:sp>
        <p:nvSpPr>
          <p:cNvPr id="521221" name="AutoShape 1029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1030"/>
          <p:cNvSpPr>
            <a:spLocks noChangeArrowheads="1"/>
          </p:cNvSpPr>
          <p:nvPr/>
        </p:nvSpPr>
        <p:spPr bwMode="auto">
          <a:xfrm>
            <a:off x="2590800" y="44958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24" name="Oval 1032"/>
          <p:cNvSpPr>
            <a:spLocks noChangeArrowheads="1"/>
          </p:cNvSpPr>
          <p:nvPr/>
        </p:nvSpPr>
        <p:spPr bwMode="auto">
          <a:xfrm>
            <a:off x="4572000" y="1143000"/>
            <a:ext cx="4111625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Be disobedient as children</a:t>
            </a:r>
          </a:p>
        </p:txBody>
      </p:sp>
      <p:sp>
        <p:nvSpPr>
          <p:cNvPr id="521225" name="Oval 1033"/>
          <p:cNvSpPr>
            <a:spLocks noChangeArrowheads="1"/>
          </p:cNvSpPr>
          <p:nvPr/>
        </p:nvSpPr>
        <p:spPr bwMode="auto">
          <a:xfrm>
            <a:off x="4800600" y="5257800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Love and nurture your children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28" name="Line 1036"/>
          <p:cNvSpPr>
            <a:spLocks noChangeShapeType="1"/>
          </p:cNvSpPr>
          <p:nvPr/>
        </p:nvSpPr>
        <p:spPr bwMode="auto">
          <a:xfrm>
            <a:off x="3733800" y="5410200"/>
            <a:ext cx="1143000" cy="381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0" name="Line 1038"/>
          <p:cNvSpPr>
            <a:spLocks noChangeShapeType="1"/>
          </p:cNvSpPr>
          <p:nvPr/>
        </p:nvSpPr>
        <p:spPr bwMode="auto">
          <a:xfrm>
            <a:off x="3733800" y="2743200"/>
            <a:ext cx="990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1" name="Oval 1039"/>
          <p:cNvSpPr>
            <a:spLocks noChangeArrowheads="1"/>
          </p:cNvSpPr>
          <p:nvPr/>
        </p:nvSpPr>
        <p:spPr bwMode="auto">
          <a:xfrm>
            <a:off x="4724400" y="4038600"/>
            <a:ext cx="4114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Respect your parents</a:t>
            </a: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1232" name="Line 1040"/>
          <p:cNvSpPr>
            <a:spLocks noChangeShapeType="1"/>
          </p:cNvSpPr>
          <p:nvPr/>
        </p:nvSpPr>
        <p:spPr bwMode="auto">
          <a:xfrm flipV="1">
            <a:off x="3733800" y="4572000"/>
            <a:ext cx="10668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33" name="Oval 1041"/>
          <p:cNvSpPr>
            <a:spLocks noChangeArrowheads="1"/>
          </p:cNvSpPr>
          <p:nvPr/>
        </p:nvSpPr>
        <p:spPr bwMode="auto">
          <a:xfrm>
            <a:off x="4648200" y="2574856"/>
            <a:ext cx="4111625" cy="116853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As parents, make children bitter</a:t>
            </a:r>
          </a:p>
        </p:txBody>
      </p:sp>
      <p:sp>
        <p:nvSpPr>
          <p:cNvPr id="521234" name="Line 1042"/>
          <p:cNvSpPr>
            <a:spLocks noChangeShapeType="1"/>
          </p:cNvSpPr>
          <p:nvPr/>
        </p:nvSpPr>
        <p:spPr bwMode="auto">
          <a:xfrm flipV="1">
            <a:off x="3657600" y="1676400"/>
            <a:ext cx="990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Deut. 21:18-21</a:t>
            </a:r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87782" name="Picture 6" descr="http://www.diabeteshealth.com/media/images/article_images/35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36584"/>
            <a:ext cx="4032448" cy="51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Deut. 21:18-21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Stubborn and rebellious</a:t>
            </a:r>
          </a:p>
          <a:p>
            <a:pPr>
              <a:buFontTx/>
              <a:buNone/>
            </a:pPr>
            <a:r>
              <a:rPr lang="en-GB" dirty="0"/>
              <a:t>2. Discipline him</a:t>
            </a:r>
          </a:p>
          <a:p>
            <a:pPr>
              <a:buFontTx/>
              <a:buNone/>
            </a:pPr>
            <a:r>
              <a:rPr lang="en-GB" dirty="0"/>
              <a:t>3. To bring him to the elders and have him punished</a:t>
            </a:r>
          </a:p>
          <a:p>
            <a:pPr>
              <a:buFontTx/>
              <a:buNone/>
            </a:pPr>
            <a:r>
              <a:rPr lang="en-GB" dirty="0"/>
              <a:t>4. Stone him to death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Take note: serious, continual </a:t>
            </a:r>
            <a:br>
              <a:rPr lang="en-GB" dirty="0"/>
            </a:br>
            <a:r>
              <a:rPr lang="en-GB" dirty="0"/>
              <a:t>transgression of the fifth </a:t>
            </a:r>
            <a:br>
              <a:rPr lang="en-GB" dirty="0"/>
            </a:br>
            <a:r>
              <a:rPr lang="en-GB" dirty="0"/>
              <a:t>commandment was punished </a:t>
            </a:r>
            <a:br>
              <a:rPr lang="en-GB" dirty="0"/>
            </a:br>
            <a:r>
              <a:rPr lang="en-GB" dirty="0"/>
              <a:t>with death!</a:t>
            </a:r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 bwMode="auto">
          <a:xfrm>
            <a:off x="7881301" y="0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6" descr="http://www.diabeteshealth.com/media/images/article_images/35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08" y="2996952"/>
            <a:ext cx="285884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Good authorities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867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What makes for a good minister (one you respect)?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What makes for a good parent (one you respect)?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4415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9700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Authority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In general two sorts or types of authority exist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</a:t>
            </a:r>
            <a:r>
              <a:rPr lang="en-GB" u="sng" dirty="0">
                <a:solidFill>
                  <a:srgbClr val="00FF00"/>
                </a:solidFill>
              </a:rPr>
              <a:t>Official </a:t>
            </a:r>
            <a:r>
              <a:rPr lang="en-GB" u="sng" dirty="0"/>
              <a:t>authority</a:t>
            </a:r>
            <a:r>
              <a:rPr lang="en-GB" dirty="0"/>
              <a:t>: </a:t>
            </a:r>
            <a:r>
              <a:rPr lang="en-GB" dirty="0">
                <a:solidFill>
                  <a:srgbClr val="00FF00"/>
                </a:solidFill>
              </a:rPr>
              <a:t>authority by reason of appointment</a:t>
            </a:r>
          </a:p>
          <a:p>
            <a:pPr lvl="1">
              <a:buFontTx/>
              <a:buNone/>
            </a:pPr>
            <a:r>
              <a:rPr lang="en-GB" dirty="0"/>
              <a:t>Examples:</a:t>
            </a:r>
            <a:r>
              <a:rPr lang="en-GB" dirty="0">
                <a:solidFill>
                  <a:srgbClr val="00FF00"/>
                </a:solidFill>
              </a:rPr>
              <a:t> a parent, guardian, policeman, teacher, elder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</a:t>
            </a:r>
            <a:r>
              <a:rPr lang="en-GB" u="sng" dirty="0">
                <a:solidFill>
                  <a:srgbClr val="00FF00"/>
                </a:solidFill>
              </a:rPr>
              <a:t>Personal </a:t>
            </a:r>
            <a:r>
              <a:rPr lang="en-GB" u="sng" dirty="0"/>
              <a:t>authority</a:t>
            </a:r>
            <a:r>
              <a:rPr lang="en-GB" dirty="0"/>
              <a:t>:</a:t>
            </a:r>
            <a:r>
              <a:rPr lang="en-GB" dirty="0">
                <a:solidFill>
                  <a:srgbClr val="00FF00"/>
                </a:solidFill>
              </a:rPr>
              <a:t> authority by reason of personality</a:t>
            </a:r>
          </a:p>
          <a:p>
            <a:pPr lvl="1">
              <a:buFontTx/>
              <a:buNone/>
            </a:pPr>
            <a:r>
              <a:rPr lang="en-GB" dirty="0"/>
              <a:t>Examples:</a:t>
            </a:r>
            <a:r>
              <a:rPr lang="en-GB" dirty="0">
                <a:solidFill>
                  <a:srgbClr val="00FF00"/>
                </a:solidFill>
              </a:rPr>
              <a:t> celebrities, idols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tx2"/>
                </a:solidFill>
              </a:rPr>
              <a:t>Did you know: in commercials, </a:t>
            </a:r>
            <a:r>
              <a:rPr lang="en-GB" sz="2400" i="1" dirty="0">
                <a:solidFill>
                  <a:schemeClr val="tx2"/>
                </a:solidFill>
              </a:rPr>
              <a:t>personal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authority is often used to get people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to do or buy something…</a:t>
            </a:r>
          </a:p>
          <a:p>
            <a:pPr lvl="1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endParaRPr lang="en-GB" dirty="0"/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7567613" y="50800"/>
            <a:ext cx="13350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8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89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4710"/>
            <a:ext cx="2487861" cy="26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Would this make you eat a big Mac?</a:t>
            </a:r>
          </a:p>
        </p:txBody>
      </p:sp>
      <p:pic>
        <p:nvPicPr>
          <p:cNvPr id="4" name="Wayne Gretzky Mats Sundin McDonalds Hockey Commercial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3760" y="1124744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fight in the hallway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Read the story on the worksheet and answer the questions.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We’ll run through your answers to the questions 1-4.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5. </a:t>
            </a:r>
            <a:r>
              <a:rPr lang="en-GB" dirty="0" err="1"/>
              <a:t>Mr.</a:t>
            </a:r>
            <a:r>
              <a:rPr lang="en-GB" dirty="0"/>
              <a:t> Sourpuss and </a:t>
            </a:r>
            <a:r>
              <a:rPr lang="en-GB" dirty="0" err="1"/>
              <a:t>Mrs.</a:t>
            </a:r>
            <a:r>
              <a:rPr lang="en-GB" dirty="0"/>
              <a:t> </a:t>
            </a:r>
            <a:r>
              <a:rPr lang="en-GB" dirty="0" err="1"/>
              <a:t>Loveya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6. </a:t>
            </a:r>
            <a:r>
              <a:rPr lang="en-GB" dirty="0" err="1"/>
              <a:t>Mrs.</a:t>
            </a:r>
            <a:r>
              <a:rPr lang="en-GB" dirty="0"/>
              <a:t> </a:t>
            </a:r>
            <a:r>
              <a:rPr lang="en-GB" dirty="0" err="1"/>
              <a:t>Loveya</a:t>
            </a:r>
            <a:r>
              <a:rPr lang="en-GB" dirty="0"/>
              <a:t> and Robby</a:t>
            </a:r>
          </a:p>
          <a:p>
            <a:pPr>
              <a:buFontTx/>
              <a:buNone/>
            </a:pPr>
            <a:r>
              <a:rPr lang="en-GB" dirty="0"/>
              <a:t>7. </a:t>
            </a:r>
            <a:r>
              <a:rPr lang="en-GB" dirty="0" err="1"/>
              <a:t>Mrs.</a:t>
            </a:r>
            <a:r>
              <a:rPr lang="en-GB" dirty="0"/>
              <a:t> </a:t>
            </a:r>
            <a:r>
              <a:rPr lang="en-GB" dirty="0" err="1"/>
              <a:t>Loveya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8. Angelina</a:t>
            </a:r>
          </a:p>
        </p:txBody>
      </p:sp>
      <p:pic>
        <p:nvPicPr>
          <p:cNvPr id="1026" name="Picture 2" descr="http://cdnt3m-a.akamaihd.net/tem/warehouse/297/079/297079_013_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5" y="4269414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uiExpand="1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734</Words>
  <Application>Microsoft Office PowerPoint</Application>
  <PresentationFormat>On-screen Show (4:3)</PresentationFormat>
  <Paragraphs>157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Hymn 11:6</vt:lpstr>
      <vt:lpstr>5th commandment</vt:lpstr>
      <vt:lpstr>Bible Study: Deut. 21:18-21</vt:lpstr>
      <vt:lpstr>Bible Study: Deut. 21:18-21</vt:lpstr>
      <vt:lpstr>Good authorities</vt:lpstr>
      <vt:lpstr>Authority</vt:lpstr>
      <vt:lpstr>Would this make you eat a big Mac?</vt:lpstr>
      <vt:lpstr>A fight in the hallway</vt:lpstr>
      <vt:lpstr>4 possible combinations</vt:lpstr>
      <vt:lpstr>4 possible combinations</vt:lpstr>
      <vt:lpstr>Catechism</vt:lpstr>
      <vt:lpstr>Authority and God</vt:lpstr>
      <vt:lpstr>The structure of authority: which?</vt:lpstr>
      <vt:lpstr>Why parents?</vt:lpstr>
      <vt:lpstr>A wise man once said</vt:lpstr>
      <vt:lpstr>5th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180</cp:revision>
  <cp:lastPrinted>2009-10-22T18:22:04Z</cp:lastPrinted>
  <dcterms:created xsi:type="dcterms:W3CDTF">2008-08-14T09:20:46Z</dcterms:created>
  <dcterms:modified xsi:type="dcterms:W3CDTF">2023-01-23T15:13:12Z</dcterms:modified>
</cp:coreProperties>
</file>