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71" r:id="rId2"/>
    <p:sldId id="779" r:id="rId3"/>
    <p:sldId id="692" r:id="rId4"/>
    <p:sldId id="760" r:id="rId5"/>
    <p:sldId id="761" r:id="rId6"/>
    <p:sldId id="762" r:id="rId7"/>
    <p:sldId id="763" r:id="rId8"/>
    <p:sldId id="764" r:id="rId9"/>
    <p:sldId id="765" r:id="rId10"/>
    <p:sldId id="744" r:id="rId11"/>
    <p:sldId id="788" r:id="rId12"/>
    <p:sldId id="766" r:id="rId13"/>
    <p:sldId id="780" r:id="rId14"/>
    <p:sldId id="783" r:id="rId15"/>
    <p:sldId id="784" r:id="rId16"/>
    <p:sldId id="787" r:id="rId17"/>
    <p:sldId id="785" r:id="rId18"/>
    <p:sldId id="786" r:id="rId19"/>
    <p:sldId id="781" r:id="rId20"/>
    <p:sldId id="782" r:id="rId21"/>
    <p:sldId id="789" r:id="rId22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FF"/>
    <a:srgbClr val="99CCFF"/>
    <a:srgbClr val="993300"/>
    <a:srgbClr val="FF0000"/>
    <a:srgbClr val="FFFF00"/>
    <a:srgbClr val="00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660"/>
  </p:normalViewPr>
  <p:slideViewPr>
    <p:cSldViewPr>
      <p:cViewPr varScale="1">
        <p:scale>
          <a:sx n="79" d="100"/>
          <a:sy n="79" d="100"/>
        </p:scale>
        <p:origin x="6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86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B17D28-12E1-497A-8980-A69E4C4FED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45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FEF1005-958F-4A6B-91F2-40EC8E8B20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165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7896A-6507-49C4-9117-6160156B12F4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7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78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67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87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CAFA2-442A-4E1B-A1B4-7EA2C9D03FB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499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CAFA2-442A-4E1B-A1B4-7EA2C9D03FB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481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4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CAFA2-442A-4E1B-A1B4-7EA2C9D03FB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68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CAFA2-442A-4E1B-A1B4-7EA2C9D03FB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0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8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75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31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0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2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2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2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06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99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3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1005-958F-4A6B-91F2-40EC8E8B205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9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76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885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7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794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05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232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677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93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60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36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2029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636690"/>
            <a:ext cx="7772400" cy="1143000"/>
          </a:xfrm>
        </p:spPr>
        <p:txBody>
          <a:bodyPr/>
          <a:lstStyle/>
          <a:p>
            <a:r>
              <a:rPr lang="en-GB" dirty="0"/>
              <a:t>The Fruit of Faith</a:t>
            </a:r>
            <a:r>
              <a:rPr lang="en-GB"/>
              <a:t>: </a:t>
            </a:r>
            <a:br>
              <a:rPr lang="en-GB"/>
            </a:br>
            <a:r>
              <a:rPr lang="en-GB"/>
              <a:t>LD </a:t>
            </a:r>
            <a:r>
              <a:rPr lang="en-GB" dirty="0"/>
              <a:t>32-44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5352" y="5236890"/>
            <a:ext cx="6400800" cy="982960"/>
          </a:xfrm>
        </p:spPr>
        <p:txBody>
          <a:bodyPr/>
          <a:lstStyle/>
          <a:p>
            <a:r>
              <a:rPr lang="en-GB" dirty="0"/>
              <a:t>Respect for Life</a:t>
            </a:r>
          </a:p>
          <a:p>
            <a:r>
              <a:rPr lang="en-GB" dirty="0"/>
              <a:t>Lesson 16 – LD 40</a:t>
            </a:r>
          </a:p>
        </p:txBody>
      </p:sp>
      <p:grpSp>
        <p:nvGrpSpPr>
          <p:cNvPr id="126988" name="Group 12"/>
          <p:cNvGrpSpPr>
            <a:grpSpLocks/>
          </p:cNvGrpSpPr>
          <p:nvPr/>
        </p:nvGrpSpPr>
        <p:grpSpPr bwMode="auto">
          <a:xfrm>
            <a:off x="3505200" y="0"/>
            <a:ext cx="2514600" cy="2362200"/>
            <a:chOff x="2832" y="0"/>
            <a:chExt cx="1584" cy="1488"/>
          </a:xfrm>
        </p:grpSpPr>
        <p:pic>
          <p:nvPicPr>
            <p:cNvPr id="12698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1584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87" name="Text Box 11"/>
            <p:cNvSpPr txBox="1">
              <a:spLocks noChangeArrowheads="1"/>
            </p:cNvSpPr>
            <p:nvPr/>
          </p:nvSpPr>
          <p:spPr bwMode="auto">
            <a:xfrm>
              <a:off x="3360" y="461"/>
              <a:ext cx="52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4800">
                  <a:solidFill>
                    <a:srgbClr val="FF0000"/>
                  </a:solidFill>
                  <a:sym typeface="Symbol" pitchFamily="18" charset="2"/>
                </a:rPr>
                <a:t></a:t>
              </a:r>
              <a:endParaRPr lang="en-GB" sz="2800"/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 flipV="1">
            <a:off x="3779912" y="1143794"/>
            <a:ext cx="982588" cy="1349102"/>
          </a:xfrm>
          <a:prstGeom prst="straightConnector1">
            <a:avLst/>
          </a:prstGeom>
          <a:solidFill>
            <a:schemeClr val="tx1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decel="16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Exodus 21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dirty="0"/>
          </a:p>
        </p:txBody>
      </p:sp>
      <p:pic>
        <p:nvPicPr>
          <p:cNvPr id="58778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ewordin365.files.wordpress.com/2011/02/bull_oostvaardersplassen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2384"/>
            <a:ext cx="7634155" cy="57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Exodus 21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1. Death penalty</a:t>
            </a:r>
          </a:p>
          <a:p>
            <a:pPr>
              <a:buFontTx/>
              <a:buNone/>
            </a:pPr>
            <a:r>
              <a:rPr lang="en-GB" dirty="0"/>
              <a:t>2. Flee to a city of refuge (a type of house arrest)</a:t>
            </a:r>
          </a:p>
          <a:p>
            <a:pPr>
              <a:buFontTx/>
              <a:buNone/>
            </a:pPr>
            <a:r>
              <a:rPr lang="en-GB" dirty="0"/>
              <a:t>3. </a:t>
            </a:r>
            <a:r>
              <a:rPr lang="en-GB"/>
              <a:t>Death penalty</a:t>
            </a:r>
          </a:p>
          <a:p>
            <a:pPr>
              <a:buFontTx/>
              <a:buNone/>
            </a:pPr>
            <a:r>
              <a:rPr lang="en-GB" dirty="0"/>
              <a:t>4. If you know that your bull has the habit of goring</a:t>
            </a:r>
          </a:p>
          <a:p>
            <a:pPr>
              <a:buFontTx/>
              <a:buNone/>
            </a:pPr>
            <a:r>
              <a:rPr lang="en-GB" dirty="0"/>
              <a:t>5. Death penalty or money penalty (fine)</a:t>
            </a:r>
          </a:p>
        </p:txBody>
      </p:sp>
      <p:pic>
        <p:nvPicPr>
          <p:cNvPr id="58778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ewordin365.files.wordpress.com/2011/02/bull_oostvaardersplassen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2448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Bible punishments for “killing”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“Putting to death without cause” or “killing unlawfully” comes in four types:</a:t>
            </a:r>
          </a:p>
          <a:p>
            <a:pPr>
              <a:buFontTx/>
              <a:buNone/>
            </a:pPr>
            <a:endParaRPr lang="en-GB" dirty="0"/>
          </a:p>
          <a:p>
            <a:r>
              <a:rPr lang="en-GB" dirty="0"/>
              <a:t>murder: </a:t>
            </a:r>
            <a:r>
              <a:rPr lang="en-GB" dirty="0">
                <a:solidFill>
                  <a:srgbClr val="00FF00"/>
                </a:solidFill>
              </a:rPr>
              <a:t>death penalty</a:t>
            </a:r>
            <a:endParaRPr lang="en-GB" dirty="0"/>
          </a:p>
          <a:p>
            <a:r>
              <a:rPr lang="en-GB" dirty="0"/>
              <a:t>voluntary manslaughter: </a:t>
            </a:r>
            <a:r>
              <a:rPr lang="en-GB" dirty="0">
                <a:solidFill>
                  <a:srgbClr val="00FF00"/>
                </a:solidFill>
              </a:rPr>
              <a:t>death penalty</a:t>
            </a:r>
            <a:endParaRPr lang="en-GB" dirty="0"/>
          </a:p>
          <a:p>
            <a:r>
              <a:rPr lang="en-GB" dirty="0"/>
              <a:t>involuntary manslaughter: </a:t>
            </a:r>
            <a:r>
              <a:rPr lang="en-GB" dirty="0">
                <a:solidFill>
                  <a:srgbClr val="00FF00"/>
                </a:solidFill>
              </a:rPr>
              <a:t>death penalty or fine</a:t>
            </a:r>
            <a:endParaRPr lang="en-GB" dirty="0"/>
          </a:p>
          <a:p>
            <a:r>
              <a:rPr lang="en-GB" dirty="0"/>
              <a:t>accidental homicide: </a:t>
            </a:r>
            <a:r>
              <a:rPr lang="en-GB" dirty="0">
                <a:solidFill>
                  <a:srgbClr val="00FF00"/>
                </a:solidFill>
              </a:rPr>
              <a:t>“house” arrest</a:t>
            </a:r>
            <a:endParaRPr lang="en-GB" dirty="0"/>
          </a:p>
          <a:p>
            <a:pPr algn="ctr">
              <a:buFontTx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Alcohol</a:t>
            </a:r>
            <a:endParaRPr lang="en-GB" dirty="0"/>
          </a:p>
        </p:txBody>
      </p:sp>
      <p:pic>
        <p:nvPicPr>
          <p:cNvPr id="2" name="Anti-Alcohol Commercial English Vers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980728"/>
            <a:ext cx="7362108" cy="53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7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>
                <a:solidFill>
                  <a:schemeClr val="tx1"/>
                </a:solidFill>
              </a:rPr>
              <a:t>Alcohol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Alcohol alters your mood, perception, and ability to do things</a:t>
            </a:r>
          </a:p>
          <a:p>
            <a:r>
              <a:rPr lang="en-GB" dirty="0"/>
              <a:t>Excessive use leads to health issues (liver, brain)</a:t>
            </a:r>
          </a:p>
          <a:p>
            <a:r>
              <a:rPr lang="en-GB" dirty="0"/>
              <a:t>Alcohol can be addictive</a:t>
            </a:r>
          </a:p>
          <a:p>
            <a:r>
              <a:rPr lang="en-GB" dirty="0"/>
              <a:t>As the Bible does not forbid the use of alcohol - Jesus Himself drank wine - does this mean you may drink as much as you like? </a:t>
            </a:r>
          </a:p>
        </p:txBody>
      </p:sp>
      <p:pic>
        <p:nvPicPr>
          <p:cNvPr id="6246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6"/>
          <a:stretch>
            <a:fillRect/>
          </a:stretch>
        </p:blipFill>
        <p:spPr bwMode="auto">
          <a:xfrm>
            <a:off x="5029200" y="4800600"/>
            <a:ext cx="38909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6"/>
          <a:stretch>
            <a:fillRect/>
          </a:stretch>
        </p:blipFill>
        <p:spPr bwMode="auto">
          <a:xfrm>
            <a:off x="228600" y="4800600"/>
            <a:ext cx="38909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48" name="Rectangle 8"/>
          <p:cNvSpPr>
            <a:spLocks noChangeArrowheads="1"/>
          </p:cNvSpPr>
          <p:nvPr/>
        </p:nvSpPr>
        <p:spPr bwMode="auto">
          <a:xfrm>
            <a:off x="4038600" y="4800600"/>
            <a:ext cx="10668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781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Alcohol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Biblical Principle: </a:t>
            </a:r>
            <a:r>
              <a:rPr lang="en-GB" dirty="0">
                <a:solidFill>
                  <a:srgbClr val="00FF00"/>
                </a:solidFill>
              </a:rPr>
              <a:t>life belongs to God, not to us </a:t>
            </a:r>
          </a:p>
          <a:p>
            <a:r>
              <a:rPr lang="en-GB" dirty="0">
                <a:solidFill>
                  <a:srgbClr val="00FF00"/>
                </a:solidFill>
              </a:rPr>
              <a:t>Enjoy life and take God’s will into account</a:t>
            </a:r>
          </a:p>
          <a:p>
            <a:r>
              <a:rPr lang="en-GB" dirty="0"/>
              <a:t>Only start drinking when </a:t>
            </a:r>
            <a:r>
              <a:rPr lang="en-GB" dirty="0">
                <a:solidFill>
                  <a:srgbClr val="00FF00"/>
                </a:solidFill>
              </a:rPr>
              <a:t>your body will not be adversely effected by it (late teens, early twenties).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/>
              <a:t>(Legal drinking age in BC is 19, in many States it’s 21.)</a:t>
            </a:r>
            <a:endParaRPr lang="en-GB" dirty="0">
              <a:solidFill>
                <a:srgbClr val="00FF00"/>
              </a:solidFill>
            </a:endParaRPr>
          </a:p>
          <a:p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7694613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6"/>
          <a:stretch>
            <a:fillRect/>
          </a:stretch>
        </p:blipFill>
        <p:spPr bwMode="auto">
          <a:xfrm>
            <a:off x="5029200" y="4800600"/>
            <a:ext cx="38909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6"/>
          <a:stretch>
            <a:fillRect/>
          </a:stretch>
        </p:blipFill>
        <p:spPr bwMode="auto">
          <a:xfrm>
            <a:off x="228600" y="4800600"/>
            <a:ext cx="38909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675" name="Rectangle 11"/>
          <p:cNvSpPr>
            <a:spLocks noChangeArrowheads="1"/>
          </p:cNvSpPr>
          <p:nvPr/>
        </p:nvSpPr>
        <p:spPr bwMode="auto">
          <a:xfrm>
            <a:off x="4038600" y="4800600"/>
            <a:ext cx="10668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772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Recklessly endanger myself</a:t>
            </a:r>
          </a:p>
        </p:txBody>
      </p:sp>
      <p:pic>
        <p:nvPicPr>
          <p:cNvPr id="5" name="Worlds Highest Bungy aka Bungee Jump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088" y="1125538"/>
            <a:ext cx="7518400" cy="5638800"/>
          </a:xfrm>
          <a:ln w="76200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70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>
                <a:solidFill>
                  <a:schemeClr val="tx1"/>
                </a:solidFill>
              </a:rPr>
              <a:t>Recklessly endanger myself</a:t>
            </a:r>
            <a:endParaRPr lang="en-GB"/>
          </a:p>
        </p:txBody>
      </p:sp>
      <p:sp>
        <p:nvSpPr>
          <p:cNvPr id="628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many situations which bring with them the risk of harm and even death</a:t>
            </a:r>
          </a:p>
          <a:p>
            <a:pPr lvl="1"/>
            <a:r>
              <a:rPr lang="en-GB" dirty="0"/>
              <a:t>A fireman entering a burning building</a:t>
            </a:r>
          </a:p>
          <a:p>
            <a:pPr lvl="1"/>
            <a:r>
              <a:rPr lang="en-GB" dirty="0" err="1"/>
              <a:t>Bungeejumping</a:t>
            </a:r>
            <a:r>
              <a:rPr lang="en-GB" dirty="0"/>
              <a:t>, sky-diving, snow-</a:t>
            </a:r>
            <a:r>
              <a:rPr lang="en-GB" dirty="0" err="1"/>
              <a:t>mobiling</a:t>
            </a:r>
            <a:r>
              <a:rPr lang="en-GB" dirty="0"/>
              <a:t> in the backcountry</a:t>
            </a:r>
          </a:p>
          <a:p>
            <a:pPr lvl="1"/>
            <a:r>
              <a:rPr lang="en-GB" dirty="0"/>
              <a:t>Working with saws or in a dusty environment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62874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r="12543"/>
          <a:stretch/>
        </p:blipFill>
        <p:spPr bwMode="auto">
          <a:xfrm>
            <a:off x="7144386" y="4267201"/>
            <a:ext cx="195942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wallpapersgalaxy.com/wp-content/uploads/2011/05/2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r="6488"/>
          <a:stretch/>
        </p:blipFill>
        <p:spPr bwMode="auto">
          <a:xfrm>
            <a:off x="3707904" y="4276207"/>
            <a:ext cx="3038281" cy="25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essearmenio.edublogs.org/files/2010/09/firema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r="7280"/>
          <a:stretch/>
        </p:blipFill>
        <p:spPr bwMode="auto">
          <a:xfrm>
            <a:off x="0" y="4267201"/>
            <a:ext cx="324604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5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>
                <a:solidFill>
                  <a:schemeClr val="tx1"/>
                </a:solidFill>
              </a:rPr>
              <a:t>Recklessly endanger myself</a:t>
            </a:r>
            <a:endParaRPr lang="en-GB"/>
          </a:p>
        </p:txBody>
      </p:sp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Biblical Principle: </a:t>
            </a:r>
            <a:r>
              <a:rPr lang="en-GB" dirty="0">
                <a:solidFill>
                  <a:srgbClr val="00FF00"/>
                </a:solidFill>
              </a:rPr>
              <a:t>life belongs to God, not to us</a:t>
            </a:r>
          </a:p>
          <a:p>
            <a:r>
              <a:rPr lang="en-GB" dirty="0"/>
              <a:t>There are situations in which this is allowed</a:t>
            </a:r>
          </a:p>
          <a:p>
            <a:pPr lvl="1"/>
            <a:r>
              <a:rPr lang="en-GB" dirty="0">
                <a:solidFill>
                  <a:srgbClr val="00FF00"/>
                </a:solidFill>
              </a:rPr>
              <a:t>God’s Son became a human being in order to die</a:t>
            </a:r>
          </a:p>
          <a:p>
            <a:pPr lvl="1"/>
            <a:r>
              <a:rPr lang="en-GB" dirty="0">
                <a:solidFill>
                  <a:srgbClr val="00FF00"/>
                </a:solidFill>
              </a:rPr>
              <a:t>When there is more chance of saving lives than losing it</a:t>
            </a:r>
          </a:p>
          <a:p>
            <a:r>
              <a:rPr lang="en-GB" dirty="0"/>
              <a:t>There are situations in which this is not allowed</a:t>
            </a:r>
          </a:p>
          <a:p>
            <a:pPr lvl="1"/>
            <a:r>
              <a:rPr lang="en-GB" dirty="0">
                <a:solidFill>
                  <a:srgbClr val="00FF00"/>
                </a:solidFill>
              </a:rPr>
              <a:t>when the chance of dying is great and the only reason for doing it, is enjoyment</a:t>
            </a:r>
          </a:p>
          <a:p>
            <a:pPr lvl="1"/>
            <a:r>
              <a:rPr lang="en-GB" dirty="0">
                <a:solidFill>
                  <a:srgbClr val="00FF00"/>
                </a:solidFill>
              </a:rPr>
              <a:t>when one is not being careful</a:t>
            </a:r>
          </a:p>
          <a:p>
            <a:endParaRPr lang="en-GB" dirty="0"/>
          </a:p>
          <a:p>
            <a:r>
              <a:rPr lang="en-GB" dirty="0"/>
              <a:t>Where lies the boundary between what is and what is not allowed?</a:t>
            </a:r>
          </a:p>
        </p:txBody>
      </p:sp>
      <p:sp>
        <p:nvSpPr>
          <p:cNvPr id="629764" name="Text Box 4"/>
          <p:cNvSpPr txBox="1">
            <a:spLocks noChangeArrowheads="1"/>
          </p:cNvSpPr>
          <p:nvPr/>
        </p:nvSpPr>
        <p:spPr bwMode="auto">
          <a:xfrm>
            <a:off x="7694613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29766" name="Picture 6" descr="C:\Documents and Settings\Karlo Janssen\Mijn documenten\Downloads\Dit Koningskind\kidsmomen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267200"/>
            <a:ext cx="106680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5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Smoking and drugs</a:t>
            </a:r>
            <a:endParaRPr lang="en-GB" dirty="0"/>
          </a:p>
        </p:txBody>
      </p:sp>
      <p:sp>
        <p:nvSpPr>
          <p:cNvPr id="631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Smoking and drugs puts dangerous chemicals in your body that change you</a:t>
            </a:r>
          </a:p>
          <a:p>
            <a:pPr lvl="1"/>
            <a:r>
              <a:rPr lang="en-GB" dirty="0"/>
              <a:t>they can affect your sense of perception and judgment,</a:t>
            </a:r>
          </a:p>
          <a:p>
            <a:pPr lvl="1"/>
            <a:r>
              <a:rPr lang="en-GB" dirty="0"/>
              <a:t>they can make you sick (especially cancer)</a:t>
            </a:r>
          </a:p>
          <a:p>
            <a:r>
              <a:rPr lang="en-GB" dirty="0"/>
              <a:t>An additional issue is addiction: </a:t>
            </a:r>
          </a:p>
          <a:p>
            <a:pPr lvl="1"/>
            <a:r>
              <a:rPr lang="en-GB" dirty="0"/>
              <a:t>Central to your life becomes the need </a:t>
            </a:r>
            <a:br>
              <a:rPr lang="en-GB" dirty="0"/>
            </a:br>
            <a:r>
              <a:rPr lang="en-GB" dirty="0"/>
              <a:t>to satisfy</a:t>
            </a:r>
          </a:p>
          <a:p>
            <a:endParaRPr lang="en-GB" dirty="0"/>
          </a:p>
        </p:txBody>
      </p:sp>
      <p:pic>
        <p:nvPicPr>
          <p:cNvPr id="6318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4911725"/>
            <a:ext cx="1946275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11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25:10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19200"/>
            <a:ext cx="7668344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10.Guard </a:t>
            </a:r>
            <a:r>
              <a:rPr lang="en-US" i="1" dirty="0"/>
              <a:t>my life! Do</a:t>
            </a:r>
            <a:r>
              <a:rPr lang="en-US" dirty="0"/>
              <a:t> not </a:t>
            </a:r>
            <a:r>
              <a:rPr lang="en-US" i="1" dirty="0"/>
              <a:t>ne</a:t>
            </a:r>
            <a:r>
              <a:rPr lang="en-US" dirty="0"/>
              <a:t>glect me: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let me </a:t>
            </a:r>
            <a:r>
              <a:rPr lang="en-US" i="1" dirty="0"/>
              <a:t>not be</a:t>
            </a:r>
            <a:r>
              <a:rPr lang="en-US" dirty="0"/>
              <a:t> put to shame.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May </a:t>
            </a:r>
            <a:r>
              <a:rPr lang="en-US" i="1" dirty="0"/>
              <a:t>integri</a:t>
            </a:r>
            <a:r>
              <a:rPr lang="en-US" dirty="0"/>
              <a:t>ty </a:t>
            </a:r>
            <a:r>
              <a:rPr lang="en-US" i="1" dirty="0"/>
              <a:t>pro</a:t>
            </a:r>
            <a:r>
              <a:rPr lang="en-US" dirty="0"/>
              <a:t>tect me,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for my </a:t>
            </a:r>
            <a:r>
              <a:rPr lang="en-US" i="1" dirty="0"/>
              <a:t>hope is</a:t>
            </a:r>
            <a:r>
              <a:rPr lang="en-US" dirty="0"/>
              <a:t> in your name.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Trusting </a:t>
            </a:r>
            <a:r>
              <a:rPr lang="en-US" i="1" dirty="0"/>
              <a:t>in your power</a:t>
            </a:r>
            <a:r>
              <a:rPr lang="en-US" dirty="0"/>
              <a:t> </a:t>
            </a:r>
            <a:r>
              <a:rPr lang="en-US" i="1" dirty="0"/>
              <a:t>su</a:t>
            </a:r>
            <a:r>
              <a:rPr lang="en-US" dirty="0"/>
              <a:t>preme,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I </a:t>
            </a:r>
            <a:r>
              <a:rPr lang="en-US" i="1" dirty="0"/>
              <a:t>a</a:t>
            </a:r>
            <a:r>
              <a:rPr lang="en-US" dirty="0"/>
              <a:t>wait </a:t>
            </a:r>
            <a:r>
              <a:rPr lang="en-US" i="1" dirty="0"/>
              <a:t>my</a:t>
            </a:r>
            <a:r>
              <a:rPr lang="en-US" dirty="0"/>
              <a:t> </a:t>
            </a:r>
            <a:r>
              <a:rPr lang="en-US" i="1" dirty="0"/>
              <a:t>libe</a:t>
            </a:r>
            <a:r>
              <a:rPr lang="en-US" dirty="0"/>
              <a:t>ration.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God, your </a:t>
            </a:r>
            <a:r>
              <a:rPr lang="en-US" i="1" dirty="0"/>
              <a:t>Israel re</a:t>
            </a:r>
            <a:r>
              <a:rPr lang="en-US" dirty="0"/>
              <a:t>deem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from dis</a:t>
            </a:r>
            <a:r>
              <a:rPr lang="en-US" i="1" dirty="0"/>
              <a:t>tress</a:t>
            </a:r>
            <a:r>
              <a:rPr lang="en-US" dirty="0"/>
              <a:t>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i="1" dirty="0"/>
              <a:t>tribu</a:t>
            </a:r>
            <a:r>
              <a:rPr lang="en-US" dirty="0"/>
              <a:t>lation.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5918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Smoking and drugs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Biblical Principle: </a:t>
            </a:r>
            <a:r>
              <a:rPr lang="en-GB" dirty="0">
                <a:solidFill>
                  <a:srgbClr val="00FF00"/>
                </a:solidFill>
              </a:rPr>
              <a:t>life belongs to God, not to us</a:t>
            </a:r>
            <a:endParaRPr lang="en-GB" dirty="0"/>
          </a:p>
          <a:p>
            <a:r>
              <a:rPr lang="en-GB" dirty="0">
                <a:solidFill>
                  <a:srgbClr val="00FF00"/>
                </a:solidFill>
              </a:rPr>
              <a:t>God wants us to be perfect, also perfectly healthy</a:t>
            </a:r>
          </a:p>
          <a:p>
            <a:r>
              <a:rPr lang="en-GB" dirty="0">
                <a:solidFill>
                  <a:srgbClr val="00FF00"/>
                </a:solidFill>
              </a:rPr>
              <a:t>The use of cancer-causing drugs or abuse of addictive drugs is thus forbidden</a:t>
            </a:r>
          </a:p>
          <a:p>
            <a:endParaRPr lang="en-GB" dirty="0">
              <a:solidFill>
                <a:srgbClr val="00FF00"/>
              </a:solidFill>
            </a:endParaRPr>
          </a:p>
          <a:p>
            <a:r>
              <a:rPr lang="en-GB" dirty="0"/>
              <a:t>A difficult question is whether one may use drugs with such an evil side for good.</a:t>
            </a:r>
          </a:p>
          <a:p>
            <a:pPr lvl="1"/>
            <a:r>
              <a:rPr lang="en-GB" dirty="0"/>
              <a:t>smoking calms the nerves</a:t>
            </a:r>
          </a:p>
          <a:p>
            <a:pPr lvl="1"/>
            <a:r>
              <a:rPr lang="en-GB" dirty="0"/>
              <a:t>morphine gives pain relief</a:t>
            </a:r>
          </a:p>
          <a:p>
            <a:pPr lvl="1"/>
            <a:r>
              <a:rPr lang="en-GB" dirty="0"/>
              <a:t>medicinal marijuana</a:t>
            </a:r>
          </a:p>
          <a:p>
            <a:endParaRPr lang="en-GB" dirty="0"/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7694613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328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4911725"/>
            <a:ext cx="1946275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25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6th commandment</a:t>
            </a:r>
          </a:p>
        </p:txBody>
      </p:sp>
      <p:pic>
        <p:nvPicPr>
          <p:cNvPr id="521219" name="Picture 2051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2052"/>
          <p:cNvSpPr>
            <a:spLocks noChangeArrowheads="1"/>
          </p:cNvSpPr>
          <p:nvPr/>
        </p:nvSpPr>
        <p:spPr bwMode="auto">
          <a:xfrm>
            <a:off x="152400" y="609600"/>
            <a:ext cx="18288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You shall </a:t>
            </a:r>
          </a:p>
          <a:p>
            <a:r>
              <a:rPr lang="en-GB"/>
              <a:t>not murder</a:t>
            </a:r>
          </a:p>
        </p:txBody>
      </p:sp>
      <p:sp>
        <p:nvSpPr>
          <p:cNvPr id="521221" name="AutoShape 2053"/>
          <p:cNvSpPr>
            <a:spLocks noChangeArrowheads="1"/>
          </p:cNvSpPr>
          <p:nvPr/>
        </p:nvSpPr>
        <p:spPr bwMode="auto">
          <a:xfrm>
            <a:off x="2514600" y="19050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2054"/>
          <p:cNvSpPr>
            <a:spLocks noChangeArrowheads="1"/>
          </p:cNvSpPr>
          <p:nvPr/>
        </p:nvSpPr>
        <p:spPr bwMode="auto">
          <a:xfrm>
            <a:off x="2590800" y="48006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24" name="Oval 2056"/>
          <p:cNvSpPr>
            <a:spLocks noChangeArrowheads="1"/>
          </p:cNvSpPr>
          <p:nvPr/>
        </p:nvSpPr>
        <p:spPr bwMode="auto">
          <a:xfrm>
            <a:off x="3962400" y="990600"/>
            <a:ext cx="15240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hate</a:t>
            </a:r>
          </a:p>
        </p:txBody>
      </p:sp>
      <p:sp>
        <p:nvSpPr>
          <p:cNvPr id="521234" name="Line 2066"/>
          <p:cNvSpPr>
            <a:spLocks noChangeShapeType="1"/>
          </p:cNvSpPr>
          <p:nvPr/>
        </p:nvSpPr>
        <p:spPr bwMode="auto">
          <a:xfrm flipV="1">
            <a:off x="3657600" y="1447800"/>
            <a:ext cx="5334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5" name="Oval 2067"/>
          <p:cNvSpPr>
            <a:spLocks noChangeArrowheads="1"/>
          </p:cNvSpPr>
          <p:nvPr/>
        </p:nvSpPr>
        <p:spPr bwMode="auto">
          <a:xfrm>
            <a:off x="5410200" y="1295400"/>
            <a:ext cx="15240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injure</a:t>
            </a:r>
          </a:p>
        </p:txBody>
      </p:sp>
      <p:sp>
        <p:nvSpPr>
          <p:cNvPr id="521236" name="Line 2068"/>
          <p:cNvSpPr>
            <a:spLocks noChangeShapeType="1"/>
          </p:cNvSpPr>
          <p:nvPr/>
        </p:nvSpPr>
        <p:spPr bwMode="auto">
          <a:xfrm flipV="1">
            <a:off x="3733800" y="1600200"/>
            <a:ext cx="18288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7" name="Oval 2069"/>
          <p:cNvSpPr>
            <a:spLocks noChangeArrowheads="1"/>
          </p:cNvSpPr>
          <p:nvPr/>
        </p:nvSpPr>
        <p:spPr bwMode="auto">
          <a:xfrm>
            <a:off x="5564188" y="2286000"/>
            <a:ext cx="2663825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call names</a:t>
            </a:r>
          </a:p>
        </p:txBody>
      </p:sp>
      <p:sp>
        <p:nvSpPr>
          <p:cNvPr id="521238" name="Line 2070"/>
          <p:cNvSpPr>
            <a:spLocks noChangeShapeType="1"/>
          </p:cNvSpPr>
          <p:nvPr/>
        </p:nvSpPr>
        <p:spPr bwMode="auto">
          <a:xfrm flipV="1">
            <a:off x="3733800" y="2590800"/>
            <a:ext cx="1905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9" name="Oval 2071"/>
          <p:cNvSpPr>
            <a:spLocks noChangeArrowheads="1"/>
          </p:cNvSpPr>
          <p:nvPr/>
        </p:nvSpPr>
        <p:spPr bwMode="auto">
          <a:xfrm>
            <a:off x="4724400" y="2971800"/>
            <a:ext cx="2663825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kill unjustly</a:t>
            </a:r>
          </a:p>
        </p:txBody>
      </p:sp>
      <p:sp>
        <p:nvSpPr>
          <p:cNvPr id="521240" name="Line 2072"/>
          <p:cNvSpPr>
            <a:spLocks noChangeShapeType="1"/>
          </p:cNvSpPr>
          <p:nvPr/>
        </p:nvSpPr>
        <p:spPr bwMode="auto">
          <a:xfrm>
            <a:off x="3505200" y="2895600"/>
            <a:ext cx="13716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41" name="Oval 2073"/>
          <p:cNvSpPr>
            <a:spLocks noChangeArrowheads="1"/>
          </p:cNvSpPr>
          <p:nvPr/>
        </p:nvSpPr>
        <p:spPr bwMode="auto">
          <a:xfrm>
            <a:off x="7239000" y="1524000"/>
            <a:ext cx="15240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bully</a:t>
            </a:r>
          </a:p>
        </p:txBody>
      </p:sp>
      <p:sp>
        <p:nvSpPr>
          <p:cNvPr id="521242" name="Line 2074"/>
          <p:cNvSpPr>
            <a:spLocks noChangeShapeType="1"/>
          </p:cNvSpPr>
          <p:nvPr/>
        </p:nvSpPr>
        <p:spPr bwMode="auto">
          <a:xfrm flipV="1">
            <a:off x="3657600" y="1905000"/>
            <a:ext cx="3657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43" name="Oval 2075"/>
          <p:cNvSpPr>
            <a:spLocks noChangeArrowheads="1"/>
          </p:cNvSpPr>
          <p:nvPr/>
        </p:nvSpPr>
        <p:spPr bwMode="auto">
          <a:xfrm>
            <a:off x="4037013" y="3886200"/>
            <a:ext cx="1524000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love</a:t>
            </a:r>
          </a:p>
        </p:txBody>
      </p:sp>
      <p:sp>
        <p:nvSpPr>
          <p:cNvPr id="521244" name="Line 2076"/>
          <p:cNvSpPr>
            <a:spLocks noChangeShapeType="1"/>
          </p:cNvSpPr>
          <p:nvPr/>
        </p:nvSpPr>
        <p:spPr bwMode="auto">
          <a:xfrm flipV="1">
            <a:off x="3732213" y="4343400"/>
            <a:ext cx="533400" cy="685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45" name="Oval 2077"/>
          <p:cNvSpPr>
            <a:spLocks noChangeArrowheads="1"/>
          </p:cNvSpPr>
          <p:nvPr/>
        </p:nvSpPr>
        <p:spPr bwMode="auto">
          <a:xfrm>
            <a:off x="5484813" y="4191000"/>
            <a:ext cx="1524000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assist</a:t>
            </a:r>
          </a:p>
        </p:txBody>
      </p:sp>
      <p:sp>
        <p:nvSpPr>
          <p:cNvPr id="521246" name="Line 2078"/>
          <p:cNvSpPr>
            <a:spLocks noChangeShapeType="1"/>
          </p:cNvSpPr>
          <p:nvPr/>
        </p:nvSpPr>
        <p:spPr bwMode="auto">
          <a:xfrm flipV="1">
            <a:off x="3808413" y="4495800"/>
            <a:ext cx="1828800" cy="685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47" name="Oval 2079"/>
          <p:cNvSpPr>
            <a:spLocks noChangeArrowheads="1"/>
          </p:cNvSpPr>
          <p:nvPr/>
        </p:nvSpPr>
        <p:spPr bwMode="auto">
          <a:xfrm>
            <a:off x="5638800" y="5181600"/>
            <a:ext cx="2663825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praise</a:t>
            </a:r>
          </a:p>
        </p:txBody>
      </p:sp>
      <p:sp>
        <p:nvSpPr>
          <p:cNvPr id="521248" name="Line 2080"/>
          <p:cNvSpPr>
            <a:spLocks noChangeShapeType="1"/>
          </p:cNvSpPr>
          <p:nvPr/>
        </p:nvSpPr>
        <p:spPr bwMode="auto">
          <a:xfrm flipV="1">
            <a:off x="3808413" y="5486400"/>
            <a:ext cx="19050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49" name="Oval 2081"/>
          <p:cNvSpPr>
            <a:spLocks noChangeArrowheads="1"/>
          </p:cNvSpPr>
          <p:nvPr/>
        </p:nvSpPr>
        <p:spPr bwMode="auto">
          <a:xfrm>
            <a:off x="4267200" y="6019800"/>
            <a:ext cx="2663825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make to live</a:t>
            </a:r>
          </a:p>
        </p:txBody>
      </p:sp>
      <p:sp>
        <p:nvSpPr>
          <p:cNvPr id="521250" name="Line 2082"/>
          <p:cNvSpPr>
            <a:spLocks noChangeShapeType="1"/>
          </p:cNvSpPr>
          <p:nvPr/>
        </p:nvSpPr>
        <p:spPr bwMode="auto">
          <a:xfrm>
            <a:off x="3579813" y="5791200"/>
            <a:ext cx="762000" cy="5334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1" name="Oval 2083"/>
          <p:cNvSpPr>
            <a:spLocks noChangeArrowheads="1"/>
          </p:cNvSpPr>
          <p:nvPr/>
        </p:nvSpPr>
        <p:spPr bwMode="auto">
          <a:xfrm>
            <a:off x="7313613" y="4419600"/>
            <a:ext cx="1830387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protect</a:t>
            </a:r>
          </a:p>
        </p:txBody>
      </p:sp>
      <p:sp>
        <p:nvSpPr>
          <p:cNvPr id="521252" name="Line 2084"/>
          <p:cNvSpPr>
            <a:spLocks noChangeShapeType="1"/>
          </p:cNvSpPr>
          <p:nvPr/>
        </p:nvSpPr>
        <p:spPr bwMode="auto">
          <a:xfrm flipV="1">
            <a:off x="3732213" y="4800600"/>
            <a:ext cx="3657600" cy="6096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23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6th commandment</a:t>
            </a:r>
          </a:p>
        </p:txBody>
      </p:sp>
      <p:pic>
        <p:nvPicPr>
          <p:cNvPr id="521219" name="Picture 2051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2052"/>
          <p:cNvSpPr>
            <a:spLocks noChangeArrowheads="1"/>
          </p:cNvSpPr>
          <p:nvPr/>
        </p:nvSpPr>
        <p:spPr bwMode="auto">
          <a:xfrm>
            <a:off x="152400" y="609600"/>
            <a:ext cx="18288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You shall </a:t>
            </a:r>
          </a:p>
          <a:p>
            <a:r>
              <a:rPr lang="en-GB"/>
              <a:t>not murder</a:t>
            </a:r>
          </a:p>
        </p:txBody>
      </p:sp>
      <p:sp>
        <p:nvSpPr>
          <p:cNvPr id="521221" name="AutoShape 2053"/>
          <p:cNvSpPr>
            <a:spLocks noChangeArrowheads="1"/>
          </p:cNvSpPr>
          <p:nvPr/>
        </p:nvSpPr>
        <p:spPr bwMode="auto">
          <a:xfrm>
            <a:off x="2514600" y="19050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2054"/>
          <p:cNvSpPr>
            <a:spLocks noChangeArrowheads="1"/>
          </p:cNvSpPr>
          <p:nvPr/>
        </p:nvSpPr>
        <p:spPr bwMode="auto">
          <a:xfrm>
            <a:off x="2590800" y="48006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24" name="Oval 2056"/>
          <p:cNvSpPr>
            <a:spLocks noChangeArrowheads="1"/>
          </p:cNvSpPr>
          <p:nvPr/>
        </p:nvSpPr>
        <p:spPr bwMode="auto">
          <a:xfrm>
            <a:off x="3962400" y="990600"/>
            <a:ext cx="15240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hate</a:t>
            </a:r>
          </a:p>
        </p:txBody>
      </p:sp>
      <p:sp>
        <p:nvSpPr>
          <p:cNvPr id="521234" name="Line 2066"/>
          <p:cNvSpPr>
            <a:spLocks noChangeShapeType="1"/>
          </p:cNvSpPr>
          <p:nvPr/>
        </p:nvSpPr>
        <p:spPr bwMode="auto">
          <a:xfrm flipV="1">
            <a:off x="3657600" y="1447800"/>
            <a:ext cx="5334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5" name="Oval 2067"/>
          <p:cNvSpPr>
            <a:spLocks noChangeArrowheads="1"/>
          </p:cNvSpPr>
          <p:nvPr/>
        </p:nvSpPr>
        <p:spPr bwMode="auto">
          <a:xfrm>
            <a:off x="5410200" y="1295400"/>
            <a:ext cx="15240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injure</a:t>
            </a:r>
          </a:p>
        </p:txBody>
      </p:sp>
      <p:sp>
        <p:nvSpPr>
          <p:cNvPr id="521236" name="Line 2068"/>
          <p:cNvSpPr>
            <a:spLocks noChangeShapeType="1"/>
          </p:cNvSpPr>
          <p:nvPr/>
        </p:nvSpPr>
        <p:spPr bwMode="auto">
          <a:xfrm flipV="1">
            <a:off x="3733800" y="1600200"/>
            <a:ext cx="18288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7" name="Oval 2069"/>
          <p:cNvSpPr>
            <a:spLocks noChangeArrowheads="1"/>
          </p:cNvSpPr>
          <p:nvPr/>
        </p:nvSpPr>
        <p:spPr bwMode="auto">
          <a:xfrm>
            <a:off x="5564188" y="2286000"/>
            <a:ext cx="2663825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call names</a:t>
            </a:r>
          </a:p>
        </p:txBody>
      </p:sp>
      <p:sp>
        <p:nvSpPr>
          <p:cNvPr id="521238" name="Line 2070"/>
          <p:cNvSpPr>
            <a:spLocks noChangeShapeType="1"/>
          </p:cNvSpPr>
          <p:nvPr/>
        </p:nvSpPr>
        <p:spPr bwMode="auto">
          <a:xfrm flipV="1">
            <a:off x="3733800" y="2590800"/>
            <a:ext cx="1905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9" name="Oval 2071"/>
          <p:cNvSpPr>
            <a:spLocks noChangeArrowheads="1"/>
          </p:cNvSpPr>
          <p:nvPr/>
        </p:nvSpPr>
        <p:spPr bwMode="auto">
          <a:xfrm>
            <a:off x="4724400" y="2971800"/>
            <a:ext cx="2663825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kill unjustly</a:t>
            </a:r>
          </a:p>
        </p:txBody>
      </p:sp>
      <p:sp>
        <p:nvSpPr>
          <p:cNvPr id="521240" name="Line 2072"/>
          <p:cNvSpPr>
            <a:spLocks noChangeShapeType="1"/>
          </p:cNvSpPr>
          <p:nvPr/>
        </p:nvSpPr>
        <p:spPr bwMode="auto">
          <a:xfrm>
            <a:off x="3505200" y="2895600"/>
            <a:ext cx="13716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41" name="Oval 2073"/>
          <p:cNvSpPr>
            <a:spLocks noChangeArrowheads="1"/>
          </p:cNvSpPr>
          <p:nvPr/>
        </p:nvSpPr>
        <p:spPr bwMode="auto">
          <a:xfrm>
            <a:off x="7239000" y="1524000"/>
            <a:ext cx="15240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bully</a:t>
            </a:r>
          </a:p>
        </p:txBody>
      </p:sp>
      <p:sp>
        <p:nvSpPr>
          <p:cNvPr id="521242" name="Line 2074"/>
          <p:cNvSpPr>
            <a:spLocks noChangeShapeType="1"/>
          </p:cNvSpPr>
          <p:nvPr/>
        </p:nvSpPr>
        <p:spPr bwMode="auto">
          <a:xfrm flipV="1">
            <a:off x="3657600" y="1905000"/>
            <a:ext cx="3657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43" name="Oval 2075"/>
          <p:cNvSpPr>
            <a:spLocks noChangeArrowheads="1"/>
          </p:cNvSpPr>
          <p:nvPr/>
        </p:nvSpPr>
        <p:spPr bwMode="auto">
          <a:xfrm>
            <a:off x="4037013" y="3886200"/>
            <a:ext cx="1524000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love</a:t>
            </a:r>
          </a:p>
        </p:txBody>
      </p:sp>
      <p:sp>
        <p:nvSpPr>
          <p:cNvPr id="521244" name="Line 2076"/>
          <p:cNvSpPr>
            <a:spLocks noChangeShapeType="1"/>
          </p:cNvSpPr>
          <p:nvPr/>
        </p:nvSpPr>
        <p:spPr bwMode="auto">
          <a:xfrm flipV="1">
            <a:off x="3732213" y="4343400"/>
            <a:ext cx="533400" cy="685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45" name="Oval 2077"/>
          <p:cNvSpPr>
            <a:spLocks noChangeArrowheads="1"/>
          </p:cNvSpPr>
          <p:nvPr/>
        </p:nvSpPr>
        <p:spPr bwMode="auto">
          <a:xfrm>
            <a:off x="5484813" y="4191000"/>
            <a:ext cx="1524000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assist</a:t>
            </a:r>
          </a:p>
        </p:txBody>
      </p:sp>
      <p:sp>
        <p:nvSpPr>
          <p:cNvPr id="521246" name="Line 2078"/>
          <p:cNvSpPr>
            <a:spLocks noChangeShapeType="1"/>
          </p:cNvSpPr>
          <p:nvPr/>
        </p:nvSpPr>
        <p:spPr bwMode="auto">
          <a:xfrm flipV="1">
            <a:off x="3808413" y="4495800"/>
            <a:ext cx="1828800" cy="685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47" name="Oval 2079"/>
          <p:cNvSpPr>
            <a:spLocks noChangeArrowheads="1"/>
          </p:cNvSpPr>
          <p:nvPr/>
        </p:nvSpPr>
        <p:spPr bwMode="auto">
          <a:xfrm>
            <a:off x="5638800" y="5181600"/>
            <a:ext cx="2663825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praise</a:t>
            </a:r>
          </a:p>
        </p:txBody>
      </p:sp>
      <p:sp>
        <p:nvSpPr>
          <p:cNvPr id="521248" name="Line 2080"/>
          <p:cNvSpPr>
            <a:spLocks noChangeShapeType="1"/>
          </p:cNvSpPr>
          <p:nvPr/>
        </p:nvSpPr>
        <p:spPr bwMode="auto">
          <a:xfrm flipV="1">
            <a:off x="3808413" y="5486400"/>
            <a:ext cx="19050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49" name="Oval 2081"/>
          <p:cNvSpPr>
            <a:spLocks noChangeArrowheads="1"/>
          </p:cNvSpPr>
          <p:nvPr/>
        </p:nvSpPr>
        <p:spPr bwMode="auto">
          <a:xfrm>
            <a:off x="4267200" y="6019800"/>
            <a:ext cx="2663825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make to live</a:t>
            </a:r>
          </a:p>
        </p:txBody>
      </p:sp>
      <p:sp>
        <p:nvSpPr>
          <p:cNvPr id="521250" name="Line 2082"/>
          <p:cNvSpPr>
            <a:spLocks noChangeShapeType="1"/>
          </p:cNvSpPr>
          <p:nvPr/>
        </p:nvSpPr>
        <p:spPr bwMode="auto">
          <a:xfrm>
            <a:off x="3579813" y="5791200"/>
            <a:ext cx="762000" cy="5334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1" name="Oval 2083"/>
          <p:cNvSpPr>
            <a:spLocks noChangeArrowheads="1"/>
          </p:cNvSpPr>
          <p:nvPr/>
        </p:nvSpPr>
        <p:spPr bwMode="auto">
          <a:xfrm>
            <a:off x="7313613" y="4419600"/>
            <a:ext cx="1830387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protect</a:t>
            </a:r>
          </a:p>
        </p:txBody>
      </p:sp>
      <p:sp>
        <p:nvSpPr>
          <p:cNvPr id="521252" name="Line 2084"/>
          <p:cNvSpPr>
            <a:spLocks noChangeShapeType="1"/>
          </p:cNvSpPr>
          <p:nvPr/>
        </p:nvSpPr>
        <p:spPr bwMode="auto">
          <a:xfrm flipV="1">
            <a:off x="3732213" y="4800600"/>
            <a:ext cx="3657600" cy="6096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does it say?</a:t>
            </a:r>
          </a:p>
        </p:txBody>
      </p:sp>
      <p:sp>
        <p:nvSpPr>
          <p:cNvPr id="60621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You shall not kill - never-ever? </a:t>
            </a:r>
          </a:p>
          <a:p>
            <a:pPr>
              <a:buFontTx/>
              <a:buNone/>
            </a:pPr>
            <a:r>
              <a:rPr lang="en-GB" dirty="0"/>
              <a:t>You shall not murder - only murder? 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The word in the Hebrew original is very special.</a:t>
            </a:r>
          </a:p>
          <a:p>
            <a:pPr>
              <a:buFontTx/>
              <a:buNone/>
            </a:pPr>
            <a:r>
              <a:rPr lang="en-GB" dirty="0"/>
              <a:t>Strictly speaking it means “put to death without cause”, “kill unlawfully”.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The 6th commandment </a:t>
            </a:r>
            <a:r>
              <a:rPr lang="en-GB" dirty="0">
                <a:solidFill>
                  <a:srgbClr val="00FF00"/>
                </a:solidFill>
              </a:rPr>
              <a:t>is not an absolute, total prohibition on killing. </a:t>
            </a:r>
          </a:p>
          <a:p>
            <a:pPr>
              <a:buFontTx/>
              <a:buNone/>
            </a:pPr>
            <a:r>
              <a:rPr lang="en-GB" dirty="0"/>
              <a:t>It prohibits </a:t>
            </a:r>
            <a:r>
              <a:rPr lang="en-GB" dirty="0">
                <a:solidFill>
                  <a:srgbClr val="00FF00"/>
                </a:solidFill>
              </a:rPr>
              <a:t>taking life </a:t>
            </a:r>
            <a:r>
              <a:rPr lang="en-GB" u="sng" dirty="0">
                <a:solidFill>
                  <a:srgbClr val="00FF00"/>
                </a:solidFill>
              </a:rPr>
              <a:t>for the wrong reason</a:t>
            </a:r>
            <a:r>
              <a:rPr lang="en-GB" dirty="0">
                <a:solidFill>
                  <a:srgbClr val="00FF00"/>
                </a:solidFill>
              </a:rPr>
              <a:t>.</a:t>
            </a:r>
            <a:endParaRPr lang="en-GB" dirty="0"/>
          </a:p>
        </p:txBody>
      </p:sp>
      <p:sp>
        <p:nvSpPr>
          <p:cNvPr id="606212" name="Text Box 1028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5" name="Picture 6" descr="C:\Documents and Settings\Karlo Janssen\Mijn documenten\Downloads\Dit Koningskind\kidsmomen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196752"/>
            <a:ext cx="106680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1" grpId="0" uiExpand="1" build="p"/>
      <p:bldP spid="6062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“killing”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“Putting to death without cause” or “killing unlawfully” comes in four types:</a:t>
            </a:r>
          </a:p>
          <a:p>
            <a:pPr>
              <a:buFontTx/>
              <a:buNone/>
            </a:pPr>
            <a:endParaRPr lang="en-GB"/>
          </a:p>
          <a:p>
            <a:r>
              <a:rPr lang="en-GB"/>
              <a:t>murder</a:t>
            </a:r>
          </a:p>
          <a:p>
            <a:r>
              <a:rPr lang="en-GB"/>
              <a:t>voluntary manslaughter</a:t>
            </a:r>
          </a:p>
          <a:p>
            <a:r>
              <a:rPr lang="en-GB"/>
              <a:t>involuntary manslaughter</a:t>
            </a:r>
          </a:p>
          <a:p>
            <a:r>
              <a:rPr lang="en-GB"/>
              <a:t>accidental homicide</a:t>
            </a:r>
          </a:p>
          <a:p>
            <a:pPr algn="ctr">
              <a:buFontTx/>
              <a:buNone/>
            </a:pP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Murder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Definition: </a:t>
            </a:r>
            <a:r>
              <a:rPr lang="en-GB" dirty="0">
                <a:solidFill>
                  <a:srgbClr val="00FF00"/>
                </a:solidFill>
              </a:rPr>
              <a:t>to kill someone with a plan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Illustrations:</a:t>
            </a:r>
          </a:p>
          <a:p>
            <a:pPr>
              <a:buFontTx/>
              <a:buNone/>
            </a:pPr>
            <a:r>
              <a:rPr lang="en-GB" dirty="0"/>
              <a:t>	- gang related homicide</a:t>
            </a:r>
          </a:p>
          <a:p>
            <a:pPr>
              <a:buFontTx/>
              <a:buNone/>
            </a:pPr>
            <a:r>
              <a:rPr lang="en-GB" dirty="0"/>
              <a:t>	- terrorist attack (9/11)</a:t>
            </a:r>
          </a:p>
          <a:p>
            <a:pPr>
              <a:buFontTx/>
              <a:buNone/>
            </a:pPr>
            <a:r>
              <a:rPr lang="en-GB" dirty="0"/>
              <a:t>	- assassinations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rgbClr val="00FF00"/>
              </a:solidFill>
            </a:endParaRPr>
          </a:p>
        </p:txBody>
      </p:sp>
      <p:pic>
        <p:nvPicPr>
          <p:cNvPr id="608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905000"/>
            <a:ext cx="3900487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82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2976563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Voluntary manslaughter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724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Definition: </a:t>
            </a:r>
            <a:r>
              <a:rPr lang="en-GB" dirty="0">
                <a:solidFill>
                  <a:srgbClr val="00FF00"/>
                </a:solidFill>
              </a:rPr>
              <a:t>to kill someone without a plan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Illustrations:</a:t>
            </a:r>
          </a:p>
          <a:p>
            <a:pPr>
              <a:buFontTx/>
              <a:buNone/>
            </a:pPr>
            <a:r>
              <a:rPr lang="en-GB" dirty="0"/>
              <a:t>	- senseless violence</a:t>
            </a:r>
          </a:p>
          <a:p>
            <a:pPr>
              <a:buFontTx/>
              <a:buNone/>
            </a:pPr>
            <a:r>
              <a:rPr lang="en-GB" dirty="0"/>
              <a:t>	- rioting</a:t>
            </a:r>
          </a:p>
          <a:p>
            <a:pPr>
              <a:buFontTx/>
              <a:buNone/>
            </a:pPr>
            <a:r>
              <a:rPr lang="en-GB" dirty="0"/>
              <a:t>	- killing during a crime (e.g. theft)</a:t>
            </a:r>
          </a:p>
        </p:txBody>
      </p:sp>
      <p:pic>
        <p:nvPicPr>
          <p:cNvPr id="6092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1524000"/>
            <a:ext cx="40417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Involuntary manslaughter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Definition: </a:t>
            </a:r>
            <a:r>
              <a:rPr lang="en-GB">
                <a:solidFill>
                  <a:srgbClr val="00FF00"/>
                </a:solidFill>
              </a:rPr>
              <a:t>make a mistake which causes someone else’s death</a:t>
            </a:r>
          </a:p>
          <a:p>
            <a:pPr>
              <a:buFontTx/>
              <a:buNone/>
            </a:pPr>
            <a:endParaRPr lang="en-GB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/>
              <a:t>Illustrations:</a:t>
            </a:r>
          </a:p>
          <a:p>
            <a:pPr>
              <a:buFontTx/>
              <a:buNone/>
            </a:pPr>
            <a:r>
              <a:rPr lang="en-GB"/>
              <a:t>	Death caused by drunk-driving</a:t>
            </a:r>
            <a:br>
              <a:rPr lang="en-GB"/>
            </a:br>
            <a:r>
              <a:rPr lang="en-GB"/>
              <a:t>	or running red lights</a:t>
            </a:r>
          </a:p>
          <a:p>
            <a:pPr>
              <a:buFontTx/>
              <a:buNone/>
            </a:pPr>
            <a:r>
              <a:rPr lang="en-GB"/>
              <a:t>	Ignoring building codes</a:t>
            </a:r>
          </a:p>
        </p:txBody>
      </p:sp>
      <p:pic>
        <p:nvPicPr>
          <p:cNvPr id="6103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86372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03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08525"/>
            <a:ext cx="28956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Accidental homicide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Definition: </a:t>
            </a:r>
            <a:r>
              <a:rPr lang="en-GB" dirty="0">
                <a:solidFill>
                  <a:srgbClr val="00FF00"/>
                </a:solidFill>
              </a:rPr>
              <a:t>a legal action on your part which leads to the death of another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Illustrations:</a:t>
            </a:r>
          </a:p>
          <a:p>
            <a:pPr>
              <a:buFontTx/>
              <a:buNone/>
            </a:pPr>
            <a:r>
              <a:rPr lang="en-GB" dirty="0"/>
              <a:t>	Your dog bites a child to death</a:t>
            </a:r>
          </a:p>
          <a:p>
            <a:pPr>
              <a:buFontTx/>
              <a:buNone/>
            </a:pPr>
            <a:r>
              <a:rPr lang="en-GB" dirty="0"/>
              <a:t>	The delivery-boy trips over your</a:t>
            </a:r>
            <a:br>
              <a:rPr lang="en-GB" dirty="0"/>
            </a:br>
            <a:r>
              <a:rPr lang="en-GB" dirty="0"/>
              <a:t>	garden-hose, hits his head on</a:t>
            </a:r>
            <a:br>
              <a:rPr lang="en-GB" dirty="0"/>
            </a:br>
            <a:r>
              <a:rPr lang="en-GB" dirty="0"/>
              <a:t>	a rock and dies.</a:t>
            </a:r>
          </a:p>
        </p:txBody>
      </p:sp>
      <p:pic>
        <p:nvPicPr>
          <p:cNvPr id="611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16462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13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514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6248</TotalTime>
  <Words>833</Words>
  <Application>Microsoft Office PowerPoint</Application>
  <PresentationFormat>On-screen Show (4:3)</PresentationFormat>
  <Paragraphs>167</Paragraphs>
  <Slides>21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1_Office Theme</vt:lpstr>
      <vt:lpstr>The Fruit of Faith:  LD 32-44</vt:lpstr>
      <vt:lpstr>Psalm 25:10</vt:lpstr>
      <vt:lpstr>6th commandment</vt:lpstr>
      <vt:lpstr>What does it say?</vt:lpstr>
      <vt:lpstr>Types of “killing”</vt:lpstr>
      <vt:lpstr>Murder</vt:lpstr>
      <vt:lpstr>Voluntary manslaughter</vt:lpstr>
      <vt:lpstr>Involuntary manslaughter</vt:lpstr>
      <vt:lpstr>Accidental homicide</vt:lpstr>
      <vt:lpstr>Bible Study: Exodus 21</vt:lpstr>
      <vt:lpstr>Bible Study: Exodus 21</vt:lpstr>
      <vt:lpstr>Bible punishments for “killing”</vt:lpstr>
      <vt:lpstr>Alcohol</vt:lpstr>
      <vt:lpstr>Alcohol</vt:lpstr>
      <vt:lpstr>Alcohol</vt:lpstr>
      <vt:lpstr>Recklessly endanger myself</vt:lpstr>
      <vt:lpstr>Recklessly endanger myself</vt:lpstr>
      <vt:lpstr>Recklessly endanger myself</vt:lpstr>
      <vt:lpstr>Smoking and drugs</vt:lpstr>
      <vt:lpstr>Smoking and drugs</vt:lpstr>
      <vt:lpstr>6th commandment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189</cp:revision>
  <cp:lastPrinted>2009-10-22T18:22:04Z</cp:lastPrinted>
  <dcterms:created xsi:type="dcterms:W3CDTF">2008-08-14T09:20:46Z</dcterms:created>
  <dcterms:modified xsi:type="dcterms:W3CDTF">2021-01-12T03:19:44Z</dcterms:modified>
</cp:coreProperties>
</file>