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71" r:id="rId2"/>
    <p:sldId id="794" r:id="rId3"/>
    <p:sldId id="692" r:id="rId4"/>
    <p:sldId id="777" r:id="rId5"/>
    <p:sldId id="778" r:id="rId6"/>
    <p:sldId id="795" r:id="rId7"/>
    <p:sldId id="784" r:id="rId8"/>
    <p:sldId id="798" r:id="rId9"/>
    <p:sldId id="780" r:id="rId10"/>
    <p:sldId id="786" r:id="rId11"/>
    <p:sldId id="744" r:id="rId12"/>
    <p:sldId id="793" r:id="rId13"/>
    <p:sldId id="779" r:id="rId14"/>
    <p:sldId id="787" r:id="rId15"/>
    <p:sldId id="796" r:id="rId16"/>
    <p:sldId id="792" r:id="rId17"/>
    <p:sldId id="797" r:id="rId18"/>
  </p:sldIdLst>
  <p:sldSz cx="9144000" cy="6858000" type="screen4x3"/>
  <p:notesSz cx="6950075" cy="9167813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7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00FF"/>
    <a:srgbClr val="99CCFF"/>
    <a:srgbClr val="993300"/>
    <a:srgbClr val="FF0000"/>
    <a:srgbClr val="FFFF00"/>
    <a:srgbClr val="00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650" y="-84"/>
      </p:cViewPr>
      <p:guideLst>
        <p:guide orient="horz" pos="2887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29606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30384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21725"/>
            <a:ext cx="29606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75ADFE6-E148-4608-BE5C-F8C1EBEEBB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51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29606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703263"/>
            <a:ext cx="4595813" cy="3446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60863"/>
            <a:ext cx="5060950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30384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21725"/>
            <a:ext cx="29606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F8DEB61-D1A9-46D8-BDC1-F19750BC7F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4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52766-5CB1-4AFE-9BE3-1B75519779EC}" type="slidenum">
              <a:rPr lang="en-GB"/>
              <a:pPr/>
              <a:t>1</a:t>
            </a:fld>
            <a:endParaRPr lang="en-GB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198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324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324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18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019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06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167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433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25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433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182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49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4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93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93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2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07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880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144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746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336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84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522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382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93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304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92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85877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3065190"/>
            <a:ext cx="7772400" cy="1143000"/>
          </a:xfrm>
        </p:spPr>
        <p:txBody>
          <a:bodyPr/>
          <a:lstStyle/>
          <a:p>
            <a:r>
              <a:rPr lang="en-GB" dirty="0"/>
              <a:t>The Fruit of Faith</a:t>
            </a:r>
            <a:r>
              <a:rPr lang="en-GB"/>
              <a:t>: </a:t>
            </a:r>
            <a:br>
              <a:rPr lang="en-GB"/>
            </a:br>
            <a:r>
              <a:rPr lang="en-GB"/>
              <a:t>LD </a:t>
            </a:r>
            <a:r>
              <a:rPr lang="en-GB" dirty="0"/>
              <a:t>32-44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2776" y="4381228"/>
            <a:ext cx="6858000" cy="1655762"/>
          </a:xfrm>
        </p:spPr>
        <p:txBody>
          <a:bodyPr/>
          <a:lstStyle/>
          <a:p>
            <a:r>
              <a:rPr lang="en-GB" dirty="0"/>
              <a:t>Respect for Love</a:t>
            </a:r>
          </a:p>
          <a:p>
            <a:r>
              <a:rPr lang="en-GB" dirty="0"/>
              <a:t>Lesson 17 – LD 41</a:t>
            </a:r>
          </a:p>
        </p:txBody>
      </p:sp>
      <p:grpSp>
        <p:nvGrpSpPr>
          <p:cNvPr id="126988" name="Group 12"/>
          <p:cNvGrpSpPr>
            <a:grpSpLocks/>
          </p:cNvGrpSpPr>
          <p:nvPr/>
        </p:nvGrpSpPr>
        <p:grpSpPr bwMode="auto">
          <a:xfrm>
            <a:off x="3505200" y="0"/>
            <a:ext cx="2514600" cy="2362200"/>
            <a:chOff x="2832" y="0"/>
            <a:chExt cx="1584" cy="1488"/>
          </a:xfrm>
        </p:grpSpPr>
        <p:pic>
          <p:nvPicPr>
            <p:cNvPr id="126986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0"/>
              <a:ext cx="1584" cy="1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6987" name="Text Box 11"/>
            <p:cNvSpPr txBox="1">
              <a:spLocks noChangeArrowheads="1"/>
            </p:cNvSpPr>
            <p:nvPr/>
          </p:nvSpPr>
          <p:spPr bwMode="auto">
            <a:xfrm>
              <a:off x="3360" y="461"/>
              <a:ext cx="52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GB" sz="4800">
                  <a:solidFill>
                    <a:srgbClr val="FF0000"/>
                  </a:solidFill>
                  <a:sym typeface="Symbol" pitchFamily="18" charset="2"/>
                </a:rPr>
                <a:t></a:t>
              </a:r>
              <a:endParaRPr lang="en-GB" sz="2800"/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 flipV="1">
            <a:off x="3779912" y="1143794"/>
            <a:ext cx="982588" cy="1349102"/>
          </a:xfrm>
          <a:prstGeom prst="straightConnector1">
            <a:avLst/>
          </a:prstGeom>
          <a:solidFill>
            <a:schemeClr val="tx1"/>
          </a:solidFill>
          <a:ln w="76200" cap="flat" cmpd="sng" algn="ctr">
            <a:solidFill>
              <a:srgbClr val="00FF00"/>
            </a:solidFill>
            <a:prstDash val="solid"/>
            <a:round/>
            <a:headEnd type="none" w="med" len="med"/>
            <a:tailEnd type="arrow" w="sm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repeatCount="indefinite" decel="7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Purpose of Marriage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</a:t>
            </a:r>
            <a:r>
              <a:rPr lang="en-GB" dirty="0"/>
              <a:t>An institution of God in which one man and one woman bind themselves to each other, forming a life-unit in which love and loyalty receive the ultimate expression.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Main Purpose: To give love and loyalty their ultimate expression</a:t>
            </a:r>
          </a:p>
          <a:p>
            <a:pPr>
              <a:buFontTx/>
              <a:buNone/>
            </a:pPr>
            <a:r>
              <a:rPr lang="en-GB" dirty="0"/>
              <a:t>Further purposes:</a:t>
            </a:r>
            <a:endParaRPr lang="en-GB" dirty="0">
              <a:solidFill>
                <a:srgbClr val="00FF00"/>
              </a:solidFill>
            </a:endParaRPr>
          </a:p>
          <a:p>
            <a:pPr lvl="1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- to continue the human race (have and raise children)</a:t>
            </a:r>
          </a:p>
          <a:p>
            <a:pPr lvl="1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- to rule over, care for and use God’s creation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6" descr="C:\Documents and Settings\Karlo Janssen\Mijn documenten\Downloads\Dit Koningskind\kidsmoment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229200"/>
            <a:ext cx="1066800" cy="104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Genesis 2:18-24</a:t>
            </a:r>
          </a:p>
        </p:txBody>
      </p:sp>
      <p:pic>
        <p:nvPicPr>
          <p:cNvPr id="587780" name="Picture 4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 bwMode="auto">
          <a:xfrm>
            <a:off x="7881301" y="0"/>
            <a:ext cx="1262699" cy="13716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4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87782" name="Picture 6" descr="http://www.frugalyankee.com/files/Wedding%20Silhouett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5010472" cy="501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Genesis 2:18-24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1. That man was alone</a:t>
            </a:r>
          </a:p>
          <a:p>
            <a:pPr>
              <a:buFontTx/>
              <a:buNone/>
            </a:pPr>
            <a:r>
              <a:rPr lang="en-GB" dirty="0"/>
              <a:t>2. To see what he would name them</a:t>
            </a:r>
          </a:p>
          <a:p>
            <a:pPr>
              <a:buFontTx/>
              <a:buNone/>
            </a:pPr>
            <a:r>
              <a:rPr lang="en-GB" dirty="0"/>
              <a:t>3. That there was no one to help him</a:t>
            </a:r>
          </a:p>
          <a:p>
            <a:pPr>
              <a:buFontTx/>
              <a:buNone/>
            </a:pPr>
            <a:r>
              <a:rPr lang="en-GB" dirty="0"/>
              <a:t>4. From the rib </a:t>
            </a:r>
            <a:r>
              <a:rPr lang="en-GB"/>
              <a:t>(side</a:t>
            </a:r>
            <a:r>
              <a:rPr lang="en-GB" dirty="0"/>
              <a:t>) of man</a:t>
            </a:r>
          </a:p>
          <a:p>
            <a:pPr>
              <a:buFontTx/>
              <a:buNone/>
            </a:pPr>
            <a:r>
              <a:rPr lang="en-GB" dirty="0"/>
              <a:t>5. She was from the same flesh and bone</a:t>
            </a:r>
          </a:p>
          <a:p>
            <a:pPr>
              <a:buFontTx/>
              <a:buNone/>
            </a:pPr>
            <a:r>
              <a:rPr lang="en-GB" dirty="0"/>
              <a:t>6. One flesh</a:t>
            </a:r>
          </a:p>
          <a:p>
            <a:pPr>
              <a:buFontTx/>
              <a:buNone/>
            </a:pPr>
            <a:r>
              <a:rPr lang="en-GB" dirty="0"/>
              <a:t>7. God</a:t>
            </a:r>
          </a:p>
          <a:p>
            <a:pPr>
              <a:buFontTx/>
              <a:buNone/>
            </a:pPr>
            <a:r>
              <a:rPr lang="en-GB" dirty="0"/>
              <a:t>Note: the word “help” is used elsewhere</a:t>
            </a:r>
            <a:br>
              <a:rPr lang="en-GB" dirty="0"/>
            </a:br>
            <a:r>
              <a:rPr lang="en-GB" dirty="0"/>
              <a:t>in reference to God (e.g. Ps. 146:5). </a:t>
            </a:r>
            <a:br>
              <a:rPr lang="en-GB" dirty="0"/>
            </a:br>
            <a:endParaRPr lang="en-GB" dirty="0"/>
          </a:p>
        </p:txBody>
      </p:sp>
      <p:pic>
        <p:nvPicPr>
          <p:cNvPr id="587780" name="Picture 4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 bwMode="auto">
          <a:xfrm>
            <a:off x="7881301" y="0"/>
            <a:ext cx="1262699" cy="13716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4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6" descr="http://www.frugalyankee.com/files/Wedding%20Silhouett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09120"/>
            <a:ext cx="2202160" cy="220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68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9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Marriage and Friendship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Marriage				Friendship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Institution of God			Institution of men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Rules of God			Rules of friends</a:t>
            </a:r>
          </a:p>
          <a:p>
            <a:pPr lvl="1">
              <a:buFontTx/>
              <a:buNone/>
            </a:pPr>
            <a:r>
              <a:rPr lang="en-GB" dirty="0"/>
              <a:t>- 1 man and 1 woman		   - 2 or more people</a:t>
            </a:r>
          </a:p>
          <a:p>
            <a:pPr lvl="1">
              <a:buFontTx/>
              <a:buNone/>
            </a:pPr>
            <a:r>
              <a:rPr lang="en-GB" dirty="0"/>
              <a:t>- in place until death		   - can always stop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2971800" cy="211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5909" name="Picture 5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19600"/>
            <a:ext cx="2016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4100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4101" name="Picture 5" descr="C:\Documents and Settings\Karlo Janssen\Mijn documenten\Mijn afbeeldingen\Catechism\love is - she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75225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Different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idx="1"/>
          </p:nvPr>
        </p:nvSpPr>
        <p:spPr>
          <a:xfrm>
            <a:off x="947" y="1200741"/>
            <a:ext cx="91440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	Men and women are different</a:t>
            </a:r>
          </a:p>
          <a:p>
            <a:pPr lvl="1"/>
            <a:r>
              <a:rPr lang="en-GB" dirty="0"/>
              <a:t>not just physically, in their appearance</a:t>
            </a:r>
          </a:p>
          <a:p>
            <a:pPr lvl="1"/>
            <a:r>
              <a:rPr lang="en-GB" dirty="0"/>
              <a:t>also spiritually, in how they think</a:t>
            </a:r>
          </a:p>
          <a:p>
            <a:pPr lvl="1"/>
            <a:endParaRPr lang="en-GB" dirty="0"/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	  Males tend to be </a:t>
            </a:r>
            <a:br>
              <a:rPr lang="en-GB" dirty="0">
                <a:solidFill>
                  <a:srgbClr val="00FF00"/>
                </a:solidFill>
              </a:rPr>
            </a:br>
            <a:r>
              <a:rPr lang="en-GB" dirty="0">
                <a:solidFill>
                  <a:srgbClr val="00FF00"/>
                </a:solidFill>
              </a:rPr>
              <a:t>		physical, practical</a:t>
            </a:r>
          </a:p>
          <a:p>
            <a:pPr lvl="1">
              <a:buFontTx/>
              <a:buNone/>
            </a:pPr>
            <a:r>
              <a:rPr lang="en-GB" dirty="0"/>
              <a:t>			Guys want to </a:t>
            </a:r>
            <a:r>
              <a:rPr lang="en-GB" i="1" dirty="0"/>
              <a:t>do</a:t>
            </a:r>
            <a:r>
              <a:rPr lang="en-GB" dirty="0"/>
              <a:t> </a:t>
            </a:r>
            <a:r>
              <a:rPr lang="en-GB" i="1" dirty="0"/>
              <a:t>stuff </a:t>
            </a:r>
            <a:r>
              <a:rPr lang="en-GB" dirty="0"/>
              <a:t>together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	  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	</a:t>
            </a:r>
            <a:r>
              <a:rPr lang="en-GB">
                <a:solidFill>
                  <a:srgbClr val="00FF00"/>
                </a:solidFill>
              </a:rPr>
              <a:t>   Females </a:t>
            </a:r>
            <a:r>
              <a:rPr lang="en-GB" dirty="0">
                <a:solidFill>
                  <a:srgbClr val="00FF00"/>
                </a:solidFill>
              </a:rPr>
              <a:t>tend to be </a:t>
            </a:r>
            <a:br>
              <a:rPr lang="en-GB" dirty="0">
                <a:solidFill>
                  <a:srgbClr val="00FF00"/>
                </a:solidFill>
              </a:rPr>
            </a:br>
            <a:r>
              <a:rPr lang="en-GB" dirty="0">
                <a:solidFill>
                  <a:srgbClr val="00FF00"/>
                </a:solidFill>
              </a:rPr>
              <a:t>		emotional, relational</a:t>
            </a:r>
          </a:p>
          <a:p>
            <a:pPr lvl="1">
              <a:buFontTx/>
              <a:buNone/>
            </a:pPr>
            <a:r>
              <a:rPr lang="en-GB" dirty="0"/>
              <a:t>			Girls want to </a:t>
            </a:r>
            <a:r>
              <a:rPr lang="en-GB" i="1" dirty="0"/>
              <a:t>be</a:t>
            </a:r>
            <a:r>
              <a:rPr lang="en-GB" dirty="0"/>
              <a:t> together</a:t>
            </a:r>
          </a:p>
        </p:txBody>
      </p:sp>
      <p:pic>
        <p:nvPicPr>
          <p:cNvPr id="1028" name="Picture 4" descr="http://www.biblady.com/pcpajama_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810" y="4653136"/>
            <a:ext cx="2624686" cy="197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habshockeyclub.com/_/rsrc/1296685987958/team-announcements/roadhockeyrumble-2011/road-hockey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70021"/>
            <a:ext cx="18573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Attraction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When in their teens most people feel growing attraction for the other gender</a:t>
            </a:r>
          </a:p>
          <a:p>
            <a:pPr lvl="1"/>
            <a:r>
              <a:rPr lang="en-CA" dirty="0">
                <a:solidFill>
                  <a:srgbClr val="00FF00"/>
                </a:solidFill>
              </a:rPr>
              <a:t>This feeling of attraction is normal: God made it</a:t>
            </a:r>
          </a:p>
          <a:p>
            <a:r>
              <a:rPr lang="en-CA" dirty="0"/>
              <a:t>The Fall into Sin distorted this attraction:</a:t>
            </a:r>
          </a:p>
          <a:p>
            <a:pPr lvl="1"/>
            <a:r>
              <a:rPr lang="en-CA" dirty="0">
                <a:solidFill>
                  <a:srgbClr val="00FF00"/>
                </a:solidFill>
              </a:rPr>
              <a:t>Same sex attraction, gender confusion</a:t>
            </a:r>
          </a:p>
          <a:p>
            <a:pPr lvl="1"/>
            <a:r>
              <a:rPr lang="en-CA" dirty="0">
                <a:solidFill>
                  <a:srgbClr val="00FF00"/>
                </a:solidFill>
              </a:rPr>
              <a:t>Lust instead of love</a:t>
            </a:r>
          </a:p>
          <a:p>
            <a:pPr lvl="2"/>
            <a:r>
              <a:rPr lang="en-CA" dirty="0"/>
              <a:t>Men want to </a:t>
            </a:r>
            <a:r>
              <a:rPr lang="en-CA" dirty="0">
                <a:solidFill>
                  <a:srgbClr val="00FF00"/>
                </a:solidFill>
              </a:rPr>
              <a:t>possess</a:t>
            </a:r>
            <a:r>
              <a:rPr lang="en-CA" dirty="0"/>
              <a:t> but </a:t>
            </a:r>
            <a:r>
              <a:rPr lang="en-CA" dirty="0">
                <a:solidFill>
                  <a:srgbClr val="00FF00"/>
                </a:solidFill>
              </a:rPr>
              <a:t>girls are not things!</a:t>
            </a:r>
          </a:p>
          <a:p>
            <a:pPr lvl="2"/>
            <a:r>
              <a:rPr lang="en-CA" dirty="0"/>
              <a:t>Women want to </a:t>
            </a:r>
            <a:r>
              <a:rPr lang="en-CA" dirty="0">
                <a:solidFill>
                  <a:srgbClr val="00FF00"/>
                </a:solidFill>
              </a:rPr>
              <a:t>influence </a:t>
            </a:r>
            <a:r>
              <a:rPr lang="en-CA" dirty="0"/>
              <a:t>but </a:t>
            </a:r>
            <a:r>
              <a:rPr lang="en-CA" dirty="0">
                <a:solidFill>
                  <a:srgbClr val="00FF00"/>
                </a:solidFill>
              </a:rPr>
              <a:t>guys are not tools!</a:t>
            </a:r>
            <a:endParaRPr lang="en-CA" dirty="0"/>
          </a:p>
          <a:p>
            <a:pPr lvl="2"/>
            <a:r>
              <a:rPr lang="en-CA" dirty="0"/>
              <a:t>Lust in thought and deed is called </a:t>
            </a:r>
            <a:r>
              <a:rPr lang="en-CA" u="sng" dirty="0" err="1">
                <a:solidFill>
                  <a:srgbClr val="00FF00"/>
                </a:solidFill>
              </a:rPr>
              <a:t>unchastity</a:t>
            </a:r>
            <a:r>
              <a:rPr lang="en-CA" dirty="0">
                <a:solidFill>
                  <a:srgbClr val="00FF00"/>
                </a:solidFill>
              </a:rPr>
              <a:t> </a:t>
            </a:r>
          </a:p>
          <a:p>
            <a:r>
              <a:rPr lang="en-CA" dirty="0"/>
              <a:t>The solution</a:t>
            </a:r>
          </a:p>
          <a:p>
            <a:pPr lvl="1"/>
            <a:r>
              <a:rPr lang="en-CA" dirty="0">
                <a:solidFill>
                  <a:srgbClr val="00FF00"/>
                </a:solidFill>
              </a:rPr>
              <a:t>Keep to God’s institution</a:t>
            </a:r>
          </a:p>
          <a:p>
            <a:pPr lvl="1"/>
            <a:r>
              <a:rPr lang="en-CA" dirty="0">
                <a:solidFill>
                  <a:srgbClr val="00FF00"/>
                </a:solidFill>
              </a:rPr>
              <a:t>Be other-centred in your relationship.</a:t>
            </a:r>
          </a:p>
        </p:txBody>
      </p:sp>
      <p:pic>
        <p:nvPicPr>
          <p:cNvPr id="1028" name="Picture 4" descr="http://media.tumblr.com/tumblr_m047ukoIoV1r50xe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653" y="3373735"/>
            <a:ext cx="2411760" cy="348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44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8800" dirty="0">
                <a:solidFill>
                  <a:srgbClr val="993300"/>
                </a:solidFill>
              </a:rPr>
              <a:t>l</a:t>
            </a:r>
            <a:r>
              <a:rPr lang="en-GB" dirty="0"/>
              <a:t>ove and </a:t>
            </a:r>
            <a:r>
              <a:rPr lang="en-GB" sz="8800" dirty="0">
                <a:solidFill>
                  <a:srgbClr val="993300"/>
                </a:solidFill>
              </a:rPr>
              <a:t>l</a:t>
            </a:r>
            <a:r>
              <a:rPr lang="en-GB" dirty="0"/>
              <a:t>oyalty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6477000" cy="5638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dirty="0"/>
              <a:t>A good marriage</a:t>
            </a:r>
          </a:p>
          <a:p>
            <a:pPr algn="ctr">
              <a:buFontTx/>
              <a:buNone/>
            </a:pPr>
            <a:r>
              <a:rPr lang="en-GB" dirty="0"/>
              <a:t>is not about</a:t>
            </a:r>
          </a:p>
          <a:p>
            <a:pPr algn="ctr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what you get</a:t>
            </a:r>
          </a:p>
          <a:p>
            <a:pPr algn="ctr">
              <a:buFontTx/>
              <a:buNone/>
            </a:pPr>
            <a:r>
              <a:rPr lang="en-GB" dirty="0"/>
              <a:t>but about</a:t>
            </a:r>
          </a:p>
          <a:p>
            <a:pPr algn="ctr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what you give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</a:t>
            </a:r>
            <a:r>
              <a:rPr lang="en-GB" dirty="0"/>
              <a:t>Be the image of God, who is </a:t>
            </a:r>
            <a:br>
              <a:rPr lang="en-GB" dirty="0"/>
            </a:br>
            <a:r>
              <a:rPr lang="en-GB" dirty="0"/>
              <a:t>	perfectly loving &amp;</a:t>
            </a:r>
          </a:p>
          <a:p>
            <a:pPr>
              <a:buFontTx/>
              <a:buNone/>
            </a:pPr>
            <a:r>
              <a:rPr lang="en-GB" dirty="0"/>
              <a:t>		steadfastly loyal!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50245" name="Picture 5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066800"/>
            <a:ext cx="2490788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0246" name="Rectangle 6"/>
          <p:cNvSpPr>
            <a:spLocks noChangeArrowheads="1"/>
          </p:cNvSpPr>
          <p:nvPr/>
        </p:nvSpPr>
        <p:spPr bwMode="auto">
          <a:xfrm>
            <a:off x="8153400" y="3633259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 dirty="0">
                <a:solidFill>
                  <a:schemeClr val="tx2"/>
                </a:solidFill>
              </a:rPr>
              <a:t>loyalty</a:t>
            </a:r>
          </a:p>
        </p:txBody>
      </p:sp>
      <p:sp>
        <p:nvSpPr>
          <p:cNvPr id="650247" name="Rectangle 7"/>
          <p:cNvSpPr>
            <a:spLocks noChangeArrowheads="1"/>
          </p:cNvSpPr>
          <p:nvPr/>
        </p:nvSpPr>
        <p:spPr bwMode="auto">
          <a:xfrm rot="10800000">
            <a:off x="6629400" y="3658696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 dirty="0">
                <a:solidFill>
                  <a:schemeClr val="tx2"/>
                </a:solidFill>
              </a:rPr>
              <a:t>love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/>
              <a:t>7th commandment</a:t>
            </a:r>
          </a:p>
        </p:txBody>
      </p:sp>
      <p:pic>
        <p:nvPicPr>
          <p:cNvPr id="521219" name="Picture 2051" descr="C:\Documents and Settings\Karlo Janssen\Mijn documenten\Catechism\Pictures\1e geb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67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1220" name="Rectangle 2052"/>
          <p:cNvSpPr>
            <a:spLocks noChangeArrowheads="1"/>
          </p:cNvSpPr>
          <p:nvPr/>
        </p:nvSpPr>
        <p:spPr bwMode="auto">
          <a:xfrm>
            <a:off x="152400" y="609600"/>
            <a:ext cx="1828800" cy="1752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/>
              <a:t>You shall </a:t>
            </a:r>
          </a:p>
          <a:p>
            <a:r>
              <a:rPr lang="en-GB"/>
              <a:t>not commit adultery</a:t>
            </a:r>
          </a:p>
        </p:txBody>
      </p:sp>
      <p:sp>
        <p:nvSpPr>
          <p:cNvPr id="521221" name="AutoShape 2053"/>
          <p:cNvSpPr>
            <a:spLocks noChangeArrowheads="1"/>
          </p:cNvSpPr>
          <p:nvPr/>
        </p:nvSpPr>
        <p:spPr bwMode="auto">
          <a:xfrm>
            <a:off x="2514600" y="1905000"/>
            <a:ext cx="1295400" cy="1219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Don’t</a:t>
            </a:r>
          </a:p>
        </p:txBody>
      </p:sp>
      <p:sp>
        <p:nvSpPr>
          <p:cNvPr id="521222" name="AutoShape 2054"/>
          <p:cNvSpPr>
            <a:spLocks noChangeArrowheads="1"/>
          </p:cNvSpPr>
          <p:nvPr/>
        </p:nvSpPr>
        <p:spPr bwMode="auto">
          <a:xfrm>
            <a:off x="2590800" y="4800600"/>
            <a:ext cx="1295400" cy="1219200"/>
          </a:xfrm>
          <a:custGeom>
            <a:avLst/>
            <a:gdLst>
              <a:gd name="G0" fmla="+- 3300 0 0"/>
              <a:gd name="G1" fmla="+- 21600 0 3300"/>
              <a:gd name="G2" fmla="+- 21600 0 33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00" y="10800"/>
                </a:moveTo>
                <a:cubicBezTo>
                  <a:pt x="3300" y="14942"/>
                  <a:pt x="6658" y="18300"/>
                  <a:pt x="10800" y="18300"/>
                </a:cubicBezTo>
                <a:cubicBezTo>
                  <a:pt x="14942" y="18300"/>
                  <a:pt x="18300" y="14942"/>
                  <a:pt x="18300" y="10800"/>
                </a:cubicBezTo>
                <a:cubicBezTo>
                  <a:pt x="18300" y="6658"/>
                  <a:pt x="14942" y="3300"/>
                  <a:pt x="10800" y="3300"/>
                </a:cubicBezTo>
                <a:cubicBezTo>
                  <a:pt x="6658" y="3300"/>
                  <a:pt x="3300" y="6658"/>
                  <a:pt x="33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</a:t>
            </a:r>
          </a:p>
        </p:txBody>
      </p:sp>
      <p:sp>
        <p:nvSpPr>
          <p:cNvPr id="521253" name="Oval 2085"/>
          <p:cNvSpPr>
            <a:spLocks noChangeArrowheads="1"/>
          </p:cNvSpPr>
          <p:nvPr/>
        </p:nvSpPr>
        <p:spPr bwMode="auto">
          <a:xfrm>
            <a:off x="4495800" y="2027238"/>
            <a:ext cx="4114800" cy="1136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be self-centred in your relationships</a:t>
            </a:r>
          </a:p>
        </p:txBody>
      </p:sp>
      <p:sp>
        <p:nvSpPr>
          <p:cNvPr id="521254" name="Line 2086"/>
          <p:cNvSpPr>
            <a:spLocks noChangeShapeType="1"/>
          </p:cNvSpPr>
          <p:nvPr/>
        </p:nvSpPr>
        <p:spPr bwMode="auto">
          <a:xfrm flipV="1">
            <a:off x="3733800" y="2590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5" name="Oval 2087"/>
          <p:cNvSpPr>
            <a:spLocks noChangeArrowheads="1"/>
          </p:cNvSpPr>
          <p:nvPr/>
        </p:nvSpPr>
        <p:spPr bwMode="auto">
          <a:xfrm>
            <a:off x="4573588" y="4922838"/>
            <a:ext cx="3727450" cy="113665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be lovingly loyal and loyally loving</a:t>
            </a:r>
          </a:p>
        </p:txBody>
      </p:sp>
      <p:sp>
        <p:nvSpPr>
          <p:cNvPr id="521256" name="Line 2088"/>
          <p:cNvSpPr>
            <a:spLocks noChangeShapeType="1"/>
          </p:cNvSpPr>
          <p:nvPr/>
        </p:nvSpPr>
        <p:spPr bwMode="auto">
          <a:xfrm flipV="1">
            <a:off x="3808413" y="5486400"/>
            <a:ext cx="763587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678189" y="621438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87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Hymn 11: new stanza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219200"/>
            <a:ext cx="7596336" cy="56388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Give love and loyalty expression,</a:t>
            </a:r>
          </a:p>
          <a:p>
            <a:pPr marL="0" indent="0">
              <a:buNone/>
            </a:pPr>
            <a:r>
              <a:rPr lang="en-CA" dirty="0" err="1"/>
              <a:t>Adult’ry</a:t>
            </a:r>
            <a:r>
              <a:rPr lang="en-CA" dirty="0"/>
              <a:t> you shall not commit.</a:t>
            </a:r>
          </a:p>
          <a:p>
            <a:pPr marL="0" indent="0">
              <a:buNone/>
            </a:pPr>
            <a:r>
              <a:rPr lang="en-CA" dirty="0"/>
              <a:t>Be pure in thought, in word and actions.</a:t>
            </a:r>
          </a:p>
          <a:p>
            <a:pPr marL="0" indent="0">
              <a:buNone/>
            </a:pPr>
            <a:r>
              <a:rPr lang="en-CA" dirty="0"/>
              <a:t>The marriage </a:t>
            </a:r>
            <a:r>
              <a:rPr lang="en-CA" dirty="0" err="1"/>
              <a:t>cov’nant</a:t>
            </a:r>
            <a:r>
              <a:rPr lang="en-CA" dirty="0"/>
              <a:t>: honour it.</a:t>
            </a:r>
          </a:p>
        </p:txBody>
      </p:sp>
    </p:spTree>
    <p:extLst>
      <p:ext uri="{BB962C8B-B14F-4D97-AF65-F5344CB8AC3E}">
        <p14:creationId xmlns:p14="http://schemas.microsoft.com/office/powerpoint/2010/main" val="130458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/>
              <a:t>7th commandment</a:t>
            </a:r>
          </a:p>
        </p:txBody>
      </p:sp>
      <p:pic>
        <p:nvPicPr>
          <p:cNvPr id="521219" name="Picture 2051" descr="C:\Documents and Settings\Karlo Janssen\Mijn documenten\Catechism\Pictures\1e geb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67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1220" name="Rectangle 2052"/>
          <p:cNvSpPr>
            <a:spLocks noChangeArrowheads="1"/>
          </p:cNvSpPr>
          <p:nvPr/>
        </p:nvSpPr>
        <p:spPr bwMode="auto">
          <a:xfrm>
            <a:off x="152400" y="609600"/>
            <a:ext cx="1828800" cy="1752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/>
              <a:t>You shall </a:t>
            </a:r>
          </a:p>
          <a:p>
            <a:r>
              <a:rPr lang="en-GB"/>
              <a:t>not commit adultery</a:t>
            </a:r>
          </a:p>
        </p:txBody>
      </p:sp>
      <p:sp>
        <p:nvSpPr>
          <p:cNvPr id="521221" name="AutoShape 2053"/>
          <p:cNvSpPr>
            <a:spLocks noChangeArrowheads="1"/>
          </p:cNvSpPr>
          <p:nvPr/>
        </p:nvSpPr>
        <p:spPr bwMode="auto">
          <a:xfrm>
            <a:off x="2514600" y="1905000"/>
            <a:ext cx="1295400" cy="1219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Don’t</a:t>
            </a:r>
          </a:p>
        </p:txBody>
      </p:sp>
      <p:sp>
        <p:nvSpPr>
          <p:cNvPr id="521222" name="AutoShape 2054"/>
          <p:cNvSpPr>
            <a:spLocks noChangeArrowheads="1"/>
          </p:cNvSpPr>
          <p:nvPr/>
        </p:nvSpPr>
        <p:spPr bwMode="auto">
          <a:xfrm>
            <a:off x="2590800" y="4800600"/>
            <a:ext cx="1295400" cy="1219200"/>
          </a:xfrm>
          <a:custGeom>
            <a:avLst/>
            <a:gdLst>
              <a:gd name="G0" fmla="+- 3300 0 0"/>
              <a:gd name="G1" fmla="+- 21600 0 3300"/>
              <a:gd name="G2" fmla="+- 21600 0 33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00" y="10800"/>
                </a:moveTo>
                <a:cubicBezTo>
                  <a:pt x="3300" y="14942"/>
                  <a:pt x="6658" y="18300"/>
                  <a:pt x="10800" y="18300"/>
                </a:cubicBezTo>
                <a:cubicBezTo>
                  <a:pt x="14942" y="18300"/>
                  <a:pt x="18300" y="14942"/>
                  <a:pt x="18300" y="10800"/>
                </a:cubicBezTo>
                <a:cubicBezTo>
                  <a:pt x="18300" y="6658"/>
                  <a:pt x="14942" y="3300"/>
                  <a:pt x="10800" y="3300"/>
                </a:cubicBezTo>
                <a:cubicBezTo>
                  <a:pt x="6658" y="3300"/>
                  <a:pt x="3300" y="6658"/>
                  <a:pt x="33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</a:t>
            </a:r>
          </a:p>
        </p:txBody>
      </p:sp>
      <p:sp>
        <p:nvSpPr>
          <p:cNvPr id="521253" name="Oval 2085"/>
          <p:cNvSpPr>
            <a:spLocks noChangeArrowheads="1"/>
          </p:cNvSpPr>
          <p:nvPr/>
        </p:nvSpPr>
        <p:spPr bwMode="auto">
          <a:xfrm>
            <a:off x="4495800" y="2027238"/>
            <a:ext cx="4114800" cy="1136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be self-centred in your relationships</a:t>
            </a:r>
          </a:p>
        </p:txBody>
      </p:sp>
      <p:sp>
        <p:nvSpPr>
          <p:cNvPr id="521254" name="Line 2086"/>
          <p:cNvSpPr>
            <a:spLocks noChangeShapeType="1"/>
          </p:cNvSpPr>
          <p:nvPr/>
        </p:nvSpPr>
        <p:spPr bwMode="auto">
          <a:xfrm flipV="1">
            <a:off x="3733800" y="2590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5" name="Oval 2087"/>
          <p:cNvSpPr>
            <a:spLocks noChangeArrowheads="1"/>
          </p:cNvSpPr>
          <p:nvPr/>
        </p:nvSpPr>
        <p:spPr bwMode="auto">
          <a:xfrm>
            <a:off x="4573588" y="4922838"/>
            <a:ext cx="3727450" cy="113665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be lovingly loyal and loyally loving</a:t>
            </a:r>
          </a:p>
        </p:txBody>
      </p:sp>
      <p:sp>
        <p:nvSpPr>
          <p:cNvPr id="521256" name="Line 2088"/>
          <p:cNvSpPr>
            <a:spLocks noChangeShapeType="1"/>
          </p:cNvSpPr>
          <p:nvPr/>
        </p:nvSpPr>
        <p:spPr bwMode="auto">
          <a:xfrm flipV="1">
            <a:off x="3808413" y="5486400"/>
            <a:ext cx="763587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80619" y="2666512"/>
            <a:ext cx="151676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800" dirty="0">
                <a:solidFill>
                  <a:srgbClr val="FF0000"/>
                </a:solidFill>
                <a:sym typeface="Symbol"/>
              </a:rPr>
              <a:t></a:t>
            </a:r>
            <a:endParaRPr lang="en-CA" sz="4400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dirty="0"/>
              <a:t>To be in love with someone</a:t>
            </a:r>
            <a:r>
              <a:rPr lang="en-GB" dirty="0"/>
              <a:t>		</a:t>
            </a:r>
            <a:r>
              <a:rPr lang="en-GB" sz="2800" dirty="0"/>
              <a:t>To love someone</a:t>
            </a:r>
            <a:br>
              <a:rPr lang="en-GB" dirty="0"/>
            </a:br>
            <a:r>
              <a:rPr lang="en-GB" dirty="0"/>
              <a:t>	</a:t>
            </a:r>
            <a:r>
              <a:rPr lang="en-GB" sz="2800" dirty="0"/>
              <a:t>(aka infatuation)</a:t>
            </a:r>
            <a:endParaRPr lang="en-GB" dirty="0"/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Self-centred (my need)		Other-centred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Loyalty not required			Loyalty is required</a:t>
            </a:r>
          </a:p>
        </p:txBody>
      </p:sp>
      <p:pic>
        <p:nvPicPr>
          <p:cNvPr id="633860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401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3861" name="Picture 5" descr="C:\Documents and Settings\Karlo Janssen\Mijn documenten\Mijn afbeeldingen\Catechism\love is - she looking lef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016500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3862" name="Picture 6" descr="C:\Documents and Settings\Karlo Janssen\Mijn documenten\Mijn afbeeldingen\Catechism\love is - she looking lef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340100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3863" name="Picture 7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401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3864" name="Line 8"/>
          <p:cNvSpPr>
            <a:spLocks noChangeShapeType="1"/>
          </p:cNvSpPr>
          <p:nvPr/>
        </p:nvSpPr>
        <p:spPr bwMode="auto">
          <a:xfrm>
            <a:off x="2971800" y="42545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5" name="Line 9"/>
          <p:cNvSpPr>
            <a:spLocks noChangeShapeType="1"/>
          </p:cNvSpPr>
          <p:nvPr/>
        </p:nvSpPr>
        <p:spPr bwMode="auto">
          <a:xfrm>
            <a:off x="1524000" y="56261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6" name="Line 10"/>
          <p:cNvSpPr>
            <a:spLocks noChangeShapeType="1"/>
          </p:cNvSpPr>
          <p:nvPr/>
        </p:nvSpPr>
        <p:spPr bwMode="auto">
          <a:xfrm>
            <a:off x="1219200" y="25781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7" name="Line 11"/>
          <p:cNvSpPr>
            <a:spLocks noChangeShapeType="1"/>
          </p:cNvSpPr>
          <p:nvPr/>
        </p:nvSpPr>
        <p:spPr bwMode="auto">
          <a:xfrm flipH="1">
            <a:off x="1981200" y="39497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8" name="Line 12"/>
          <p:cNvSpPr>
            <a:spLocks noChangeShapeType="1"/>
          </p:cNvSpPr>
          <p:nvPr/>
        </p:nvSpPr>
        <p:spPr bwMode="auto">
          <a:xfrm flipH="1">
            <a:off x="3733800" y="56261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9" name="Line 13"/>
          <p:cNvSpPr>
            <a:spLocks noChangeShapeType="1"/>
          </p:cNvSpPr>
          <p:nvPr/>
        </p:nvSpPr>
        <p:spPr bwMode="auto">
          <a:xfrm flipV="1">
            <a:off x="2971800" y="6235700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0" name="Line 14"/>
          <p:cNvSpPr>
            <a:spLocks noChangeShapeType="1"/>
          </p:cNvSpPr>
          <p:nvPr/>
        </p:nvSpPr>
        <p:spPr bwMode="auto">
          <a:xfrm flipH="1" flipV="1">
            <a:off x="1219200" y="45593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1" name="Line 15"/>
          <p:cNvSpPr>
            <a:spLocks noChangeShapeType="1"/>
          </p:cNvSpPr>
          <p:nvPr/>
        </p:nvSpPr>
        <p:spPr bwMode="auto">
          <a:xfrm>
            <a:off x="0" y="38735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2" name="Line 16"/>
          <p:cNvSpPr>
            <a:spLocks noChangeShapeType="1"/>
          </p:cNvSpPr>
          <p:nvPr/>
        </p:nvSpPr>
        <p:spPr bwMode="auto">
          <a:xfrm flipH="1">
            <a:off x="6629400" y="39497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3" name="Line 17"/>
          <p:cNvSpPr>
            <a:spLocks noChangeShapeType="1"/>
          </p:cNvSpPr>
          <p:nvPr/>
        </p:nvSpPr>
        <p:spPr bwMode="auto">
          <a:xfrm>
            <a:off x="6629400" y="41021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Rectangle 1"/>
          <p:cNvSpPr/>
          <p:nvPr/>
        </p:nvSpPr>
        <p:spPr bwMode="auto">
          <a:xfrm>
            <a:off x="0" y="2393063"/>
            <a:ext cx="4716016" cy="4437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633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33864" grpId="0" animBg="1"/>
      <p:bldP spid="633865" grpId="0" animBg="1"/>
      <p:bldP spid="633866" grpId="0" animBg="1"/>
      <p:bldP spid="633867" grpId="0" animBg="1"/>
      <p:bldP spid="633868" grpId="0" animBg="1"/>
      <p:bldP spid="633869" grpId="0" animBg="1"/>
      <p:bldP spid="633870" grpId="0" animBg="1"/>
      <p:bldP spid="633871" grpId="0" animBg="1"/>
      <p:bldP spid="633872" grpId="0" animBg="1"/>
      <p:bldP spid="63387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Marriage defined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An institution of God in which one man and one woman bind themselves to each other, forming a life-unit in which love and loyalty receive ultimate expression.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34886" name="Picture 6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273685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Marriage defined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An institution of God in which one man and one woman bind themselves to each other, forming a life-unit in which love and loyalty receive ultimate expression.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Who instituted marriage?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God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Who can be married to each other?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One man and one woman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What does a marriage form?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A single life-unit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What is marriage the ultimate expression of?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Love and loyalty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4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Purpose of Marriage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</a:t>
            </a:r>
            <a:r>
              <a:rPr lang="en-GB" dirty="0"/>
              <a:t>An institution of God in which one man and one woman bind themselves to each other, forming a life-unit in which love and loyalty receive the ultimate expression.</a:t>
            </a:r>
          </a:p>
          <a:p>
            <a:pPr>
              <a:buFontTx/>
              <a:buNone/>
            </a:pPr>
            <a:endParaRPr lang="en-GB" dirty="0"/>
          </a:p>
          <a:p>
            <a:pPr algn="ctr">
              <a:buFontTx/>
              <a:buNone/>
            </a:pPr>
            <a:r>
              <a:rPr lang="en-GB" dirty="0"/>
              <a:t>What is the </a:t>
            </a:r>
            <a:r>
              <a:rPr lang="en-GB" i="1" dirty="0"/>
              <a:t>main purpose</a:t>
            </a:r>
            <a:r>
              <a:rPr lang="en-GB" dirty="0"/>
              <a:t> of marriage</a:t>
            </a:r>
            <a:r>
              <a:rPr lang="en-CA" dirty="0"/>
              <a:t>?</a:t>
            </a:r>
            <a:endParaRPr lang="en-GB" dirty="0">
              <a:solidFill>
                <a:srgbClr val="00FF00"/>
              </a:solidFill>
            </a:endParaRPr>
          </a:p>
        </p:txBody>
      </p:sp>
      <p:pic>
        <p:nvPicPr>
          <p:cNvPr id="5" name="Picture 6" descr="C:\Documents and Settings\Karlo Janssen\Mijn documenten\Downloads\Dit Koningskind\kidsmoment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653136"/>
            <a:ext cx="1066800" cy="104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Purpose of Marriage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</a:t>
            </a:r>
            <a:r>
              <a:rPr lang="en-GB" dirty="0"/>
              <a:t>An institution of God in which one man and one woman bind themselves to each other, forming a life-unit in which love and loyalty receive the ultimate expression.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Main Purpose: </a:t>
            </a:r>
            <a:r>
              <a:rPr lang="en-GB" dirty="0">
                <a:solidFill>
                  <a:srgbClr val="00FF00"/>
                </a:solidFill>
              </a:rPr>
              <a:t>To give love and loyalty their ultimate expression</a:t>
            </a:r>
          </a:p>
        </p:txBody>
      </p:sp>
      <p:sp>
        <p:nvSpPr>
          <p:cNvPr id="641028" name="Text Box 4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213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Pillars of Marriage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724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A marriage is supported by two pillars, two ‘l’s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1. You </a:t>
            </a:r>
            <a:r>
              <a:rPr lang="en-GB" u="sng" dirty="0">
                <a:solidFill>
                  <a:srgbClr val="00FF00"/>
                </a:solidFill>
              </a:rPr>
              <a:t>love</a:t>
            </a:r>
            <a:r>
              <a:rPr lang="en-GB" dirty="0">
                <a:solidFill>
                  <a:srgbClr val="00FF00"/>
                </a:solidFill>
              </a:rPr>
              <a:t> one another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2. You are </a:t>
            </a:r>
            <a:r>
              <a:rPr lang="en-GB" u="sng" dirty="0">
                <a:solidFill>
                  <a:srgbClr val="00FF00"/>
                </a:solidFill>
              </a:rPr>
              <a:t>loyal</a:t>
            </a:r>
            <a:r>
              <a:rPr lang="en-GB" dirty="0">
                <a:solidFill>
                  <a:srgbClr val="00FF00"/>
                </a:solidFill>
              </a:rPr>
              <a:t> to each other</a:t>
            </a: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5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066800"/>
            <a:ext cx="2490788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153400" y="3633259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 dirty="0">
                <a:solidFill>
                  <a:schemeClr val="tx2"/>
                </a:solidFill>
              </a:rPr>
              <a:t>loyalty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 rot="10800000">
            <a:off x="6629400" y="3658696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 dirty="0">
                <a:solidFill>
                  <a:schemeClr val="tx2"/>
                </a:solidFill>
              </a:rPr>
              <a:t>love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8">
      <a:dk1>
        <a:srgbClr val="C0C0C0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6412</TotalTime>
  <Words>790</Words>
  <Application>Microsoft Office PowerPoint</Application>
  <PresentationFormat>On-screen Show (4:3)</PresentationFormat>
  <Paragraphs>138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1_Office Theme</vt:lpstr>
      <vt:lpstr>The Fruit of Faith:  LD 32-44</vt:lpstr>
      <vt:lpstr>Hymn 11: new stanza</vt:lpstr>
      <vt:lpstr>7th commandment</vt:lpstr>
      <vt:lpstr>To be in love with someone  To love someone  (aka infatuation)</vt:lpstr>
      <vt:lpstr>Marriage defined</vt:lpstr>
      <vt:lpstr>Marriage defined</vt:lpstr>
      <vt:lpstr>Purpose of Marriage</vt:lpstr>
      <vt:lpstr>Purpose of Marriage</vt:lpstr>
      <vt:lpstr>Pillars of Marriage</vt:lpstr>
      <vt:lpstr>Purpose of Marriage</vt:lpstr>
      <vt:lpstr>Bible Study: Genesis 2:18-24</vt:lpstr>
      <vt:lpstr>Bible Study: Genesis 2:18-24</vt:lpstr>
      <vt:lpstr>Marriage and Friendship</vt:lpstr>
      <vt:lpstr>Different</vt:lpstr>
      <vt:lpstr>Attraction</vt:lpstr>
      <vt:lpstr>love and loyalty</vt:lpstr>
      <vt:lpstr>7th commandment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gedraagt een christen zich?</dc:title>
  <dc:creator>Roelf Janssen</dc:creator>
  <cp:lastModifiedBy>Roelf Janssen</cp:lastModifiedBy>
  <cp:revision>212</cp:revision>
  <cp:lastPrinted>2009-10-22T18:22:04Z</cp:lastPrinted>
  <dcterms:created xsi:type="dcterms:W3CDTF">2008-08-14T09:20:46Z</dcterms:created>
  <dcterms:modified xsi:type="dcterms:W3CDTF">2023-02-06T15:03:55Z</dcterms:modified>
</cp:coreProperties>
</file>