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71" r:id="rId2"/>
    <p:sldId id="815" r:id="rId3"/>
    <p:sldId id="692" r:id="rId4"/>
    <p:sldId id="795" r:id="rId5"/>
    <p:sldId id="796" r:id="rId6"/>
    <p:sldId id="744" r:id="rId7"/>
    <p:sldId id="814" r:id="rId8"/>
    <p:sldId id="797" r:id="rId9"/>
    <p:sldId id="817" r:id="rId10"/>
    <p:sldId id="806" r:id="rId11"/>
    <p:sldId id="807" r:id="rId12"/>
    <p:sldId id="808" r:id="rId13"/>
    <p:sldId id="809" r:id="rId14"/>
    <p:sldId id="810" r:id="rId15"/>
    <p:sldId id="811" r:id="rId16"/>
    <p:sldId id="804" r:id="rId17"/>
    <p:sldId id="813" r:id="rId18"/>
    <p:sldId id="812" r:id="rId19"/>
    <p:sldId id="820" r:id="rId20"/>
    <p:sldId id="818" r:id="rId21"/>
    <p:sldId id="819" r:id="rId22"/>
  </p:sldIdLst>
  <p:sldSz cx="9144000" cy="6858000" type="screen4x3"/>
  <p:notesSz cx="6950075" cy="9167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6600FF"/>
    <a:srgbClr val="99CCFF"/>
    <a:srgbClr val="993300"/>
    <a:srgbClr val="FF0000"/>
    <a:srgbClr val="2929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8F85565-5D63-410F-8957-70A7E79D7B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2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EFB0C99-87B4-4AD8-A581-E9C4BF088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61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44EA71AE-5BD2-42FF-9B66-49FC1C9CEEF1}" type="slidenum">
              <a:rPr lang="en-GB" sz="1200" smtClean="0">
                <a:solidFill>
                  <a:schemeClr val="tx1"/>
                </a:solidFill>
              </a:rPr>
              <a:pPr algn="r"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A4A946F7-FB72-4BB6-A78D-AD86AC6DF2A9}" type="slidenum">
              <a:rPr lang="en-GB" sz="1200" smtClean="0">
                <a:solidFill>
                  <a:schemeClr val="tx1"/>
                </a:solidFill>
              </a:rPr>
              <a:pPr algn="r"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2DB9EDBD-AA7C-4DF2-90CB-89F0006BAF8A}" type="slidenum">
              <a:rPr lang="en-GB" sz="1200" smtClean="0">
                <a:solidFill>
                  <a:schemeClr val="tx1"/>
                </a:solidFill>
              </a:rPr>
              <a:pPr algn="r"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076CBBF1-C22D-4287-9D25-899AADCC5C3B}" type="slidenum">
              <a:rPr lang="en-GB" sz="1200" smtClean="0">
                <a:solidFill>
                  <a:schemeClr val="tx1"/>
                </a:solidFill>
              </a:rPr>
              <a:pPr algn="r"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75BDB671-EFF8-4322-A345-DE4D72F5EB75}" type="slidenum">
              <a:rPr lang="en-GB" sz="1200" smtClean="0">
                <a:solidFill>
                  <a:schemeClr val="tx1"/>
                </a:solidFill>
              </a:rPr>
              <a:pPr algn="r"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5631A9DB-A212-412F-A811-54AB0A13259A}" type="slidenum">
              <a:rPr lang="en-GB" sz="1200" smtClean="0">
                <a:solidFill>
                  <a:schemeClr val="tx1"/>
                </a:solidFill>
              </a:rPr>
              <a:pPr algn="r"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F24D9127-F9B2-4909-A3BB-73F9E500235B}" type="slidenum">
              <a:rPr lang="en-GB" sz="1200" smtClean="0">
                <a:solidFill>
                  <a:schemeClr val="tx1"/>
                </a:solidFill>
              </a:rPr>
              <a:pPr algn="r"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CE1A85D9-49C5-49B9-B60D-E5F160248DE5}" type="slidenum">
              <a:rPr lang="en-GB" sz="1200" smtClean="0">
                <a:solidFill>
                  <a:schemeClr val="tx1"/>
                </a:solidFill>
              </a:rPr>
              <a:pPr algn="r"/>
              <a:t>16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6641B337-97AA-470C-BC12-3920378F8B22}" type="slidenum">
              <a:rPr lang="en-GB" sz="1200" smtClean="0">
                <a:solidFill>
                  <a:schemeClr val="tx1"/>
                </a:solidFill>
              </a:rPr>
              <a:pPr algn="r"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431A8485-3D04-46B0-BED7-7BFFCF9C0D99}" type="slidenum">
              <a:rPr lang="en-GB" sz="1200" smtClean="0">
                <a:solidFill>
                  <a:schemeClr val="tx1"/>
                </a:solidFill>
              </a:rPr>
              <a:pPr algn="r"/>
              <a:t>18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A2725B25-3AC3-4837-8B05-5CE8E15CBCF1}" type="slidenum">
              <a:rPr lang="en-GB" sz="1200" smtClean="0">
                <a:solidFill>
                  <a:schemeClr val="tx1"/>
                </a:solidFill>
              </a:rPr>
              <a:pPr algn="r"/>
              <a:t>21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B0C99-87B4-4AD8-A581-E9C4BF0884B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5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A2725B25-3AC3-4837-8B05-5CE8E15CBCF1}" type="slidenum">
              <a:rPr lang="en-GB" sz="1200" smtClean="0">
                <a:solidFill>
                  <a:schemeClr val="tx1"/>
                </a:solidFill>
              </a:rPr>
              <a:pPr algn="r"/>
              <a:t>3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E6AE24C1-3930-49FB-AD9E-554C66E63207}" type="slidenum">
              <a:rPr lang="en-GB" sz="1200" smtClean="0">
                <a:solidFill>
                  <a:schemeClr val="tx1"/>
                </a:solidFill>
              </a:rPr>
              <a:pPr algn="r"/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CDC77F56-B8F7-4D90-A2B4-49A1F617BEEE}" type="slidenum">
              <a:rPr lang="en-GB" sz="1200" smtClean="0">
                <a:solidFill>
                  <a:schemeClr val="tx1"/>
                </a:solidFill>
              </a:rPr>
              <a:pPr algn="r"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1562C150-74A2-46D5-85E9-27B53CBD321A}" type="slidenum">
              <a:rPr lang="en-GB" sz="1200" smtClean="0">
                <a:solidFill>
                  <a:schemeClr val="tx1"/>
                </a:solidFill>
              </a:rPr>
              <a:pPr algn="r"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189904FE-F6EC-486C-9EF1-C658FE8BB6FA}" type="slidenum">
              <a:rPr lang="en-GB" sz="1200" smtClean="0">
                <a:solidFill>
                  <a:schemeClr val="tx1"/>
                </a:solidFill>
              </a:rPr>
              <a:pPr algn="r"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673FC902-FCB6-446B-B960-C618D192F076}" type="slidenum">
              <a:rPr lang="en-GB" sz="1200" smtClean="0">
                <a:solidFill>
                  <a:schemeClr val="tx1"/>
                </a:solidFill>
              </a:rPr>
              <a:pPr algn="r"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B0C99-87B4-4AD8-A581-E9C4BF0884B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0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98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35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45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76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66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40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12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65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91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50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32048"/>
            <a:ext cx="7772400" cy="1143000"/>
          </a:xfrm>
        </p:spPr>
        <p:txBody>
          <a:bodyPr/>
          <a:lstStyle/>
          <a:p>
            <a:r>
              <a:rPr lang="en-GB" dirty="0"/>
              <a:t>The Fruit of Faith</a:t>
            </a:r>
            <a:r>
              <a:rPr lang="en-GB"/>
              <a:t>: </a:t>
            </a:r>
            <a:br>
              <a:rPr lang="en-GB"/>
            </a:br>
            <a:r>
              <a:rPr lang="en-GB"/>
              <a:t>LD </a:t>
            </a:r>
            <a:r>
              <a:rPr lang="en-GB" dirty="0"/>
              <a:t>32-44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748086"/>
            <a:ext cx="6858000" cy="1655762"/>
          </a:xfrm>
        </p:spPr>
        <p:txBody>
          <a:bodyPr/>
          <a:lstStyle/>
          <a:p>
            <a:r>
              <a:rPr lang="en-GB"/>
              <a:t>Respect for possessions</a:t>
            </a:r>
          </a:p>
          <a:p>
            <a:r>
              <a:rPr lang="en-GB"/>
              <a:t>Lesson 18 – LD 42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205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779838" y="1144588"/>
            <a:ext cx="982662" cy="1347787"/>
          </a:xfrm>
          <a:prstGeom prst="straightConnector1">
            <a:avLst/>
          </a:prstGeom>
          <a:noFill/>
          <a:ln w="76200" algn="ctr">
            <a:solidFill>
              <a:srgbClr val="00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9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Greed is sin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To have as many possessions or as much money as possible.</a:t>
            </a:r>
          </a:p>
          <a:p>
            <a:pPr>
              <a:buFontTx/>
              <a:buNone/>
            </a:pPr>
            <a:r>
              <a:rPr lang="en-GB" dirty="0"/>
              <a:t>It could be </a:t>
            </a:r>
          </a:p>
          <a:p>
            <a:pPr>
              <a:buFontTx/>
              <a:buNone/>
            </a:pPr>
            <a:r>
              <a:rPr lang="en-GB" dirty="0"/>
              <a:t>	only save your money and </a:t>
            </a:r>
            <a:br>
              <a:rPr lang="en-GB" dirty="0"/>
            </a:br>
            <a:r>
              <a:rPr lang="en-GB" dirty="0"/>
              <a:t>never spend.</a:t>
            </a:r>
          </a:p>
          <a:p>
            <a:pPr>
              <a:buFontTx/>
              <a:buNone/>
            </a:pPr>
            <a:r>
              <a:rPr lang="en-GB" dirty="0"/>
              <a:t>	Have others pay for you and </a:t>
            </a:r>
            <a:br>
              <a:rPr lang="en-GB" dirty="0"/>
            </a:br>
            <a:r>
              <a:rPr lang="en-GB" dirty="0"/>
              <a:t>never pay for others.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 greedy think only of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themselves</a:t>
            </a:r>
            <a:endParaRPr lang="en-GB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5" name="Picture 8" descr="jughead eating Emotional Eating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97200"/>
            <a:ext cx="32099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Squandering is sin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Have possessions and use money to no real purpose</a:t>
            </a:r>
          </a:p>
          <a:p>
            <a:pPr>
              <a:buFontTx/>
              <a:buNone/>
            </a:pPr>
            <a:r>
              <a:rPr lang="en-GB" dirty="0"/>
              <a:t>It means you only spend, never save, never think of the future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 squandering don’t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even care for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themselves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http://www.pointsincase.com/files/u2/veronica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784204" cy="3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Usury is sin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To earn money in a mean way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To use others for </a:t>
            </a:r>
            <a:r>
              <a:rPr lang="en-GB">
                <a:solidFill>
                  <a:srgbClr val="00FF00"/>
                </a:solidFill>
              </a:rPr>
              <a:t>your own </a:t>
            </a:r>
            <a:r>
              <a:rPr lang="en-GB" dirty="0">
                <a:solidFill>
                  <a:srgbClr val="00FF00"/>
                </a:solidFill>
              </a:rPr>
              <a:t>ends</a:t>
            </a:r>
          </a:p>
          <a:p>
            <a:pPr>
              <a:buFontTx/>
              <a:buNone/>
            </a:pPr>
            <a:r>
              <a:rPr lang="en-GB" dirty="0"/>
              <a:t>	For example: loaning someone $10 and asking $20 in return.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Those committing usury think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only of themselves</a:t>
            </a:r>
            <a:endParaRPr lang="en-GB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i23.photobucket.com/albums/b382/snarkfive/reggiehisto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22" y="3429000"/>
            <a:ext cx="2580878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Robbery is sin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448175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Taking something that belongs to someone else</a:t>
            </a:r>
          </a:p>
          <a:p>
            <a:pPr>
              <a:buFontTx/>
              <a:buNone/>
            </a:pPr>
            <a:r>
              <a:rPr lang="en-GB" dirty="0"/>
              <a:t>Fraud: to take money or something without delivering or doing what was promised</a:t>
            </a:r>
          </a:p>
          <a:p>
            <a:pPr>
              <a:buFontTx/>
              <a:buNone/>
            </a:pPr>
            <a:r>
              <a:rPr lang="en-GB" dirty="0"/>
              <a:t>Thievery: physically taking something from someone else when you’re not allowed to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7" name="Picture 8" descr="http://2.bp.blogspot.com/_0WGbbAaNY6w/TI8wG1pVt-I/AAAAAAAAH5g/ASSTO1RPNRM/s1600/Archie+Punisher+Face+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125538"/>
            <a:ext cx="44672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283968" y="2492896"/>
            <a:ext cx="486003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79019" y="3717032"/>
            <a:ext cx="4860032" cy="31108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xit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Caring is good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>
                <a:solidFill>
                  <a:srgbClr val="00FF00"/>
                </a:solidFill>
              </a:rPr>
              <a:t>Work, so as to be able to take care of yourself</a:t>
            </a:r>
          </a:p>
          <a:p>
            <a:pPr>
              <a:buFontTx/>
              <a:buNone/>
            </a:pPr>
            <a:r>
              <a:rPr lang="en-GB">
                <a:solidFill>
                  <a:srgbClr val="00FF00"/>
                </a:solidFill>
              </a:rPr>
              <a:t>Look after the needs of those who cannot take care of themselves</a:t>
            </a:r>
            <a:endParaRPr lang="en-GB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41" name="Picture 10" descr="http://www.comicbookreligion.com/img/b/e/Betty_Coo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49550"/>
            <a:ext cx="201771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Possessions and Attitudes</a:t>
            </a:r>
          </a:p>
        </p:txBody>
      </p:sp>
      <p:pic>
        <p:nvPicPr>
          <p:cNvPr id="15363" name="Picture 10" descr="http://www.comicbookreligion.com/img/b/e/Betty_Coo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15906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http://2.bp.blogspot.com/_0WGbbAaNY6w/TI8wG1pVt-I/AAAAAAAAH5g/ASSTO1RPNRM/s1600/Archie+Punisher+Face+O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20764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jughead eating Emotional Eating Part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77963"/>
            <a:ext cx="234632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pointsincase.com/files/u2/veronica-mon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5449"/>
            <a:ext cx="3235974" cy="24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23.photobucket.com/albums/b382/snarkfive/reggiehistory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0" y="1750900"/>
            <a:ext cx="1944911" cy="19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this lady doing right?</a:t>
            </a:r>
            <a:br>
              <a:rPr lang="en-GB"/>
            </a:br>
            <a:r>
              <a:rPr lang="en-GB"/>
              <a:t>What is this lady doing wrong?</a:t>
            </a:r>
          </a:p>
        </p:txBody>
      </p:sp>
      <p:pic>
        <p:nvPicPr>
          <p:cNvPr id="16387" name="Picture 3" descr="C:\Documents and Settings\Karlo Janssen\Mijn documenten\Catechism\2006-2007 - Hoek\Groep 2 (Ik Geloof 3)\Pictures\3b - 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8563"/>
            <a:ext cx="662940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3556" name="Oval 4"/>
          <p:cNvSpPr>
            <a:spLocks noChangeArrowheads="1"/>
          </p:cNvSpPr>
          <p:nvPr/>
        </p:nvSpPr>
        <p:spPr bwMode="auto">
          <a:xfrm>
            <a:off x="3276600" y="3200400"/>
            <a:ext cx="685800" cy="685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/>
          </a:p>
        </p:txBody>
      </p:sp>
      <p:sp>
        <p:nvSpPr>
          <p:cNvPr id="663557" name="Oval 5"/>
          <p:cNvSpPr>
            <a:spLocks noChangeArrowheads="1"/>
          </p:cNvSpPr>
          <p:nvPr/>
        </p:nvSpPr>
        <p:spPr bwMode="auto">
          <a:xfrm>
            <a:off x="990600" y="5257800"/>
            <a:ext cx="1219200" cy="1295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 animBg="1"/>
      <p:bldP spid="6635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balance…</a:t>
            </a:r>
          </a:p>
        </p:txBody>
      </p:sp>
      <p:pic>
        <p:nvPicPr>
          <p:cNvPr id="18440" name="Picture 8" descr="http://2.bp.blogspot.com/-NaV1S7IVQxs/TpMZ2QVn5aI/AAAAAAAAGQU/iyYr9JvtN50/s1600/hunger1662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744416" cy="27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smartcanucks.ca/wp-content/uploads/2008/04/harveys-bur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63" y="1196752"/>
            <a:ext cx="4286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://ivarfjeld.files.wordpress.com/2011/04/starv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5975"/>
            <a:ext cx="3716068" cy="24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unisiait.com/images/burger-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3" y="4438118"/>
            <a:ext cx="3773693" cy="22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Stewardly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God calls us to be </a:t>
            </a:r>
            <a:r>
              <a:rPr lang="en-GB" dirty="0" err="1">
                <a:solidFill>
                  <a:srgbClr val="00FF00"/>
                </a:solidFill>
              </a:rPr>
              <a:t>stewardly</a:t>
            </a:r>
            <a:endParaRPr lang="en-GB" dirty="0">
              <a:solidFill>
                <a:srgbClr val="00FF00"/>
              </a:solidFill>
            </a:endParaRPr>
          </a:p>
          <a:p>
            <a:pPr lvl="1">
              <a:buFontTx/>
              <a:buNone/>
            </a:pPr>
            <a:r>
              <a:rPr lang="en-GB" dirty="0"/>
              <a:t>To do </a:t>
            </a:r>
            <a:r>
              <a:rPr lang="en-GB" dirty="0">
                <a:solidFill>
                  <a:srgbClr val="00FF00"/>
                </a:solidFill>
              </a:rPr>
              <a:t>our best </a:t>
            </a:r>
            <a:r>
              <a:rPr lang="en-GB" dirty="0"/>
              <a:t>to support ourselves</a:t>
            </a:r>
          </a:p>
          <a:p>
            <a:pPr lvl="1">
              <a:buFontTx/>
              <a:buNone/>
            </a:pPr>
            <a:r>
              <a:rPr lang="en-GB" dirty="0"/>
              <a:t>To do </a:t>
            </a:r>
            <a:r>
              <a:rPr lang="en-GB" dirty="0">
                <a:solidFill>
                  <a:srgbClr val="00FF00"/>
                </a:solidFill>
              </a:rPr>
              <a:t>our best </a:t>
            </a:r>
            <a:r>
              <a:rPr lang="en-GB" dirty="0"/>
              <a:t>to support those for whom we are responsible</a:t>
            </a:r>
          </a:p>
          <a:p>
            <a:pPr lvl="1">
              <a:buFontTx/>
              <a:buNone/>
            </a:pPr>
            <a:r>
              <a:rPr lang="en-GB" dirty="0"/>
              <a:t>To do </a:t>
            </a:r>
            <a:r>
              <a:rPr lang="en-GB" dirty="0">
                <a:solidFill>
                  <a:srgbClr val="00FF00"/>
                </a:solidFill>
              </a:rPr>
              <a:t>our best </a:t>
            </a:r>
            <a:r>
              <a:rPr lang="en-GB" dirty="0"/>
              <a:t>to care for those who cannot care for themselves</a:t>
            </a:r>
          </a:p>
          <a:p>
            <a:pPr>
              <a:buFontTx/>
              <a:buNone/>
            </a:pPr>
            <a:r>
              <a:rPr lang="en-GB" dirty="0"/>
              <a:t>Good stewards </a:t>
            </a:r>
            <a:r>
              <a:rPr lang="en-GB" dirty="0">
                <a:solidFill>
                  <a:srgbClr val="00FF00"/>
                </a:solidFill>
              </a:rPr>
              <a:t>take good care of themselves and all those entrusted to their care. And God has made us humans responsible for all of creation.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4" name="Picture 6" descr="http://www.naturalpod.com/blog/wp-content/uploads/2008/12/f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4662307" cy="16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1.bp.blogspot.com/-uPa4zuU3aQg/TVxDrhkpIOI/AAAAAAAACQI/IcAo4-UAMvU/s1600/earth-h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9540"/>
            <a:ext cx="1411216" cy="13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1.bp.blogspot.com/-uPa4zuU3aQg/TVxDrhkpIOI/AAAAAAAACQI/IcAo4-UAMvU/s1600/earth-h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49129"/>
            <a:ext cx="1411216" cy="13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53A9-10F3-446D-BE3E-EC9DB9E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Debt is Bondage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718D-6C69-4697-A65E-5139FA66B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Image result for debt bites">
            <a:extLst>
              <a:ext uri="{FF2B5EF4-FFF2-40B4-BE49-F238E27FC236}">
                <a16:creationId xmlns:a16="http://schemas.microsoft.com/office/drawing/2014/main" id="{556BA431-64EA-4619-A483-F83D64AA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2776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62:6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19200"/>
            <a:ext cx="795637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6.Put no false hope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i="1" dirty="0"/>
              <a:t>con</a:t>
            </a:r>
            <a:r>
              <a:rPr lang="en-US" dirty="0"/>
              <a:t>fidence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robbery and</a:t>
            </a:r>
            <a:r>
              <a:rPr lang="en-US" dirty="0"/>
              <a:t> </a:t>
            </a:r>
            <a:r>
              <a:rPr lang="en-US" i="1" dirty="0"/>
              <a:t>vio</a:t>
            </a:r>
            <a:r>
              <a:rPr lang="en-US" dirty="0"/>
              <a:t>lence;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do </a:t>
            </a:r>
            <a:r>
              <a:rPr lang="en-US" i="1" dirty="0"/>
              <a:t>not take pride in theft and</a:t>
            </a:r>
            <a:r>
              <a:rPr lang="en-US" dirty="0"/>
              <a:t> plunder.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Al</a:t>
            </a:r>
            <a:r>
              <a:rPr lang="en-US" i="1" dirty="0"/>
              <a:t>though</a:t>
            </a:r>
            <a:r>
              <a:rPr lang="en-US" dirty="0"/>
              <a:t> </a:t>
            </a:r>
            <a:r>
              <a:rPr lang="en-US" i="1" dirty="0"/>
              <a:t>your</a:t>
            </a:r>
            <a:r>
              <a:rPr lang="en-US" dirty="0"/>
              <a:t> rich</a:t>
            </a:r>
            <a:r>
              <a:rPr lang="en-US" i="1" dirty="0"/>
              <a:t>es</a:t>
            </a:r>
            <a:r>
              <a:rPr lang="en-US" dirty="0"/>
              <a:t> </a:t>
            </a:r>
            <a:r>
              <a:rPr lang="en-US" i="1" dirty="0"/>
              <a:t>may</a:t>
            </a:r>
            <a:r>
              <a:rPr lang="en-US" dirty="0"/>
              <a:t> increase,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they </a:t>
            </a:r>
            <a:r>
              <a:rPr lang="en-US" i="1" dirty="0"/>
              <a:t>will not give you </a:t>
            </a:r>
            <a:r>
              <a:rPr lang="en-US" dirty="0"/>
              <a:t>rest and peace.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Why </a:t>
            </a:r>
            <a:r>
              <a:rPr lang="en-US" i="1" dirty="0"/>
              <a:t>set your heart on</a:t>
            </a:r>
            <a:r>
              <a:rPr lang="en-US" dirty="0"/>
              <a:t> </a:t>
            </a:r>
            <a:r>
              <a:rPr lang="en-US" i="1" dirty="0"/>
              <a:t>earthly</a:t>
            </a:r>
            <a:r>
              <a:rPr lang="en-US" dirty="0"/>
              <a:t> </a:t>
            </a:r>
            <a:r>
              <a:rPr lang="en-US" dirty="0" err="1"/>
              <a:t>splendour</a:t>
            </a:r>
            <a:r>
              <a:rPr lang="en-US" dirty="0"/>
              <a:t>?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9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    Don’t be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     GREEDY</a:t>
            </a:r>
          </a:p>
          <a:p>
            <a:pPr marL="0" indent="0">
              <a:buNone/>
            </a:pPr>
            <a:r>
              <a:rPr lang="en-CA" dirty="0"/>
              <a:t>       but be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   GENEROUS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CA" dirty="0"/>
              <a:t>To begin with, it’s all God’s</a:t>
            </a:r>
          </a:p>
          <a:p>
            <a:pPr marL="0" indent="0">
              <a:buNone/>
            </a:pPr>
            <a:r>
              <a:rPr lang="en-CA" dirty="0"/>
              <a:t>And in the end, it’s all God’s</a:t>
            </a:r>
          </a:p>
          <a:p>
            <a:endParaRPr lang="en-CA" dirty="0"/>
          </a:p>
        </p:txBody>
      </p:sp>
      <p:pic>
        <p:nvPicPr>
          <p:cNvPr id="3076" name="Picture 4" descr="https://chrisrus.files.wordpress.com/2014/04/uh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904656" cy="35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5925" y="5085184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8th commandment</a:t>
            </a:r>
          </a:p>
        </p:txBody>
      </p:sp>
      <p:pic>
        <p:nvPicPr>
          <p:cNvPr id="3075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GB"/>
              <a:t>You shall </a:t>
            </a:r>
          </a:p>
          <a:p>
            <a:pPr algn="ctr" eaLnBrk="0" hangingPunct="0"/>
            <a:r>
              <a:rPr lang="en-GB"/>
              <a:t>not steal</a:t>
            </a:r>
          </a:p>
        </p:txBody>
      </p:sp>
      <p:sp>
        <p:nvSpPr>
          <p:cNvPr id="3077" name="AutoShape 2053"/>
          <p:cNvSpPr>
            <a:spLocks noChangeArrowheads="1"/>
          </p:cNvSpPr>
          <p:nvPr/>
        </p:nvSpPr>
        <p:spPr bwMode="auto">
          <a:xfrm>
            <a:off x="2514600" y="1905000"/>
            <a:ext cx="1295400" cy="1219200"/>
          </a:xfrm>
          <a:custGeom>
            <a:avLst/>
            <a:gdLst>
              <a:gd name="T0" fmla="*/ 38844008 w 21600"/>
              <a:gd name="T1" fmla="*/ 0 h 21600"/>
              <a:gd name="T2" fmla="*/ 11376251 w 21600"/>
              <a:gd name="T3" fmla="*/ 10077252 h 21600"/>
              <a:gd name="T4" fmla="*/ 0 w 21600"/>
              <a:gd name="T5" fmla="*/ 34408533 h 21600"/>
              <a:gd name="T6" fmla="*/ 11376251 w 21600"/>
              <a:gd name="T7" fmla="*/ 58739814 h 21600"/>
              <a:gd name="T8" fmla="*/ 38844008 w 21600"/>
              <a:gd name="T9" fmla="*/ 68817067 h 21600"/>
              <a:gd name="T10" fmla="*/ 66311766 w 21600"/>
              <a:gd name="T11" fmla="*/ 58739814 h 21600"/>
              <a:gd name="T12" fmla="*/ 77688017 w 21600"/>
              <a:gd name="T13" fmla="*/ 34408533 h 21600"/>
              <a:gd name="T14" fmla="*/ 66311766 w 21600"/>
              <a:gd name="T15" fmla="*/ 100772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3078" name="AutoShape 2054"/>
          <p:cNvSpPr>
            <a:spLocks noChangeArrowheads="1"/>
          </p:cNvSpPr>
          <p:nvPr/>
        </p:nvSpPr>
        <p:spPr bwMode="auto">
          <a:xfrm>
            <a:off x="2590800" y="4800600"/>
            <a:ext cx="1295400" cy="1219200"/>
          </a:xfrm>
          <a:custGeom>
            <a:avLst/>
            <a:gdLst>
              <a:gd name="T0" fmla="*/ 38844008 w 21600"/>
              <a:gd name="T1" fmla="*/ 0 h 21600"/>
              <a:gd name="T2" fmla="*/ 11376251 w 21600"/>
              <a:gd name="T3" fmla="*/ 10077252 h 21600"/>
              <a:gd name="T4" fmla="*/ 0 w 21600"/>
              <a:gd name="T5" fmla="*/ 34408533 h 21600"/>
              <a:gd name="T6" fmla="*/ 11376251 w 21600"/>
              <a:gd name="T7" fmla="*/ 58739814 h 21600"/>
              <a:gd name="T8" fmla="*/ 38844008 w 21600"/>
              <a:gd name="T9" fmla="*/ 68817067 h 21600"/>
              <a:gd name="T10" fmla="*/ 66311766 w 21600"/>
              <a:gd name="T11" fmla="*/ 58739814 h 21600"/>
              <a:gd name="T12" fmla="*/ 77688017 w 21600"/>
              <a:gd name="T13" fmla="*/ 34408533 h 21600"/>
              <a:gd name="T14" fmla="*/ 66311766 w 21600"/>
              <a:gd name="T15" fmla="*/ 100772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3079" name="Oval 2085"/>
          <p:cNvSpPr>
            <a:spLocks noChangeArrowheads="1"/>
          </p:cNvSpPr>
          <p:nvPr/>
        </p:nvSpPr>
        <p:spPr bwMode="auto">
          <a:xfrm>
            <a:off x="4495800" y="2027238"/>
            <a:ext cx="41148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take what God gave to another</a:t>
            </a:r>
          </a:p>
        </p:txBody>
      </p:sp>
      <p:sp>
        <p:nvSpPr>
          <p:cNvPr id="3080" name="Line 2086"/>
          <p:cNvSpPr>
            <a:spLocks noChangeShapeType="1"/>
          </p:cNvSpPr>
          <p:nvPr/>
        </p:nvSpPr>
        <p:spPr bwMode="auto">
          <a:xfrm flipV="1">
            <a:off x="3733800" y="25908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Oval 2087"/>
          <p:cNvSpPr>
            <a:spLocks noChangeArrowheads="1"/>
          </p:cNvSpPr>
          <p:nvPr/>
        </p:nvSpPr>
        <p:spPr bwMode="auto">
          <a:xfrm>
            <a:off x="4283968" y="4906894"/>
            <a:ext cx="4860032" cy="1168539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be satisfied with what God has given you</a:t>
            </a:r>
          </a:p>
        </p:txBody>
      </p:sp>
      <p:sp>
        <p:nvSpPr>
          <p:cNvPr id="3082" name="Line 2088"/>
          <p:cNvSpPr>
            <a:spLocks noChangeShapeType="1"/>
          </p:cNvSpPr>
          <p:nvPr/>
        </p:nvSpPr>
        <p:spPr bwMode="auto">
          <a:xfrm flipV="1">
            <a:off x="3808413" y="5486400"/>
            <a:ext cx="763587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65715" y="121204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8th commandment</a:t>
            </a:r>
          </a:p>
        </p:txBody>
      </p:sp>
      <p:pic>
        <p:nvPicPr>
          <p:cNvPr id="3075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GB"/>
              <a:t>You shall </a:t>
            </a:r>
          </a:p>
          <a:p>
            <a:pPr algn="ctr" eaLnBrk="0" hangingPunct="0"/>
            <a:r>
              <a:rPr lang="en-GB"/>
              <a:t>not steal</a:t>
            </a:r>
          </a:p>
        </p:txBody>
      </p:sp>
      <p:sp>
        <p:nvSpPr>
          <p:cNvPr id="3077" name="AutoShape 2053"/>
          <p:cNvSpPr>
            <a:spLocks noChangeArrowheads="1"/>
          </p:cNvSpPr>
          <p:nvPr/>
        </p:nvSpPr>
        <p:spPr bwMode="auto">
          <a:xfrm>
            <a:off x="2514600" y="1905000"/>
            <a:ext cx="1295400" cy="1219200"/>
          </a:xfrm>
          <a:custGeom>
            <a:avLst/>
            <a:gdLst>
              <a:gd name="T0" fmla="*/ 38844008 w 21600"/>
              <a:gd name="T1" fmla="*/ 0 h 21600"/>
              <a:gd name="T2" fmla="*/ 11376251 w 21600"/>
              <a:gd name="T3" fmla="*/ 10077252 h 21600"/>
              <a:gd name="T4" fmla="*/ 0 w 21600"/>
              <a:gd name="T5" fmla="*/ 34408533 h 21600"/>
              <a:gd name="T6" fmla="*/ 11376251 w 21600"/>
              <a:gd name="T7" fmla="*/ 58739814 h 21600"/>
              <a:gd name="T8" fmla="*/ 38844008 w 21600"/>
              <a:gd name="T9" fmla="*/ 68817067 h 21600"/>
              <a:gd name="T10" fmla="*/ 66311766 w 21600"/>
              <a:gd name="T11" fmla="*/ 58739814 h 21600"/>
              <a:gd name="T12" fmla="*/ 77688017 w 21600"/>
              <a:gd name="T13" fmla="*/ 34408533 h 21600"/>
              <a:gd name="T14" fmla="*/ 66311766 w 21600"/>
              <a:gd name="T15" fmla="*/ 100772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3078" name="AutoShape 2054"/>
          <p:cNvSpPr>
            <a:spLocks noChangeArrowheads="1"/>
          </p:cNvSpPr>
          <p:nvPr/>
        </p:nvSpPr>
        <p:spPr bwMode="auto">
          <a:xfrm>
            <a:off x="2590800" y="4800600"/>
            <a:ext cx="1295400" cy="1219200"/>
          </a:xfrm>
          <a:custGeom>
            <a:avLst/>
            <a:gdLst>
              <a:gd name="T0" fmla="*/ 38844008 w 21600"/>
              <a:gd name="T1" fmla="*/ 0 h 21600"/>
              <a:gd name="T2" fmla="*/ 11376251 w 21600"/>
              <a:gd name="T3" fmla="*/ 10077252 h 21600"/>
              <a:gd name="T4" fmla="*/ 0 w 21600"/>
              <a:gd name="T5" fmla="*/ 34408533 h 21600"/>
              <a:gd name="T6" fmla="*/ 11376251 w 21600"/>
              <a:gd name="T7" fmla="*/ 58739814 h 21600"/>
              <a:gd name="T8" fmla="*/ 38844008 w 21600"/>
              <a:gd name="T9" fmla="*/ 68817067 h 21600"/>
              <a:gd name="T10" fmla="*/ 66311766 w 21600"/>
              <a:gd name="T11" fmla="*/ 58739814 h 21600"/>
              <a:gd name="T12" fmla="*/ 77688017 w 21600"/>
              <a:gd name="T13" fmla="*/ 34408533 h 21600"/>
              <a:gd name="T14" fmla="*/ 66311766 w 21600"/>
              <a:gd name="T15" fmla="*/ 100772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3079" name="Oval 2085"/>
          <p:cNvSpPr>
            <a:spLocks noChangeArrowheads="1"/>
          </p:cNvSpPr>
          <p:nvPr/>
        </p:nvSpPr>
        <p:spPr bwMode="auto">
          <a:xfrm>
            <a:off x="4495800" y="2027238"/>
            <a:ext cx="41148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take what God gave to another</a:t>
            </a:r>
          </a:p>
        </p:txBody>
      </p:sp>
      <p:sp>
        <p:nvSpPr>
          <p:cNvPr id="3080" name="Line 2086"/>
          <p:cNvSpPr>
            <a:spLocks noChangeShapeType="1"/>
          </p:cNvSpPr>
          <p:nvPr/>
        </p:nvSpPr>
        <p:spPr bwMode="auto">
          <a:xfrm flipV="1">
            <a:off x="3733800" y="25908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Oval 2087"/>
          <p:cNvSpPr>
            <a:spLocks noChangeArrowheads="1"/>
          </p:cNvSpPr>
          <p:nvPr/>
        </p:nvSpPr>
        <p:spPr bwMode="auto">
          <a:xfrm>
            <a:off x="4355976" y="4906894"/>
            <a:ext cx="4788024" cy="1168539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be satisfied with what God has given you</a:t>
            </a:r>
          </a:p>
        </p:txBody>
      </p:sp>
      <p:sp>
        <p:nvSpPr>
          <p:cNvPr id="3082" name="Line 2088"/>
          <p:cNvSpPr>
            <a:spLocks noChangeShapeType="1"/>
          </p:cNvSpPr>
          <p:nvPr/>
        </p:nvSpPr>
        <p:spPr bwMode="auto">
          <a:xfrm flipV="1">
            <a:off x="3808413" y="5486400"/>
            <a:ext cx="763587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have much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r>
              <a:rPr lang="en-GB" dirty="0"/>
              <a:t>What would you do if suddenly </a:t>
            </a:r>
          </a:p>
          <a:p>
            <a:pPr algn="ctr">
              <a:buFontTx/>
              <a:buNone/>
            </a:pPr>
            <a:r>
              <a:rPr lang="en-GB" dirty="0"/>
              <a:t>you were given $50,000?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2235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Ownership</a:t>
            </a:r>
          </a:p>
        </p:txBody>
      </p:sp>
      <p:sp>
        <p:nvSpPr>
          <p:cNvPr id="5123" name="Oval 6"/>
          <p:cNvSpPr>
            <a:spLocks noChangeArrowheads="1"/>
          </p:cNvSpPr>
          <p:nvPr/>
        </p:nvSpPr>
        <p:spPr bwMode="auto">
          <a:xfrm>
            <a:off x="4724400" y="5181600"/>
            <a:ext cx="2413000" cy="7921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 dirty="0">
                <a:latin typeface="Comic Sans MS" pitchFamily="66" charset="0"/>
              </a:rPr>
              <a:t>creation</a:t>
            </a:r>
          </a:p>
        </p:txBody>
      </p:sp>
      <p:sp>
        <p:nvSpPr>
          <p:cNvPr id="5124" name="Oval 8"/>
          <p:cNvSpPr>
            <a:spLocks noChangeArrowheads="1"/>
          </p:cNvSpPr>
          <p:nvPr/>
        </p:nvSpPr>
        <p:spPr bwMode="auto">
          <a:xfrm>
            <a:off x="441325" y="1524000"/>
            <a:ext cx="1227138" cy="7921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 dirty="0">
                <a:latin typeface="Comic Sans MS" pitchFamily="66" charset="0"/>
              </a:rPr>
              <a:t>God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2971800"/>
            <a:ext cx="1938338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give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2720975" y="3276600"/>
            <a:ext cx="1238250" cy="7921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 dirty="0">
                <a:latin typeface="Comic Sans MS" pitchFamily="66" charset="0"/>
              </a:rPr>
              <a:t>man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600200" y="2057400"/>
            <a:ext cx="1447800" cy="1295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3810000" y="3962400"/>
            <a:ext cx="1447800" cy="1295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2362200" y="1828800"/>
            <a:ext cx="1258888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entrust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 flipV="1">
            <a:off x="1371600" y="2209800"/>
            <a:ext cx="1371600" cy="1295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H="1" flipV="1">
            <a:off x="3352800" y="4038600"/>
            <a:ext cx="1524000" cy="1371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4800600" y="4114800"/>
            <a:ext cx="1397000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rule, use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2362200" y="4876800"/>
            <a:ext cx="1733550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serve, help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5308600" y="1295400"/>
            <a:ext cx="3835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</a:t>
            </a:r>
            <a:r>
              <a:rPr lang="en-GB" sz="32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created man to be His steward, His manager.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possessions </a:t>
            </a:r>
            <a:r>
              <a:rPr lang="en-GB" sz="32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ours but God’s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1 Timothy 6:6-10</a:t>
            </a:r>
          </a:p>
        </p:txBody>
      </p:sp>
      <p:pic>
        <p:nvPicPr>
          <p:cNvPr id="6147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ction Button: Custom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27169" y="0"/>
            <a:ext cx="1262062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CA" sz="4400">
              <a:solidFill>
                <a:schemeClr val="tx2"/>
              </a:solidFill>
            </a:endParaRPr>
          </a:p>
        </p:txBody>
      </p:sp>
      <p:pic>
        <p:nvPicPr>
          <p:cNvPr id="6149" name="Picture 8" descr="http://www.spaciousplanet.com/images/world/canadianMoney336122801926193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2993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1 Timothy 6:6-10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1. Godliness with contentment</a:t>
            </a:r>
          </a:p>
          <a:p>
            <a:pPr>
              <a:buFontTx/>
              <a:buNone/>
            </a:pPr>
            <a:r>
              <a:rPr lang="en-GB"/>
              <a:t>2. Nothing</a:t>
            </a:r>
          </a:p>
          <a:p>
            <a:pPr>
              <a:buFontTx/>
              <a:buNone/>
            </a:pPr>
            <a:r>
              <a:rPr lang="en-GB"/>
              <a:t>3. Nothing</a:t>
            </a:r>
          </a:p>
          <a:p>
            <a:pPr>
              <a:buFontTx/>
              <a:buNone/>
            </a:pPr>
            <a:r>
              <a:rPr lang="en-GB"/>
              <a:t>4. Food and clothing (clothing = shelter, protection)</a:t>
            </a:r>
          </a:p>
          <a:p>
            <a:pPr>
              <a:buFontTx/>
              <a:buNone/>
            </a:pPr>
            <a:r>
              <a:rPr lang="en-GB"/>
              <a:t>5. Into temptations and a trap, and into many foolish and harmful desires</a:t>
            </a:r>
          </a:p>
          <a:p>
            <a:pPr>
              <a:buFontTx/>
              <a:buNone/>
            </a:pPr>
            <a:r>
              <a:rPr lang="en-GB"/>
              <a:t>6. the love of money</a:t>
            </a:r>
          </a:p>
          <a:p>
            <a:pPr>
              <a:buFontTx/>
              <a:buNone/>
            </a:pPr>
            <a:r>
              <a:rPr lang="en-GB"/>
              <a:t>7.They have wandered from the faith and pierced themselves with many griefs</a:t>
            </a:r>
          </a:p>
          <a:p>
            <a:pPr>
              <a:buFontTx/>
              <a:buNone/>
            </a:pPr>
            <a:r>
              <a:rPr lang="en-GB"/>
              <a:t>8. No, it says </a:t>
            </a:r>
            <a:r>
              <a:rPr lang="en-GB" i="1"/>
              <a:t>to want to be rich</a:t>
            </a:r>
            <a:r>
              <a:rPr lang="en-GB"/>
              <a:t> is wrong. </a:t>
            </a:r>
          </a:p>
          <a:p>
            <a:pPr>
              <a:buFontTx/>
              <a:buNone/>
            </a:pPr>
            <a:endParaRPr lang="en-GB"/>
          </a:p>
        </p:txBody>
      </p:sp>
      <p:pic>
        <p:nvPicPr>
          <p:cNvPr id="7172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ction Button: Custom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1938" y="0"/>
            <a:ext cx="1262062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CA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Necessity or Luxury? Discuss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3048000" cy="5638800"/>
          </a:xfrm>
        </p:spPr>
        <p:txBody>
          <a:bodyPr/>
          <a:lstStyle/>
          <a:p>
            <a:r>
              <a:rPr lang="en-GB"/>
              <a:t>Bread</a:t>
            </a:r>
          </a:p>
          <a:p>
            <a:r>
              <a:rPr lang="en-GB"/>
              <a:t>Potatoes</a:t>
            </a:r>
          </a:p>
          <a:p>
            <a:r>
              <a:rPr lang="en-GB"/>
              <a:t>Donut</a:t>
            </a:r>
          </a:p>
          <a:p>
            <a:r>
              <a:rPr lang="en-GB"/>
              <a:t>Apple</a:t>
            </a:r>
          </a:p>
          <a:p>
            <a:r>
              <a:rPr lang="en-GB"/>
              <a:t>Candy</a:t>
            </a:r>
          </a:p>
          <a:p>
            <a:r>
              <a:rPr lang="en-GB"/>
              <a:t>Coke</a:t>
            </a:r>
          </a:p>
          <a:p>
            <a:r>
              <a:rPr lang="en-GB"/>
              <a:t>Water</a:t>
            </a:r>
          </a:p>
          <a:p>
            <a:r>
              <a:rPr lang="en-GB"/>
              <a:t>Alcohol</a:t>
            </a:r>
          </a:p>
          <a:p>
            <a:r>
              <a:rPr lang="en-GB"/>
              <a:t>Shoes</a:t>
            </a:r>
          </a:p>
          <a:p>
            <a:r>
              <a:rPr lang="en-GB"/>
              <a:t>Go to movies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0" y="1219200"/>
            <a:ext cx="457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Smartphone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Schoolbag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Soap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Ski-trip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 off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church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271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4478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21336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572000"/>
            <a:ext cx="13033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business-and-science.de/wp-content/uploads/2015/06/smartphon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3" r="27939"/>
          <a:stretch/>
        </p:blipFill>
        <p:spPr bwMode="auto">
          <a:xfrm>
            <a:off x="8070220" y="980728"/>
            <a:ext cx="984520" cy="17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b="1" i="1" dirty="0">
                <a:solidFill>
                  <a:srgbClr val="FFFF00"/>
                </a:solidFill>
              </a:rPr>
              <a:t>What does God forbid in the eighth commandment?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A. God forbids not only outright theft and robbery</a:t>
            </a: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but also such wicked schemes and devices as</a:t>
            </a: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false weights and measures, deceptive 	merchandising, counterfeit money, and usury;</a:t>
            </a: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we must not defraud our neighbour in any way,</a:t>
            </a: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whether by force or by show of right.</a:t>
            </a: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In addition God forbids all greed</a:t>
            </a: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and all abuse or squandering of His gifts.</a:t>
            </a: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637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10340</TotalTime>
  <Words>682</Words>
  <Application>Microsoft Office PowerPoint</Application>
  <PresentationFormat>On-screen Show (4:3)</PresentationFormat>
  <Paragraphs>150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Psalm 62:6</vt:lpstr>
      <vt:lpstr>8th commandment</vt:lpstr>
      <vt:lpstr>To have much</vt:lpstr>
      <vt:lpstr>Ownership</vt:lpstr>
      <vt:lpstr>Bible Study: 1 Timothy 6:6-10</vt:lpstr>
      <vt:lpstr>Bible Study: 1 Timothy 6:6-10</vt:lpstr>
      <vt:lpstr>Necessity or Luxury? Discuss</vt:lpstr>
      <vt:lpstr>What does God forbid in the eighth commandment?</vt:lpstr>
      <vt:lpstr>Greed is sin</vt:lpstr>
      <vt:lpstr>Squandering is sin</vt:lpstr>
      <vt:lpstr>Usury is sin</vt:lpstr>
      <vt:lpstr>Robbery is sin</vt:lpstr>
      <vt:lpstr>Caring is good</vt:lpstr>
      <vt:lpstr>Possessions and Attitudes</vt:lpstr>
      <vt:lpstr>What is this lady doing right? What is this lady doing wrong?</vt:lpstr>
      <vt:lpstr>Finding balance…</vt:lpstr>
      <vt:lpstr>Stewardly</vt:lpstr>
      <vt:lpstr>Debt is Bondage</vt:lpstr>
      <vt:lpstr>PowerPoint Presentation</vt:lpstr>
      <vt:lpstr>8th commandment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202</cp:revision>
  <cp:lastPrinted>2009-10-22T18:22:04Z</cp:lastPrinted>
  <dcterms:created xsi:type="dcterms:W3CDTF">2008-08-14T09:20:46Z</dcterms:created>
  <dcterms:modified xsi:type="dcterms:W3CDTF">2023-02-13T15:01:22Z</dcterms:modified>
</cp:coreProperties>
</file>