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803" r:id="rId2"/>
    <p:sldId id="804" r:id="rId3"/>
    <p:sldId id="797" r:id="rId4"/>
    <p:sldId id="805" r:id="rId5"/>
    <p:sldId id="778" r:id="rId6"/>
    <p:sldId id="806" r:id="rId7"/>
    <p:sldId id="786" r:id="rId8"/>
    <p:sldId id="798" r:id="rId9"/>
    <p:sldId id="744" r:id="rId10"/>
    <p:sldId id="780" r:id="rId11"/>
    <p:sldId id="793" r:id="rId12"/>
    <p:sldId id="794" r:id="rId13"/>
    <p:sldId id="799" r:id="rId14"/>
    <p:sldId id="800" r:id="rId15"/>
    <p:sldId id="801" r:id="rId16"/>
    <p:sldId id="802" r:id="rId17"/>
    <p:sldId id="791" r:id="rId18"/>
    <p:sldId id="792" r:id="rId19"/>
    <p:sldId id="807" r:id="rId20"/>
  </p:sldIdLst>
  <p:sldSz cx="9144000" cy="6858000" type="screen4x3"/>
  <p:notesSz cx="6950075" cy="9167813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7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6600FF"/>
    <a:srgbClr val="99CCFF"/>
    <a:srgbClr val="993300"/>
    <a:srgbClr val="FF0000"/>
    <a:srgbClr val="00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65" autoAdjust="0"/>
    <p:restoredTop sz="94660"/>
  </p:normalViewPr>
  <p:slideViewPr>
    <p:cSldViewPr>
      <p:cViewPr varScale="1">
        <p:scale>
          <a:sx n="108" d="100"/>
          <a:sy n="108" d="100"/>
        </p:scale>
        <p:origin x="13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650" y="-84"/>
      </p:cViewPr>
      <p:guideLst>
        <p:guide orient="horz" pos="2887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296068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30384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21725"/>
            <a:ext cx="2960687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0CCA237-CA9A-4C13-AA8E-9097FD0F922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81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296068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703263"/>
            <a:ext cx="4595813" cy="3446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60863"/>
            <a:ext cx="5060950" cy="415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30384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21725"/>
            <a:ext cx="2960687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178E6EE-7ED6-4DB9-B13C-2E6AA9F3C6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9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52766-5CB1-4AFE-9BE3-1B75519779EC}" type="slidenum">
              <a:rPr lang="en-GB"/>
              <a:pPr/>
              <a:t>1</a:t>
            </a:fld>
            <a:endParaRPr lang="en-GB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04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8E6EE-7ED6-4DB9-B13C-2E6AA9F3C61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56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8E6EE-7ED6-4DB9-B13C-2E6AA9F3C615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09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8E6EE-7ED6-4DB9-B13C-2E6AA9F3C615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58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0193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8273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531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7112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8E6EE-7ED6-4DB9-B13C-2E6AA9F3C615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88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8E6EE-7ED6-4DB9-B13C-2E6AA9F3C615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765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219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883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433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27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8E6EE-7ED6-4DB9-B13C-2E6AA9F3C61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031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EB61-D1A9-46D8-BDC1-F19750BC7FA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177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8E6EE-7ED6-4DB9-B13C-2E6AA9F3C615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76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8E6EE-7ED6-4DB9-B13C-2E6AA9F3C61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00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8E6EE-7ED6-4DB9-B13C-2E6AA9F3C61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0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761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979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035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22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891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970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74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326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42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731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40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66871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2432" y="3393184"/>
            <a:ext cx="7772400" cy="1143000"/>
          </a:xfrm>
        </p:spPr>
        <p:txBody>
          <a:bodyPr/>
          <a:lstStyle/>
          <a:p>
            <a:r>
              <a:rPr lang="en-GB" dirty="0"/>
              <a:t>The Fruit of Faith: </a:t>
            </a:r>
            <a:br>
              <a:rPr lang="en-GB" dirty="0"/>
            </a:br>
            <a:r>
              <a:rPr lang="en-GB" dirty="0"/>
              <a:t>LD 32-44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4709222"/>
            <a:ext cx="6858000" cy="1655762"/>
          </a:xfrm>
        </p:spPr>
        <p:txBody>
          <a:bodyPr/>
          <a:lstStyle/>
          <a:p>
            <a:r>
              <a:rPr lang="en-GB" dirty="0"/>
              <a:t>Respect for Love</a:t>
            </a:r>
          </a:p>
          <a:p>
            <a:r>
              <a:rPr lang="en-GB" dirty="0"/>
              <a:t>Lesson 17 – LD 41</a:t>
            </a:r>
          </a:p>
        </p:txBody>
      </p:sp>
      <p:grpSp>
        <p:nvGrpSpPr>
          <p:cNvPr id="126988" name="Group 12"/>
          <p:cNvGrpSpPr>
            <a:grpSpLocks/>
          </p:cNvGrpSpPr>
          <p:nvPr/>
        </p:nvGrpSpPr>
        <p:grpSpPr bwMode="auto">
          <a:xfrm>
            <a:off x="3505200" y="0"/>
            <a:ext cx="2514600" cy="2362200"/>
            <a:chOff x="2832" y="0"/>
            <a:chExt cx="1584" cy="1488"/>
          </a:xfrm>
        </p:grpSpPr>
        <p:pic>
          <p:nvPicPr>
            <p:cNvPr id="126986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0"/>
              <a:ext cx="1584" cy="1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6987" name="Text Box 11"/>
            <p:cNvSpPr txBox="1">
              <a:spLocks noChangeArrowheads="1"/>
            </p:cNvSpPr>
            <p:nvPr/>
          </p:nvSpPr>
          <p:spPr bwMode="auto">
            <a:xfrm>
              <a:off x="3360" y="461"/>
              <a:ext cx="52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GB" sz="4800">
                  <a:solidFill>
                    <a:srgbClr val="FF0000"/>
                  </a:solidFill>
                  <a:sym typeface="Symbol" pitchFamily="18" charset="2"/>
                </a:rPr>
                <a:t></a:t>
              </a:r>
              <a:endParaRPr lang="en-GB" sz="2800"/>
            </a:p>
          </p:txBody>
        </p:sp>
      </p:grpSp>
      <p:cxnSp>
        <p:nvCxnSpPr>
          <p:cNvPr id="7" name="Straight Arrow Connector 6"/>
          <p:cNvCxnSpPr/>
          <p:nvPr/>
        </p:nvCxnSpPr>
        <p:spPr bwMode="auto">
          <a:xfrm flipV="1">
            <a:off x="3779912" y="1143794"/>
            <a:ext cx="982588" cy="1349102"/>
          </a:xfrm>
          <a:prstGeom prst="straightConnector1">
            <a:avLst/>
          </a:prstGeom>
          <a:solidFill>
            <a:schemeClr val="tx1"/>
          </a:solidFill>
          <a:ln w="76200" cap="flat" cmpd="sng" algn="ctr">
            <a:solidFill>
              <a:srgbClr val="00FF00"/>
            </a:solidFill>
            <a:prstDash val="solid"/>
            <a:round/>
            <a:headEnd type="none" w="med" len="med"/>
            <a:tailEnd type="arrow" w="sm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1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repeatCount="indefinite" decel="7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Pillars of Marriage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47244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A marriage is supported by two pillars, two ‘l’s</a:t>
            </a:r>
          </a:p>
          <a:p>
            <a:pPr>
              <a:buFontTx/>
              <a:buNone/>
            </a:pPr>
            <a:endParaRPr lang="en-GB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1. You love one another</a:t>
            </a:r>
          </a:p>
          <a:p>
            <a:pPr>
              <a:buFontTx/>
              <a:buNone/>
            </a:pPr>
            <a:endParaRPr lang="en-GB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2. You are loyal to each other</a:t>
            </a:r>
            <a:endParaRPr lang="en-GB"/>
          </a:p>
          <a:p>
            <a:pPr>
              <a:buFontTx/>
              <a:buNone/>
            </a:pPr>
            <a:endParaRPr lang="en-GB"/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636933" name="Picture 5" descr="C:\Documents and Settings\Karlo Janssen\Mijn documenten\Mijn afbeeldingen\Catechism\liefde-is - huwelij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066800"/>
            <a:ext cx="2490788" cy="263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6934" name="Rectangle 6"/>
          <p:cNvSpPr>
            <a:spLocks noChangeArrowheads="1"/>
          </p:cNvSpPr>
          <p:nvPr/>
        </p:nvSpPr>
        <p:spPr bwMode="auto">
          <a:xfrm>
            <a:off x="6629400" y="3657600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>
                <a:solidFill>
                  <a:schemeClr val="tx2"/>
                </a:solidFill>
              </a:rPr>
              <a:t>loyalty</a:t>
            </a:r>
          </a:p>
        </p:txBody>
      </p:sp>
      <p:sp>
        <p:nvSpPr>
          <p:cNvPr id="636935" name="Rectangle 7"/>
          <p:cNvSpPr>
            <a:spLocks noChangeArrowheads="1"/>
          </p:cNvSpPr>
          <p:nvPr/>
        </p:nvSpPr>
        <p:spPr bwMode="auto">
          <a:xfrm>
            <a:off x="8153400" y="3657600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>
                <a:solidFill>
                  <a:schemeClr val="tx2"/>
                </a:solidFill>
              </a:rPr>
              <a:t>love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2296" name="Picture 8" descr="C:\Documents and Settings\Karlo Janssen\Mijn documenten\Mijn afbeeldingen\Catechism\Liefde is huwelijk tipping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371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Common law? No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44196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A common law relationship is love without loyalty</a:t>
            </a:r>
            <a:endParaRPr lang="en-GB"/>
          </a:p>
          <a:p>
            <a:pPr>
              <a:buFontTx/>
              <a:buNone/>
            </a:pPr>
            <a:r>
              <a:rPr lang="en-GB"/>
              <a:t>It is God who brings people together, marriage is about vows taken before God</a:t>
            </a:r>
          </a:p>
          <a:p>
            <a:pPr>
              <a:buFontTx/>
              <a:buNone/>
            </a:pPr>
            <a:r>
              <a:rPr lang="en-GB"/>
              <a:t>God is represented by people (parents, society, church)</a:t>
            </a:r>
          </a:p>
          <a:p>
            <a:pPr>
              <a:buFontTx/>
              <a:buNone/>
            </a:pPr>
            <a:endParaRPr lang="en-GB"/>
          </a:p>
        </p:txBody>
      </p:sp>
      <p:sp>
        <p:nvSpPr>
          <p:cNvPr id="652295" name="Rectangle 7"/>
          <p:cNvSpPr>
            <a:spLocks noChangeArrowheads="1"/>
          </p:cNvSpPr>
          <p:nvPr/>
        </p:nvSpPr>
        <p:spPr bwMode="auto">
          <a:xfrm>
            <a:off x="8153400" y="4038600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>
                <a:solidFill>
                  <a:schemeClr val="tx2"/>
                </a:solidFill>
              </a:rPr>
              <a:t>love</a:t>
            </a:r>
          </a:p>
        </p:txBody>
      </p:sp>
      <p:sp>
        <p:nvSpPr>
          <p:cNvPr id="652297" name="Rectangle 9"/>
          <p:cNvSpPr>
            <a:spLocks noChangeArrowheads="1"/>
          </p:cNvSpPr>
          <p:nvPr/>
        </p:nvSpPr>
        <p:spPr bwMode="auto">
          <a:xfrm>
            <a:off x="4419600" y="5791200"/>
            <a:ext cx="3124200" cy="10668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4400">
                <a:solidFill>
                  <a:schemeClr val="tx2"/>
                </a:solidFill>
              </a:rPr>
              <a:t>loyalty</a:t>
            </a:r>
          </a:p>
        </p:txBody>
      </p:sp>
      <p:sp>
        <p:nvSpPr>
          <p:cNvPr id="652298" name="Text Box 10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3321" name="Picture 9" descr="C:\Documents and Settings\Karlo Janssen\Mijn documenten\Mijn afbeeldingen\Catechism\Liefde is huwelijk tipping right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3733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Mixed marriage? No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44196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A marriage with two faiths is loyalty without true love</a:t>
            </a:r>
            <a:endParaRPr lang="en-GB"/>
          </a:p>
          <a:p>
            <a:pPr>
              <a:buFontTx/>
              <a:buNone/>
            </a:pPr>
            <a:r>
              <a:rPr lang="en-GB"/>
              <a:t>True love is God above all else and your neighbour (spouse) as yourself.</a:t>
            </a:r>
          </a:p>
          <a:p>
            <a:pPr>
              <a:buFontTx/>
              <a:buNone/>
            </a:pPr>
            <a:r>
              <a:rPr lang="en-GB"/>
              <a:t>In love, God ranks higher than even your spouse!</a:t>
            </a:r>
          </a:p>
          <a:p>
            <a:pPr>
              <a:buFontTx/>
              <a:buNone/>
            </a:pPr>
            <a:endParaRPr lang="en-GB"/>
          </a:p>
        </p:txBody>
      </p:sp>
      <p:sp>
        <p:nvSpPr>
          <p:cNvPr id="653319" name="Rectangle 7"/>
          <p:cNvSpPr>
            <a:spLocks noChangeArrowheads="1"/>
          </p:cNvSpPr>
          <p:nvPr/>
        </p:nvSpPr>
        <p:spPr bwMode="auto">
          <a:xfrm>
            <a:off x="4648200" y="4038600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>
                <a:solidFill>
                  <a:schemeClr val="tx2"/>
                </a:solidFill>
              </a:rPr>
              <a:t>loyalty</a:t>
            </a:r>
          </a:p>
        </p:txBody>
      </p:sp>
      <p:sp>
        <p:nvSpPr>
          <p:cNvPr id="653320" name="Rectangle 8"/>
          <p:cNvSpPr>
            <a:spLocks noChangeArrowheads="1"/>
          </p:cNvSpPr>
          <p:nvPr/>
        </p:nvSpPr>
        <p:spPr bwMode="auto">
          <a:xfrm>
            <a:off x="6019800" y="5791200"/>
            <a:ext cx="3124200" cy="10668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4400">
                <a:solidFill>
                  <a:schemeClr val="tx2"/>
                </a:solidFill>
              </a:rPr>
              <a:t>love</a:t>
            </a:r>
          </a:p>
        </p:txBody>
      </p:sp>
      <p:sp>
        <p:nvSpPr>
          <p:cNvPr id="653322" name="Text Box 10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4100" name="Picture 4" descr="C:\Documents and Settings\Karlo Janssen\Mijn documenten\Mijn afbeeldingen\Catechism\love is - he looking le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1123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4101" name="Picture 5" descr="C:\Documents and Settings\Karlo Janssen\Mijn documenten\Mijn afbeeldingen\Catechism\love is - she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75225"/>
            <a:ext cx="11430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Different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idx="1"/>
          </p:nvPr>
        </p:nvSpPr>
        <p:spPr>
          <a:xfrm>
            <a:off x="947" y="1200741"/>
            <a:ext cx="91440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/>
              <a:t>	Men and women are different</a:t>
            </a:r>
          </a:p>
          <a:p>
            <a:pPr lvl="1"/>
            <a:r>
              <a:rPr lang="en-GB" dirty="0"/>
              <a:t>not just physically, in their appearance</a:t>
            </a:r>
          </a:p>
          <a:p>
            <a:pPr lvl="1"/>
            <a:r>
              <a:rPr lang="en-GB" dirty="0"/>
              <a:t>also spiritually, in how they think</a:t>
            </a:r>
          </a:p>
          <a:p>
            <a:pPr lvl="1"/>
            <a:endParaRPr lang="en-GB" dirty="0"/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	  </a:t>
            </a:r>
            <a:r>
              <a:rPr lang="en-GB" dirty="0"/>
              <a:t>Males tend to be </a:t>
            </a:r>
            <a:br>
              <a:rPr lang="en-GB" dirty="0">
                <a:solidFill>
                  <a:srgbClr val="00FF00"/>
                </a:solidFill>
              </a:rPr>
            </a:br>
            <a:r>
              <a:rPr lang="en-GB" dirty="0">
                <a:solidFill>
                  <a:srgbClr val="00FF00"/>
                </a:solidFill>
              </a:rPr>
              <a:t>		physical, practical</a:t>
            </a:r>
          </a:p>
          <a:p>
            <a:pPr lvl="1">
              <a:buFontTx/>
              <a:buNone/>
            </a:pPr>
            <a:r>
              <a:rPr lang="en-GB" dirty="0"/>
              <a:t>			Guys want to </a:t>
            </a:r>
            <a:r>
              <a:rPr lang="en-GB" i="1" dirty="0"/>
              <a:t>do</a:t>
            </a:r>
            <a:r>
              <a:rPr lang="en-GB" dirty="0"/>
              <a:t> </a:t>
            </a:r>
            <a:r>
              <a:rPr lang="en-GB" i="1" dirty="0"/>
              <a:t>stuff </a:t>
            </a:r>
            <a:r>
              <a:rPr lang="en-GB" dirty="0"/>
              <a:t>together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	  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	   </a:t>
            </a:r>
            <a:r>
              <a:rPr lang="en-GB" dirty="0"/>
              <a:t>Females tend to be </a:t>
            </a:r>
            <a:br>
              <a:rPr lang="en-GB" dirty="0">
                <a:solidFill>
                  <a:srgbClr val="00FF00"/>
                </a:solidFill>
              </a:rPr>
            </a:br>
            <a:r>
              <a:rPr lang="en-GB" dirty="0">
                <a:solidFill>
                  <a:srgbClr val="00FF00"/>
                </a:solidFill>
              </a:rPr>
              <a:t>		emotional, relational</a:t>
            </a:r>
          </a:p>
          <a:p>
            <a:pPr lvl="1">
              <a:buFontTx/>
              <a:buNone/>
            </a:pPr>
            <a:r>
              <a:rPr lang="en-GB" dirty="0"/>
              <a:t>			Gals want to </a:t>
            </a:r>
            <a:r>
              <a:rPr lang="en-GB" i="1" dirty="0"/>
              <a:t>be</a:t>
            </a:r>
            <a:r>
              <a:rPr lang="en-GB" dirty="0"/>
              <a:t> together</a:t>
            </a:r>
          </a:p>
        </p:txBody>
      </p:sp>
      <p:pic>
        <p:nvPicPr>
          <p:cNvPr id="1028" name="Picture 4" descr="http://www.biblady.com/pcpajama_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810" y="4653136"/>
            <a:ext cx="2624686" cy="197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habshockeyclub.com/_/rsrc/1296685987958/team-announcements/roadhockeyrumble-2011/road-hockey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270021"/>
            <a:ext cx="18573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BDE5EB37-1D44-4DA3-B723-484D4C17C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93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Attraction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219200"/>
            <a:ext cx="78486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/>
              <a:t>	In general males are attracted to females and females to males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>
              <a:buFontTx/>
              <a:buNone/>
            </a:pPr>
            <a:r>
              <a:rPr lang="en-GB" dirty="0"/>
              <a:t>Males have an </a:t>
            </a:r>
            <a:r>
              <a:rPr lang="en-GB" dirty="0" err="1"/>
              <a:t>increated</a:t>
            </a:r>
            <a:r>
              <a:rPr lang="en-GB" dirty="0"/>
              <a:t> urge to </a:t>
            </a:r>
            <a:r>
              <a:rPr lang="en-GB" dirty="0">
                <a:solidFill>
                  <a:srgbClr val="00FF00"/>
                </a:solidFill>
              </a:rPr>
              <a:t>protect and look for respect.</a:t>
            </a:r>
          </a:p>
          <a:p>
            <a:pPr>
              <a:buFontTx/>
              <a:buNone/>
            </a:pPr>
            <a:endParaRPr lang="en-GB" dirty="0">
              <a:solidFill>
                <a:srgbClr val="00FF00"/>
              </a:solidFill>
            </a:endParaRPr>
          </a:p>
          <a:p>
            <a:pPr>
              <a:buFontTx/>
              <a:buNone/>
            </a:pPr>
            <a:endParaRPr lang="en-GB" dirty="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GB" dirty="0"/>
              <a:t>Females have an </a:t>
            </a:r>
            <a:r>
              <a:rPr lang="en-GB" dirty="0" err="1"/>
              <a:t>increated</a:t>
            </a:r>
            <a:r>
              <a:rPr lang="en-GB" dirty="0"/>
              <a:t> urge to </a:t>
            </a:r>
            <a:r>
              <a:rPr lang="en-GB" dirty="0">
                <a:solidFill>
                  <a:srgbClr val="00FF00"/>
                </a:solidFill>
              </a:rPr>
              <a:t>care for and look for cherishment.</a:t>
            </a:r>
          </a:p>
        </p:txBody>
      </p:sp>
      <p:pic>
        <p:nvPicPr>
          <p:cNvPr id="646148" name="Picture 4" descr="C:\Documents and Settings\Karlo Janssen\Mijn documenten\Mijn afbeeldingen\Catechism\love is - he looking le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1123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6149" name="Picture 5" descr="C:\Documents and Settings\Karlo Janssen\Mijn documenten\Mijn afbeeldingen\Catechism\love is - she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3292"/>
            <a:ext cx="11430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66586ECB-D141-4F96-A682-18D30083D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833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Distortions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/>
              <a:t>After the Plunge into Sin, distortions came</a:t>
            </a:r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dirty="0"/>
              <a:t>Males</a:t>
            </a:r>
            <a:r>
              <a:rPr lang="en-GB" dirty="0">
                <a:solidFill>
                  <a:srgbClr val="00FF00"/>
                </a:solidFill>
              </a:rPr>
              <a:t> not only want to protect, they want to possess and use.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This changes females from </a:t>
            </a:r>
            <a:r>
              <a:rPr lang="en-GB" i="1" dirty="0">
                <a:solidFill>
                  <a:srgbClr val="00FF00"/>
                </a:solidFill>
              </a:rPr>
              <a:t>persons  </a:t>
            </a:r>
            <a:r>
              <a:rPr lang="en-GB" dirty="0">
                <a:solidFill>
                  <a:srgbClr val="00FF00"/>
                </a:solidFill>
              </a:rPr>
              <a:t>into </a:t>
            </a:r>
            <a:r>
              <a:rPr lang="en-GB" i="1" dirty="0">
                <a:solidFill>
                  <a:srgbClr val="00FF00"/>
                </a:solidFill>
              </a:rPr>
              <a:t>things</a:t>
            </a:r>
            <a:r>
              <a:rPr lang="en-GB" dirty="0">
                <a:solidFill>
                  <a:srgbClr val="00FF00"/>
                </a:solidFill>
              </a:rPr>
              <a:t>.</a:t>
            </a:r>
          </a:p>
          <a:p>
            <a:pPr>
              <a:buFontTx/>
              <a:buNone/>
            </a:pPr>
            <a:endParaRPr lang="en-GB" dirty="0">
              <a:solidFill>
                <a:srgbClr val="00FF00"/>
              </a:solidFill>
            </a:endParaRPr>
          </a:p>
          <a:p>
            <a:pPr>
              <a:buFontTx/>
              <a:buNone/>
            </a:pPr>
            <a:endParaRPr lang="en-GB" dirty="0"/>
          </a:p>
          <a:p>
            <a:pPr algn="ctr">
              <a:buFontTx/>
              <a:buNone/>
            </a:pPr>
            <a:r>
              <a:rPr lang="en-GB" dirty="0"/>
              <a:t>Men are attracted to beautiful women.</a:t>
            </a:r>
          </a:p>
          <a:p>
            <a:pPr algn="ctr">
              <a:buFontTx/>
              <a:buNone/>
            </a:pPr>
            <a:endParaRPr lang="en-GB" dirty="0"/>
          </a:p>
          <a:p>
            <a:pPr algn="ctr">
              <a:buFontTx/>
              <a:buNone/>
            </a:pPr>
            <a:r>
              <a:rPr lang="en-GB" dirty="0"/>
              <a:t>Guys: </a:t>
            </a:r>
            <a:r>
              <a:rPr lang="en-GB" dirty="0">
                <a:solidFill>
                  <a:srgbClr val="00FF00"/>
                </a:solidFill>
              </a:rPr>
              <a:t>girls are not things!</a:t>
            </a:r>
          </a:p>
        </p:txBody>
      </p:sp>
      <p:pic>
        <p:nvPicPr>
          <p:cNvPr id="645124" name="Picture 4" descr="C:\Documents and Settings\Karlo Janssen\Mijn documenten\Mijn afbeeldingen\Catechism\love is - he looking le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3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4">
            <a:extLst>
              <a:ext uri="{FF2B5EF4-FFF2-40B4-BE49-F238E27FC236}">
                <a16:creationId xmlns:a16="http://schemas.microsoft.com/office/drawing/2014/main" id="{B0A619D1-0A42-408C-8D29-F03712597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137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Distortion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/>
              <a:t>After the Fall into Sin, distortions came</a:t>
            </a:r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dirty="0"/>
              <a:t>Females</a:t>
            </a:r>
            <a:r>
              <a:rPr lang="en-GB" dirty="0">
                <a:solidFill>
                  <a:srgbClr val="00FF00"/>
                </a:solidFill>
              </a:rPr>
              <a:t> not only want to care for, they want control, they seek influence and power.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This changes males from </a:t>
            </a:r>
            <a:r>
              <a:rPr lang="en-GB" i="1" dirty="0">
                <a:solidFill>
                  <a:srgbClr val="00FF00"/>
                </a:solidFill>
              </a:rPr>
              <a:t>persons</a:t>
            </a:r>
            <a:r>
              <a:rPr lang="en-GB" dirty="0">
                <a:solidFill>
                  <a:srgbClr val="00FF00"/>
                </a:solidFill>
              </a:rPr>
              <a:t>  into </a:t>
            </a:r>
            <a:r>
              <a:rPr lang="en-GB" i="1" dirty="0">
                <a:solidFill>
                  <a:srgbClr val="00FF00"/>
                </a:solidFill>
              </a:rPr>
              <a:t>means to power</a:t>
            </a:r>
            <a:r>
              <a:rPr lang="en-GB" dirty="0">
                <a:solidFill>
                  <a:srgbClr val="00FF00"/>
                </a:solidFill>
              </a:rPr>
              <a:t>.</a:t>
            </a:r>
          </a:p>
          <a:p>
            <a:pPr>
              <a:buFontTx/>
              <a:buNone/>
            </a:pPr>
            <a:endParaRPr lang="en-GB" dirty="0"/>
          </a:p>
          <a:p>
            <a:pPr algn="ctr">
              <a:buFontTx/>
              <a:buNone/>
            </a:pPr>
            <a:r>
              <a:rPr lang="en-GB" dirty="0"/>
              <a:t>Women are attracted to rich and strong men</a:t>
            </a:r>
          </a:p>
          <a:p>
            <a:pPr algn="ctr">
              <a:buFontTx/>
              <a:buNone/>
            </a:pPr>
            <a:endParaRPr lang="en-GB" dirty="0"/>
          </a:p>
          <a:p>
            <a:pPr algn="ctr">
              <a:buFontTx/>
              <a:buNone/>
            </a:pPr>
            <a:r>
              <a:rPr lang="en-GB" dirty="0"/>
              <a:t>Girls: </a:t>
            </a:r>
            <a:r>
              <a:rPr lang="en-GB" dirty="0">
                <a:solidFill>
                  <a:srgbClr val="00FF00"/>
                </a:solidFill>
              </a:rPr>
              <a:t>guys are not tools!</a:t>
            </a:r>
          </a:p>
        </p:txBody>
      </p:sp>
      <p:pic>
        <p:nvPicPr>
          <p:cNvPr id="648197" name="Picture 5" descr="C:\Documents and Settings\Karlo Janssen\Mijn documenten\Mijn afbeeldingen\Catechism\love is - she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4">
            <a:extLst>
              <a:ext uri="{FF2B5EF4-FFF2-40B4-BE49-F238E27FC236}">
                <a16:creationId xmlns:a16="http://schemas.microsoft.com/office/drawing/2014/main" id="{E0A8F2A9-CF0D-4F9A-B54E-1AA69E51B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226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Hormones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/>
              <a:t>God created hormones so that the game of love and loyalty might be an ultimate pleasure.</a:t>
            </a:r>
          </a:p>
          <a:p>
            <a:pPr>
              <a:buFontTx/>
              <a:buNone/>
            </a:pPr>
            <a:r>
              <a:rPr lang="en-GB" dirty="0"/>
              <a:t>But love is like fire</a:t>
            </a:r>
          </a:p>
          <a:p>
            <a:pPr lvl="1">
              <a:buFontTx/>
              <a:buNone/>
            </a:pPr>
            <a:r>
              <a:rPr lang="en-GB" dirty="0"/>
              <a:t>it has a very beautiful side to it</a:t>
            </a:r>
          </a:p>
          <a:p>
            <a:pPr lvl="1">
              <a:buFontTx/>
              <a:buNone/>
            </a:pPr>
            <a:r>
              <a:rPr lang="en-GB" dirty="0"/>
              <a:t>it has a very dangerous side to it</a:t>
            </a:r>
          </a:p>
          <a:p>
            <a:pPr>
              <a:buFontTx/>
              <a:buNone/>
            </a:pPr>
            <a:r>
              <a:rPr lang="en-GB" dirty="0"/>
              <a:t>God warns us not to let our hormones run amuck, much will then go to pieces!</a:t>
            </a:r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dirty="0"/>
              <a:t>The fire of love should burn only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within the ring of marriage</a:t>
            </a:r>
          </a:p>
        </p:txBody>
      </p:sp>
      <p:pic>
        <p:nvPicPr>
          <p:cNvPr id="649220" name="Picture 4" descr="C:\Documents and Settings\Karlo Janssen\Mijn documenten\Mijn afbeeldingen\Catechism\love is - he looking le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3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9221" name="Picture 5" descr="C:\Documents and Settings\Karlo Janssen\Mijn documenten\Mijn afbeeldingen\Catechism\love is - she looking left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Personalized Fire Pit Camping Fire Pit Portable Fire Pit | Etsy">
            <a:extLst>
              <a:ext uri="{FF2B5EF4-FFF2-40B4-BE49-F238E27FC236}">
                <a16:creationId xmlns:a16="http://schemas.microsoft.com/office/drawing/2014/main" id="{C62AF0EA-444D-402C-BE99-2B620839B2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25"/>
          <a:stretch/>
        </p:blipFill>
        <p:spPr bwMode="auto">
          <a:xfrm>
            <a:off x="5447112" y="4652976"/>
            <a:ext cx="3675904" cy="220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6FA126DB-7922-41B2-B05F-1416D7475F33}"/>
              </a:ext>
            </a:extLst>
          </p:cNvPr>
          <p:cNvSpPr txBox="1">
            <a:spLocks noChangeArrowheads="1"/>
          </p:cNvSpPr>
          <p:nvPr/>
        </p:nvSpPr>
        <p:spPr bwMode="auto">
          <a:xfrm rot="3596487">
            <a:off x="4130082" y="5600515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8800">
                <a:solidFill>
                  <a:srgbClr val="993300"/>
                </a:solidFill>
              </a:rPr>
              <a:t>l</a:t>
            </a:r>
            <a:r>
              <a:rPr lang="en-GB"/>
              <a:t>ove and </a:t>
            </a:r>
            <a:r>
              <a:rPr lang="en-GB" sz="8800">
                <a:solidFill>
                  <a:srgbClr val="993300"/>
                </a:solidFill>
              </a:rPr>
              <a:t>l</a:t>
            </a:r>
            <a:r>
              <a:rPr lang="en-GB"/>
              <a:t>oyalty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6477000" cy="5638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dirty="0"/>
              <a:t>A good marriage</a:t>
            </a:r>
          </a:p>
          <a:p>
            <a:pPr algn="ctr">
              <a:buFontTx/>
              <a:buNone/>
            </a:pPr>
            <a:r>
              <a:rPr lang="en-GB" dirty="0"/>
              <a:t>is not about</a:t>
            </a:r>
          </a:p>
          <a:p>
            <a:pPr algn="ctr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what you get</a:t>
            </a:r>
          </a:p>
          <a:p>
            <a:pPr algn="ctr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but about</a:t>
            </a:r>
          </a:p>
          <a:p>
            <a:pPr algn="ctr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what you give</a:t>
            </a:r>
          </a:p>
          <a:p>
            <a:pPr>
              <a:buFontTx/>
              <a:buNone/>
            </a:pPr>
            <a:endParaRPr lang="en-GB" dirty="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GB" dirty="0"/>
              <a:t>	Be the image of God, who is perfectly loving and steadfastly loyal!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650244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50245" name="Picture 5" descr="C:\Documents and Settings\Karlo Janssen\Mijn documenten\Mijn afbeeldingen\Catechism\liefde-is - huwelij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066800"/>
            <a:ext cx="2490788" cy="263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0246" name="Rectangle 6"/>
          <p:cNvSpPr>
            <a:spLocks noChangeArrowheads="1"/>
          </p:cNvSpPr>
          <p:nvPr/>
        </p:nvSpPr>
        <p:spPr bwMode="auto">
          <a:xfrm>
            <a:off x="6629400" y="3657600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>
                <a:solidFill>
                  <a:schemeClr val="tx2"/>
                </a:solidFill>
              </a:rPr>
              <a:t>loyalty</a:t>
            </a:r>
          </a:p>
        </p:txBody>
      </p:sp>
      <p:sp>
        <p:nvSpPr>
          <p:cNvPr id="650247" name="Rectangle 7"/>
          <p:cNvSpPr>
            <a:spLocks noChangeArrowheads="1"/>
          </p:cNvSpPr>
          <p:nvPr/>
        </p:nvSpPr>
        <p:spPr bwMode="auto">
          <a:xfrm>
            <a:off x="8153400" y="3657600"/>
            <a:ext cx="990600" cy="281940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GB" sz="4400">
                <a:solidFill>
                  <a:schemeClr val="tx2"/>
                </a:solidFill>
              </a:rPr>
              <a:t>love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/>
              <a:t>7th commandment</a:t>
            </a:r>
          </a:p>
        </p:txBody>
      </p:sp>
      <p:pic>
        <p:nvPicPr>
          <p:cNvPr id="521219" name="Picture 2051" descr="C:\Documents and Settings\Karlo Janssen\Mijn documenten\Catechism\Pictures\1e gebo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678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1220" name="Rectangle 2052"/>
          <p:cNvSpPr>
            <a:spLocks noChangeArrowheads="1"/>
          </p:cNvSpPr>
          <p:nvPr/>
        </p:nvSpPr>
        <p:spPr bwMode="auto">
          <a:xfrm>
            <a:off x="152400" y="609600"/>
            <a:ext cx="1828800" cy="1752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/>
              <a:t>You shall </a:t>
            </a:r>
          </a:p>
          <a:p>
            <a:r>
              <a:rPr lang="en-GB"/>
              <a:t>not commit adultery</a:t>
            </a:r>
          </a:p>
        </p:txBody>
      </p:sp>
      <p:sp>
        <p:nvSpPr>
          <p:cNvPr id="521221" name="AutoShape 2053"/>
          <p:cNvSpPr>
            <a:spLocks noChangeArrowheads="1"/>
          </p:cNvSpPr>
          <p:nvPr/>
        </p:nvSpPr>
        <p:spPr bwMode="auto">
          <a:xfrm>
            <a:off x="2514600" y="1905000"/>
            <a:ext cx="1295400" cy="1219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Don’t</a:t>
            </a:r>
          </a:p>
        </p:txBody>
      </p:sp>
      <p:sp>
        <p:nvSpPr>
          <p:cNvPr id="521222" name="AutoShape 2054"/>
          <p:cNvSpPr>
            <a:spLocks noChangeArrowheads="1"/>
          </p:cNvSpPr>
          <p:nvPr/>
        </p:nvSpPr>
        <p:spPr bwMode="auto">
          <a:xfrm>
            <a:off x="2590800" y="4800600"/>
            <a:ext cx="1295400" cy="1219200"/>
          </a:xfrm>
          <a:custGeom>
            <a:avLst/>
            <a:gdLst>
              <a:gd name="G0" fmla="+- 3300 0 0"/>
              <a:gd name="G1" fmla="+- 21600 0 3300"/>
              <a:gd name="G2" fmla="+- 21600 0 33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00" y="10800"/>
                </a:moveTo>
                <a:cubicBezTo>
                  <a:pt x="3300" y="14942"/>
                  <a:pt x="6658" y="18300"/>
                  <a:pt x="10800" y="18300"/>
                </a:cubicBezTo>
                <a:cubicBezTo>
                  <a:pt x="14942" y="18300"/>
                  <a:pt x="18300" y="14942"/>
                  <a:pt x="18300" y="10800"/>
                </a:cubicBezTo>
                <a:cubicBezTo>
                  <a:pt x="18300" y="6658"/>
                  <a:pt x="14942" y="3300"/>
                  <a:pt x="10800" y="3300"/>
                </a:cubicBezTo>
                <a:cubicBezTo>
                  <a:pt x="6658" y="3300"/>
                  <a:pt x="3300" y="6658"/>
                  <a:pt x="3300" y="10800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</a:t>
            </a:r>
          </a:p>
        </p:txBody>
      </p:sp>
      <p:sp>
        <p:nvSpPr>
          <p:cNvPr id="521253" name="Oval 2085"/>
          <p:cNvSpPr>
            <a:spLocks noChangeArrowheads="1"/>
          </p:cNvSpPr>
          <p:nvPr/>
        </p:nvSpPr>
        <p:spPr bwMode="auto">
          <a:xfrm>
            <a:off x="4495800" y="2027238"/>
            <a:ext cx="4114800" cy="11366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be self-centred in your relationships</a:t>
            </a:r>
          </a:p>
        </p:txBody>
      </p:sp>
      <p:sp>
        <p:nvSpPr>
          <p:cNvPr id="521254" name="Line 2086"/>
          <p:cNvSpPr>
            <a:spLocks noChangeShapeType="1"/>
          </p:cNvSpPr>
          <p:nvPr/>
        </p:nvSpPr>
        <p:spPr bwMode="auto">
          <a:xfrm flipV="1">
            <a:off x="3733800" y="2590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5" name="Oval 2087"/>
          <p:cNvSpPr>
            <a:spLocks noChangeArrowheads="1"/>
          </p:cNvSpPr>
          <p:nvPr/>
        </p:nvSpPr>
        <p:spPr bwMode="auto">
          <a:xfrm>
            <a:off x="4573588" y="4922838"/>
            <a:ext cx="3727450" cy="113665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latin typeface="Comic Sans MS" pitchFamily="66" charset="0"/>
              </a:rPr>
              <a:t>be lovingly loyal and loyally loving</a:t>
            </a:r>
          </a:p>
        </p:txBody>
      </p:sp>
      <p:sp>
        <p:nvSpPr>
          <p:cNvPr id="521256" name="Line 2088"/>
          <p:cNvSpPr>
            <a:spLocks noChangeShapeType="1"/>
          </p:cNvSpPr>
          <p:nvPr/>
        </p:nvSpPr>
        <p:spPr bwMode="auto">
          <a:xfrm flipV="1">
            <a:off x="3808413" y="5486400"/>
            <a:ext cx="763587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503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Hymn 11:new stanza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219200"/>
            <a:ext cx="7596336" cy="563880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Give love and loyalty expression,</a:t>
            </a:r>
          </a:p>
          <a:p>
            <a:pPr marL="0" indent="0">
              <a:buNone/>
            </a:pPr>
            <a:r>
              <a:rPr lang="en-CA" dirty="0" err="1"/>
              <a:t>Adult’ry</a:t>
            </a:r>
            <a:r>
              <a:rPr lang="en-CA" dirty="0"/>
              <a:t> you shall not commit.</a:t>
            </a:r>
          </a:p>
          <a:p>
            <a:pPr marL="0" indent="0">
              <a:buNone/>
            </a:pPr>
            <a:r>
              <a:rPr lang="en-CA" dirty="0"/>
              <a:t>Be pure in thought, in word and actions.</a:t>
            </a:r>
          </a:p>
          <a:p>
            <a:pPr marL="0" indent="0">
              <a:buNone/>
            </a:pPr>
            <a:r>
              <a:rPr lang="en-CA" dirty="0"/>
              <a:t>The marriage </a:t>
            </a:r>
            <a:r>
              <a:rPr lang="en-CA" dirty="0" err="1"/>
              <a:t>cov’nant</a:t>
            </a:r>
            <a:r>
              <a:rPr lang="en-CA" dirty="0"/>
              <a:t>: honour it.</a:t>
            </a:r>
          </a:p>
        </p:txBody>
      </p:sp>
    </p:spTree>
    <p:extLst>
      <p:ext uri="{BB962C8B-B14F-4D97-AF65-F5344CB8AC3E}">
        <p14:creationId xmlns:p14="http://schemas.microsoft.com/office/powerpoint/2010/main" val="285898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/>
              <a:t>7th commandment</a:t>
            </a:r>
          </a:p>
        </p:txBody>
      </p:sp>
      <p:pic>
        <p:nvPicPr>
          <p:cNvPr id="521219" name="Picture 2051" descr="C:\Documents and Settings\Karlo Janssen\Mijn documenten\Catechism\Pictures\1e gebo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678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1220" name="Rectangle 2052"/>
          <p:cNvSpPr>
            <a:spLocks noChangeArrowheads="1"/>
          </p:cNvSpPr>
          <p:nvPr/>
        </p:nvSpPr>
        <p:spPr bwMode="auto">
          <a:xfrm>
            <a:off x="152400" y="609600"/>
            <a:ext cx="1828800" cy="1752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/>
              <a:t>You shall </a:t>
            </a:r>
          </a:p>
          <a:p>
            <a:r>
              <a:rPr lang="en-GB"/>
              <a:t>not commit adultery</a:t>
            </a:r>
          </a:p>
        </p:txBody>
      </p:sp>
      <p:sp>
        <p:nvSpPr>
          <p:cNvPr id="521221" name="AutoShape 2053"/>
          <p:cNvSpPr>
            <a:spLocks noChangeArrowheads="1"/>
          </p:cNvSpPr>
          <p:nvPr/>
        </p:nvSpPr>
        <p:spPr bwMode="auto">
          <a:xfrm>
            <a:off x="2514600" y="1905000"/>
            <a:ext cx="1295400" cy="1219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Don’t</a:t>
            </a:r>
          </a:p>
        </p:txBody>
      </p:sp>
      <p:sp>
        <p:nvSpPr>
          <p:cNvPr id="521222" name="AutoShape 2054"/>
          <p:cNvSpPr>
            <a:spLocks noChangeArrowheads="1"/>
          </p:cNvSpPr>
          <p:nvPr/>
        </p:nvSpPr>
        <p:spPr bwMode="auto">
          <a:xfrm>
            <a:off x="2590800" y="4800600"/>
            <a:ext cx="1295400" cy="1219200"/>
          </a:xfrm>
          <a:custGeom>
            <a:avLst/>
            <a:gdLst>
              <a:gd name="G0" fmla="+- 3300 0 0"/>
              <a:gd name="G1" fmla="+- 21600 0 3300"/>
              <a:gd name="G2" fmla="+- 21600 0 33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00" y="10800"/>
                </a:moveTo>
                <a:cubicBezTo>
                  <a:pt x="3300" y="14942"/>
                  <a:pt x="6658" y="18300"/>
                  <a:pt x="10800" y="18300"/>
                </a:cubicBezTo>
                <a:cubicBezTo>
                  <a:pt x="14942" y="18300"/>
                  <a:pt x="18300" y="14942"/>
                  <a:pt x="18300" y="10800"/>
                </a:cubicBezTo>
                <a:cubicBezTo>
                  <a:pt x="18300" y="6658"/>
                  <a:pt x="14942" y="3300"/>
                  <a:pt x="10800" y="3300"/>
                </a:cubicBezTo>
                <a:cubicBezTo>
                  <a:pt x="6658" y="3300"/>
                  <a:pt x="3300" y="6658"/>
                  <a:pt x="3300" y="10800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</a:t>
            </a:r>
          </a:p>
        </p:txBody>
      </p:sp>
      <p:sp>
        <p:nvSpPr>
          <p:cNvPr id="521253" name="Oval 2085"/>
          <p:cNvSpPr>
            <a:spLocks noChangeArrowheads="1"/>
          </p:cNvSpPr>
          <p:nvPr/>
        </p:nvSpPr>
        <p:spPr bwMode="auto">
          <a:xfrm>
            <a:off x="4495800" y="2027238"/>
            <a:ext cx="4114800" cy="11366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be self-centred in your relationships</a:t>
            </a:r>
          </a:p>
        </p:txBody>
      </p:sp>
      <p:sp>
        <p:nvSpPr>
          <p:cNvPr id="521254" name="Line 2086"/>
          <p:cNvSpPr>
            <a:spLocks noChangeShapeType="1"/>
          </p:cNvSpPr>
          <p:nvPr/>
        </p:nvSpPr>
        <p:spPr bwMode="auto">
          <a:xfrm flipV="1">
            <a:off x="3733800" y="2590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5" name="Oval 2087"/>
          <p:cNvSpPr>
            <a:spLocks noChangeArrowheads="1"/>
          </p:cNvSpPr>
          <p:nvPr/>
        </p:nvSpPr>
        <p:spPr bwMode="auto">
          <a:xfrm>
            <a:off x="4573588" y="4922838"/>
            <a:ext cx="3727450" cy="113665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latin typeface="Comic Sans MS" pitchFamily="66" charset="0"/>
              </a:rPr>
              <a:t>be lovingly loyal and loyally loving</a:t>
            </a:r>
          </a:p>
        </p:txBody>
      </p:sp>
      <p:sp>
        <p:nvSpPr>
          <p:cNvPr id="521256" name="Line 2088"/>
          <p:cNvSpPr>
            <a:spLocks noChangeShapeType="1"/>
          </p:cNvSpPr>
          <p:nvPr/>
        </p:nvSpPr>
        <p:spPr bwMode="auto">
          <a:xfrm flipV="1">
            <a:off x="3808413" y="5486400"/>
            <a:ext cx="763587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9747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80619" y="2666512"/>
            <a:ext cx="151676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800" dirty="0">
                <a:solidFill>
                  <a:srgbClr val="FF0000"/>
                </a:solidFill>
                <a:sym typeface="Symbol"/>
              </a:rPr>
              <a:t></a:t>
            </a:r>
            <a:endParaRPr lang="en-CA" sz="4400" dirty="0">
              <a:solidFill>
                <a:srgbClr val="FF0000"/>
              </a:solidFill>
            </a:endParaRPr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800" dirty="0"/>
              <a:t>To be in love with someone		To love someone</a:t>
            </a:r>
            <a:br>
              <a:rPr lang="en-GB" sz="2800" dirty="0"/>
            </a:br>
            <a:r>
              <a:rPr lang="en-GB" sz="2800" dirty="0"/>
              <a:t>	(aka infatuation)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>
              <a:buFontTx/>
              <a:buNone/>
            </a:pPr>
            <a:r>
              <a:rPr lang="en-GB" dirty="0"/>
              <a:t>Self-centred (my need)		Other-centred</a:t>
            </a:r>
          </a:p>
          <a:p>
            <a:pPr>
              <a:buFontTx/>
              <a:buNone/>
            </a:pPr>
            <a:r>
              <a:rPr lang="en-GB" dirty="0"/>
              <a:t>Loyalty not required			Loyalty is required</a:t>
            </a:r>
          </a:p>
        </p:txBody>
      </p:sp>
      <p:pic>
        <p:nvPicPr>
          <p:cNvPr id="633860" name="Picture 4" descr="C:\Documents and Settings\Karlo Janssen\Mijn documenten\Mijn afbeeldingen\Catechism\love is - he looking le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340100"/>
            <a:ext cx="1123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3861" name="Picture 5" descr="C:\Documents and Settings\Karlo Janssen\Mijn documenten\Mijn afbeeldingen\Catechism\love is - she looking left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016500"/>
            <a:ext cx="11430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3862" name="Picture 6" descr="C:\Documents and Settings\Karlo Janssen\Mijn documenten\Mijn afbeeldingen\Catechism\love is - she looking left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340100"/>
            <a:ext cx="11430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3863" name="Picture 7" descr="C:\Documents and Settings\Karlo Janssen\Mijn documenten\Mijn afbeeldingen\Catechism\love is - he looking le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340100"/>
            <a:ext cx="1123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3864" name="Line 8"/>
          <p:cNvSpPr>
            <a:spLocks noChangeShapeType="1"/>
          </p:cNvSpPr>
          <p:nvPr/>
        </p:nvSpPr>
        <p:spPr bwMode="auto">
          <a:xfrm>
            <a:off x="2971800" y="42545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5" name="Line 9"/>
          <p:cNvSpPr>
            <a:spLocks noChangeShapeType="1"/>
          </p:cNvSpPr>
          <p:nvPr/>
        </p:nvSpPr>
        <p:spPr bwMode="auto">
          <a:xfrm>
            <a:off x="1524000" y="56261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6" name="Line 10"/>
          <p:cNvSpPr>
            <a:spLocks noChangeShapeType="1"/>
          </p:cNvSpPr>
          <p:nvPr/>
        </p:nvSpPr>
        <p:spPr bwMode="auto">
          <a:xfrm>
            <a:off x="1219200" y="25781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7" name="Line 11"/>
          <p:cNvSpPr>
            <a:spLocks noChangeShapeType="1"/>
          </p:cNvSpPr>
          <p:nvPr/>
        </p:nvSpPr>
        <p:spPr bwMode="auto">
          <a:xfrm flipH="1">
            <a:off x="1981200" y="39497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8" name="Line 12"/>
          <p:cNvSpPr>
            <a:spLocks noChangeShapeType="1"/>
          </p:cNvSpPr>
          <p:nvPr/>
        </p:nvSpPr>
        <p:spPr bwMode="auto">
          <a:xfrm flipH="1">
            <a:off x="3733800" y="56261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69" name="Line 13"/>
          <p:cNvSpPr>
            <a:spLocks noChangeShapeType="1"/>
          </p:cNvSpPr>
          <p:nvPr/>
        </p:nvSpPr>
        <p:spPr bwMode="auto">
          <a:xfrm flipV="1">
            <a:off x="2971800" y="6235700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70" name="Line 14"/>
          <p:cNvSpPr>
            <a:spLocks noChangeShapeType="1"/>
          </p:cNvSpPr>
          <p:nvPr/>
        </p:nvSpPr>
        <p:spPr bwMode="auto">
          <a:xfrm flipH="1" flipV="1">
            <a:off x="1219200" y="4559300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71" name="Line 15"/>
          <p:cNvSpPr>
            <a:spLocks noChangeShapeType="1"/>
          </p:cNvSpPr>
          <p:nvPr/>
        </p:nvSpPr>
        <p:spPr bwMode="auto">
          <a:xfrm>
            <a:off x="0" y="38735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72" name="Line 16"/>
          <p:cNvSpPr>
            <a:spLocks noChangeShapeType="1"/>
          </p:cNvSpPr>
          <p:nvPr/>
        </p:nvSpPr>
        <p:spPr bwMode="auto">
          <a:xfrm flipH="1">
            <a:off x="6629400" y="39497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33873" name="Line 17"/>
          <p:cNvSpPr>
            <a:spLocks noChangeShapeType="1"/>
          </p:cNvSpPr>
          <p:nvPr/>
        </p:nvSpPr>
        <p:spPr bwMode="auto">
          <a:xfrm>
            <a:off x="6629400" y="41021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" name="Rectangle 1"/>
          <p:cNvSpPr/>
          <p:nvPr/>
        </p:nvSpPr>
        <p:spPr bwMode="auto">
          <a:xfrm>
            <a:off x="0" y="2393063"/>
            <a:ext cx="4716016" cy="44371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59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633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3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33864" grpId="0" animBg="1"/>
      <p:bldP spid="633865" grpId="0" animBg="1"/>
      <p:bldP spid="633866" grpId="0" animBg="1"/>
      <p:bldP spid="633867" grpId="0" animBg="1"/>
      <p:bldP spid="633868" grpId="0" animBg="1"/>
      <p:bldP spid="633869" grpId="0" animBg="1"/>
      <p:bldP spid="633870" grpId="0" animBg="1"/>
      <p:bldP spid="633871" grpId="0" animBg="1"/>
      <p:bldP spid="633872" grpId="0" animBg="1"/>
      <p:bldP spid="63387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Marriage defined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	An institution of God in which one man and one woman bind themselves to each other to form a life-unit in which love and loyalty receive the ultimate expression.</a:t>
            </a:r>
          </a:p>
        </p:txBody>
      </p:sp>
      <p:sp>
        <p:nvSpPr>
          <p:cNvPr id="634885" name="Text Box 5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634886" name="Picture 6" descr="C:\Documents and Settings\Karlo Janssen\Mijn documenten\Mijn afbeeldingen\Catechism\liefde-is - huwelij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81400"/>
            <a:ext cx="273685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Marriage defined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An institution of God in which one man and one woman bind themselves to each other to form a life-unit in which love and loyalty receive ultimate expression.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Who instituted marriage? 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	God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Who can be married to each other? 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	One man and one woman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What does a marriage form? 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	A single life-unit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What is marriage the ultimate expression of? </a:t>
            </a:r>
          </a:p>
          <a:p>
            <a:pPr>
              <a:buFontTx/>
              <a:buNone/>
            </a:pPr>
            <a:r>
              <a:rPr lang="en-GB" sz="2400" i="1" dirty="0">
                <a:solidFill>
                  <a:srgbClr val="FFFF00"/>
                </a:solidFill>
              </a:rPr>
              <a:t>			Love and loyalty</a:t>
            </a:r>
          </a:p>
        </p:txBody>
      </p:sp>
      <p:sp>
        <p:nvSpPr>
          <p:cNvPr id="634885" name="Text Box 5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97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Marriage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</a:t>
            </a:r>
            <a:r>
              <a:rPr lang="en-GB" dirty="0"/>
              <a:t>An institution of God in which one man and one woman bind themselves to each other to form a life-unit in which love and loyalty receive the ultimate expression.</a:t>
            </a:r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dirty="0"/>
              <a:t>Main Purpose: </a:t>
            </a:r>
            <a:r>
              <a:rPr lang="en-GB" dirty="0">
                <a:solidFill>
                  <a:srgbClr val="00FF00"/>
                </a:solidFill>
              </a:rPr>
              <a:t>To give love and loyalty their ultimate expression</a:t>
            </a:r>
          </a:p>
          <a:p>
            <a:pPr>
              <a:buFontTx/>
              <a:buNone/>
            </a:pPr>
            <a:r>
              <a:rPr lang="en-GB" dirty="0"/>
              <a:t>Sub-purposes:</a:t>
            </a:r>
            <a:endParaRPr lang="en-GB" dirty="0">
              <a:solidFill>
                <a:srgbClr val="00FF00"/>
              </a:solidFill>
            </a:endParaRPr>
          </a:p>
          <a:p>
            <a:pPr lvl="1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- to continue the human race (have and raise children)</a:t>
            </a:r>
          </a:p>
          <a:p>
            <a:pPr lvl="1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- to rule over, care for and use God’s creation</a:t>
            </a:r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7694613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Bible Study: Gen. 2 &amp; Eph. 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87780" name="Picture 4" descr="G:\Backup - juni 2009\Mijn afbeeldingen\Liturgy\Liturgie\bijbellez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frugalyankee.com/files/Wedding%20Silhouett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5010472" cy="501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54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Bible Study: Gen. 2 &amp; Eph. 5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1. That man was alone</a:t>
            </a:r>
          </a:p>
          <a:p>
            <a:pPr>
              <a:buFontTx/>
              <a:buNone/>
            </a:pPr>
            <a:r>
              <a:rPr lang="en-GB"/>
              <a:t>2. That there was no one suited to help him</a:t>
            </a:r>
          </a:p>
          <a:p>
            <a:pPr>
              <a:buFontTx/>
              <a:buNone/>
            </a:pPr>
            <a:r>
              <a:rPr lang="en-GB"/>
              <a:t>3. From a rib taken from the man</a:t>
            </a:r>
          </a:p>
          <a:p>
            <a:pPr>
              <a:buFontTx/>
              <a:buNone/>
            </a:pPr>
            <a:r>
              <a:rPr lang="en-GB"/>
              <a:t>4. this is flesh of my flesh, bone of my bone</a:t>
            </a:r>
          </a:p>
          <a:p>
            <a:pPr>
              <a:buFontTx/>
              <a:buNone/>
            </a:pPr>
            <a:r>
              <a:rPr lang="en-GB"/>
              <a:t>5. Submitting to their husbands</a:t>
            </a:r>
          </a:p>
          <a:p>
            <a:pPr>
              <a:buFontTx/>
              <a:buNone/>
            </a:pPr>
            <a:r>
              <a:rPr lang="en-GB"/>
              <a:t>6. Loving their wives</a:t>
            </a:r>
          </a:p>
          <a:p>
            <a:pPr>
              <a:buFontTx/>
              <a:buNone/>
            </a:pPr>
            <a:r>
              <a:rPr lang="en-GB"/>
              <a:t>7. Men can boss women around</a:t>
            </a:r>
          </a:p>
          <a:p>
            <a:pPr>
              <a:buFontTx/>
              <a:buNone/>
            </a:pPr>
            <a:r>
              <a:rPr lang="en-GB"/>
              <a:t>	Yes</a:t>
            </a:r>
          </a:p>
          <a:p>
            <a:pPr>
              <a:buFontTx/>
              <a:buNone/>
            </a:pPr>
            <a:r>
              <a:rPr lang="en-GB"/>
              <a:t>	complementary.</a:t>
            </a:r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endParaRPr lang="en-GB"/>
          </a:p>
        </p:txBody>
      </p:sp>
      <p:pic>
        <p:nvPicPr>
          <p:cNvPr id="587780" name="Picture 4" descr="G:\Backup - juni 2009\Mijn afbeeldingen\Liturgy\Liturgie\bijbellez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79" grpId="0" build="p" autoUpdateAnimBg="0"/>
    </p:bldLst>
  </p:timing>
</p:sld>
</file>

<file path=ppt/theme/theme1.xml><?xml version="1.0" encoding="utf-8"?>
<a:theme xmlns:a="http://schemas.openxmlformats.org/drawingml/2006/main" name="1_Office Theme">
  <a:themeElements>
    <a:clrScheme name="Office Theme 8">
      <a:dk1>
        <a:srgbClr val="C0C0C0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6259</TotalTime>
  <Words>851</Words>
  <Application>Microsoft Office PowerPoint</Application>
  <PresentationFormat>On-screen Show (4:3)</PresentationFormat>
  <Paragraphs>164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Comic Sans MS</vt:lpstr>
      <vt:lpstr>Times New Roman</vt:lpstr>
      <vt:lpstr>1_Office Theme</vt:lpstr>
      <vt:lpstr>The Fruit of Faith:  LD 32-44</vt:lpstr>
      <vt:lpstr>Hymn 11:new stanza</vt:lpstr>
      <vt:lpstr>7th commandment</vt:lpstr>
      <vt:lpstr>To be in love with someone  To love someone  (aka infatuation)</vt:lpstr>
      <vt:lpstr>Marriage defined</vt:lpstr>
      <vt:lpstr>Marriage defined</vt:lpstr>
      <vt:lpstr>Purpose of Marriage</vt:lpstr>
      <vt:lpstr>Bible Study: Gen. 2 &amp; Eph. 5</vt:lpstr>
      <vt:lpstr>Bible Study: Gen. 2 &amp; Eph. 5</vt:lpstr>
      <vt:lpstr>Pillars of Marriage</vt:lpstr>
      <vt:lpstr>Common law? No</vt:lpstr>
      <vt:lpstr>Mixed marriage? No</vt:lpstr>
      <vt:lpstr>Different</vt:lpstr>
      <vt:lpstr>Attraction</vt:lpstr>
      <vt:lpstr>Distortions</vt:lpstr>
      <vt:lpstr>Distortion</vt:lpstr>
      <vt:lpstr>Hormones</vt:lpstr>
      <vt:lpstr>love and loyalty</vt:lpstr>
      <vt:lpstr>7th commandment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gedraagt een christen zich?</dc:title>
  <dc:creator>Roelf Janssen</dc:creator>
  <cp:lastModifiedBy>Roelf Janssen</cp:lastModifiedBy>
  <cp:revision>182</cp:revision>
  <cp:lastPrinted>2009-10-22T18:22:04Z</cp:lastPrinted>
  <dcterms:created xsi:type="dcterms:W3CDTF">2008-08-14T09:20:46Z</dcterms:created>
  <dcterms:modified xsi:type="dcterms:W3CDTF">2023-02-06T15:09:16Z</dcterms:modified>
</cp:coreProperties>
</file>