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825" r:id="rId2"/>
    <p:sldId id="819" r:id="rId3"/>
    <p:sldId id="692" r:id="rId4"/>
    <p:sldId id="823" r:id="rId5"/>
    <p:sldId id="824" r:id="rId6"/>
    <p:sldId id="803" r:id="rId7"/>
    <p:sldId id="828" r:id="rId8"/>
    <p:sldId id="829" r:id="rId9"/>
    <p:sldId id="798" r:id="rId10"/>
    <p:sldId id="799" r:id="rId11"/>
    <p:sldId id="800" r:id="rId12"/>
    <p:sldId id="801" r:id="rId13"/>
    <p:sldId id="802" r:id="rId14"/>
    <p:sldId id="805" r:id="rId15"/>
    <p:sldId id="815" r:id="rId16"/>
    <p:sldId id="830" r:id="rId17"/>
    <p:sldId id="827" r:id="rId18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FF"/>
    <a:srgbClr val="99CCFF"/>
    <a:srgbClr val="993300"/>
    <a:srgbClr val="FF0000"/>
    <a:srgbClr val="FFFF00"/>
    <a:srgbClr val="29292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17EFEF8-2251-4EA3-802D-34EB1F01B9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2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CB80FB8-D2D1-4B57-9365-8D2393376E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44EA71AE-5BD2-42FF-9B66-49FC1C9CEEF1}" type="slidenum">
              <a:rPr lang="en-GB" sz="1200" smtClean="0">
                <a:solidFill>
                  <a:schemeClr val="tx1"/>
                </a:solidFill>
              </a:rPr>
              <a:pPr algn="r"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7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0FB8-D2D1-4B57-9365-8D2393376EA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93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0FB8-D2D1-4B57-9365-8D2393376EA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21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0FB8-D2D1-4B57-9365-8D2393376EA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84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0FB8-D2D1-4B57-9365-8D2393376EA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96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0FB8-D2D1-4B57-9365-8D2393376EA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7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B0C99-87B4-4AD8-A581-E9C4BF0884B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5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0FB8-D2D1-4B57-9365-8D2393376EA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64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CDC77F56-B8F7-4D90-A2B4-49A1F617BEEE}" type="slidenum">
              <a:rPr lang="en-GB" sz="1200" smtClean="0">
                <a:solidFill>
                  <a:schemeClr val="tx1"/>
                </a:solidFill>
              </a:rPr>
              <a:pPr algn="r"/>
              <a:t>4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1562C150-74A2-46D5-85E9-27B53CBD321A}" type="slidenum">
              <a:rPr lang="en-GB" sz="1200" smtClean="0">
                <a:solidFill>
                  <a:schemeClr val="tx1"/>
                </a:solidFill>
              </a:rPr>
              <a:pPr algn="r"/>
              <a:t>5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0FB8-D2D1-4B57-9365-8D2393376EA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9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0FB8-D2D1-4B57-9365-8D2393376EA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6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0FB8-D2D1-4B57-9365-8D2393376EA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80FB8-D2D1-4B57-9365-8D2393376EA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2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5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93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69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91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4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71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897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4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53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79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0730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fitnessgurusam.com/wp-content/uploads/2009/09/jughead-eating.jpg" TargetMode="Externa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71354"/>
            <a:ext cx="7772400" cy="1143000"/>
          </a:xfrm>
        </p:spPr>
        <p:txBody>
          <a:bodyPr/>
          <a:lstStyle/>
          <a:p>
            <a:r>
              <a:rPr lang="en-GB" dirty="0"/>
              <a:t>The Fruit of Faith: </a:t>
            </a:r>
            <a:br>
              <a:rPr lang="en-GB" dirty="0"/>
            </a:br>
            <a:r>
              <a:rPr lang="en-GB" dirty="0"/>
              <a:t>LD 32-44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787392"/>
            <a:ext cx="6858000" cy="1655762"/>
          </a:xfrm>
        </p:spPr>
        <p:txBody>
          <a:bodyPr/>
          <a:lstStyle/>
          <a:p>
            <a:r>
              <a:rPr lang="en-GB"/>
              <a:t>Respect for possessions</a:t>
            </a:r>
          </a:p>
          <a:p>
            <a:r>
              <a:rPr lang="en-GB"/>
              <a:t>Lesson 18 – LD 42</a:t>
            </a:r>
          </a:p>
        </p:txBody>
      </p:sp>
      <p:grpSp>
        <p:nvGrpSpPr>
          <p:cNvPr id="2052" name="Group 12"/>
          <p:cNvGrpSpPr>
            <a:grpSpLocks/>
          </p:cNvGrpSpPr>
          <p:nvPr/>
        </p:nvGrpSpPr>
        <p:grpSpPr bwMode="auto">
          <a:xfrm>
            <a:off x="3505200" y="0"/>
            <a:ext cx="2514600" cy="2362200"/>
            <a:chOff x="2832" y="0"/>
            <a:chExt cx="1584" cy="1488"/>
          </a:xfrm>
        </p:grpSpPr>
        <p:pic>
          <p:nvPicPr>
            <p:cNvPr id="205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1584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11"/>
            <p:cNvSpPr txBox="1">
              <a:spLocks noChangeArrowheads="1"/>
            </p:cNvSpPr>
            <p:nvPr/>
          </p:nvSpPr>
          <p:spPr bwMode="auto">
            <a:xfrm>
              <a:off x="3360" y="461"/>
              <a:ext cx="52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>
                  <a:solidFill>
                    <a:srgbClr val="FF0000"/>
                  </a:solidFill>
                  <a:sym typeface="Symbol" pitchFamily="18" charset="2"/>
                </a:rPr>
                <a:t></a:t>
              </a:r>
              <a:endParaRPr lang="en-GB" sz="2800"/>
            </a:p>
          </p:txBody>
        </p:sp>
      </p:grp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3779838" y="1144588"/>
            <a:ext cx="982662" cy="1347787"/>
          </a:xfrm>
          <a:prstGeom prst="straightConnector1">
            <a:avLst/>
          </a:prstGeom>
          <a:noFill/>
          <a:ln w="76200" algn="ctr">
            <a:solidFill>
              <a:srgbClr val="00FF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20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decel="9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root of all evil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How does the love of money lead to sin against</a:t>
            </a:r>
          </a:p>
          <a:p>
            <a:pPr>
              <a:buFontTx/>
              <a:buNone/>
            </a:pPr>
            <a:r>
              <a:rPr lang="en-GB"/>
              <a:t>	- the 2nd commandment: </a:t>
            </a:r>
            <a:r>
              <a:rPr lang="en-GB">
                <a:solidFill>
                  <a:srgbClr val="00FF00"/>
                </a:solidFill>
              </a:rPr>
              <a:t>use religion to make</a:t>
            </a:r>
          </a:p>
          <a:p>
            <a:pPr>
              <a:buFontTx/>
              <a:buNone/>
            </a:pPr>
            <a:r>
              <a:rPr lang="en-GB">
                <a:solidFill>
                  <a:srgbClr val="00FF00"/>
                </a:solidFill>
              </a:rPr>
              <a:t>						 yourself rich</a:t>
            </a:r>
            <a:endParaRPr lang="en-GB"/>
          </a:p>
          <a:p>
            <a:pPr>
              <a:buFontTx/>
              <a:buNone/>
            </a:pPr>
            <a:r>
              <a:rPr lang="en-GB"/>
              <a:t>	- the 4th commandment?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	- the 6th commandment?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	- the 9th commandment?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(If you don’t know your commandment numbers, look them up in your Book of Praise, Lord’s Day 34)</a:t>
            </a:r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root of all evil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How does the love of money lead to sin against</a:t>
            </a:r>
          </a:p>
          <a:p>
            <a:pPr>
              <a:buFontTx/>
              <a:buNone/>
            </a:pPr>
            <a:r>
              <a:rPr lang="en-GB" dirty="0"/>
              <a:t>	- the 2nd commandment: </a:t>
            </a:r>
            <a:r>
              <a:rPr lang="en-GB" dirty="0">
                <a:solidFill>
                  <a:srgbClr val="00FF00"/>
                </a:solidFill>
              </a:rPr>
              <a:t>use religion to make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			 yourself rich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- the 4th commandment: </a:t>
            </a:r>
            <a:r>
              <a:rPr lang="en-GB" dirty="0">
                <a:solidFill>
                  <a:srgbClr val="00FF00"/>
                </a:solidFill>
              </a:rPr>
              <a:t>work on Sunday to earn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					 </a:t>
            </a:r>
            <a:r>
              <a:rPr lang="en-GB" dirty="0">
                <a:solidFill>
                  <a:srgbClr val="00FF00"/>
                </a:solidFill>
              </a:rPr>
              <a:t>more money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- the 6th commandment?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	- the 9th commandment?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(If you don’t know your commandment numbers, look them up in your Book of Praise, Lord’s Day 34)</a:t>
            </a:r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root of all evil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How does the love of money lead to sin against</a:t>
            </a:r>
          </a:p>
          <a:p>
            <a:pPr>
              <a:buFontTx/>
              <a:buNone/>
            </a:pPr>
            <a:r>
              <a:rPr lang="en-GB" dirty="0"/>
              <a:t>	- the 2nd commandment: </a:t>
            </a:r>
            <a:r>
              <a:rPr lang="en-GB" dirty="0">
                <a:solidFill>
                  <a:srgbClr val="00FF00"/>
                </a:solidFill>
              </a:rPr>
              <a:t>use religion to make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			 yourself rich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- the 4th commandment: </a:t>
            </a:r>
            <a:r>
              <a:rPr lang="en-GB" dirty="0">
                <a:solidFill>
                  <a:srgbClr val="00FF00"/>
                </a:solidFill>
              </a:rPr>
              <a:t>work on Sunday to earn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					 </a:t>
            </a:r>
            <a:r>
              <a:rPr lang="en-GB" dirty="0">
                <a:solidFill>
                  <a:srgbClr val="00FF00"/>
                </a:solidFill>
              </a:rPr>
              <a:t>more money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- the 6th commandment: </a:t>
            </a:r>
            <a:r>
              <a:rPr lang="en-GB" dirty="0">
                <a:solidFill>
                  <a:srgbClr val="00FF00"/>
                </a:solidFill>
              </a:rPr>
              <a:t>wish someone were dead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					</a:t>
            </a:r>
            <a:r>
              <a:rPr lang="en-GB" dirty="0">
                <a:solidFill>
                  <a:srgbClr val="00FF00"/>
                </a:solidFill>
              </a:rPr>
              <a:t> to get the inheritance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- the 9th commandment?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(If you don’t know your commandment numbers, look them up in your Book of Praise, Lord’s Day 34)</a:t>
            </a:r>
          </a:p>
        </p:txBody>
      </p:sp>
      <p:sp>
        <p:nvSpPr>
          <p:cNvPr id="66048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root of all evil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How does the love of money lead to sin against</a:t>
            </a:r>
          </a:p>
          <a:p>
            <a:pPr>
              <a:buFontTx/>
              <a:buNone/>
            </a:pPr>
            <a:r>
              <a:rPr lang="en-GB" dirty="0"/>
              <a:t>	- the 2nd commandment: </a:t>
            </a:r>
            <a:r>
              <a:rPr lang="en-GB" dirty="0">
                <a:solidFill>
                  <a:srgbClr val="00FF00"/>
                </a:solidFill>
              </a:rPr>
              <a:t>use religion to make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			 yourself rich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- the 4th commandment: </a:t>
            </a:r>
            <a:r>
              <a:rPr lang="en-GB" dirty="0">
                <a:solidFill>
                  <a:srgbClr val="00FF00"/>
                </a:solidFill>
              </a:rPr>
              <a:t>work on Sunday to earn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					 </a:t>
            </a:r>
            <a:r>
              <a:rPr lang="en-GB" dirty="0">
                <a:solidFill>
                  <a:srgbClr val="00FF00"/>
                </a:solidFill>
              </a:rPr>
              <a:t>more money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- the 6th commandment: </a:t>
            </a:r>
            <a:r>
              <a:rPr lang="en-GB" dirty="0">
                <a:solidFill>
                  <a:srgbClr val="00FF00"/>
                </a:solidFill>
              </a:rPr>
              <a:t>wish someone were dead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					</a:t>
            </a:r>
            <a:r>
              <a:rPr lang="en-GB" dirty="0">
                <a:solidFill>
                  <a:srgbClr val="00FF00"/>
                </a:solidFill>
              </a:rPr>
              <a:t> to get the inheritance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- the 9th commandment: </a:t>
            </a:r>
            <a:r>
              <a:rPr lang="en-GB" dirty="0">
                <a:solidFill>
                  <a:srgbClr val="00FF00"/>
                </a:solidFill>
              </a:rPr>
              <a:t>lie on your T4 (tax forms)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(If you don’t know your commandment numbers, look them up in your Book of Praise, Lord’s Day 34)</a:t>
            </a:r>
          </a:p>
        </p:txBody>
      </p:sp>
      <p:sp>
        <p:nvSpPr>
          <p:cNvPr id="66150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Possessions and Attitudes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6300192" cy="56388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sz="2400" dirty="0"/>
              <a:t>Greed: “</a:t>
            </a:r>
            <a:r>
              <a:rPr lang="en-GB" sz="2400" dirty="0">
                <a:solidFill>
                  <a:srgbClr val="00FF00"/>
                </a:solidFill>
              </a:rPr>
              <a:t>I want more.” </a:t>
            </a:r>
            <a:br>
              <a:rPr lang="en-GB" sz="2400" dirty="0">
                <a:solidFill>
                  <a:srgbClr val="00FF00"/>
                </a:solidFill>
              </a:rPr>
            </a:br>
            <a:r>
              <a:rPr lang="en-GB" sz="2400" dirty="0">
                <a:solidFill>
                  <a:srgbClr val="00FF00"/>
                </a:solidFill>
              </a:rPr>
              <a:t>You only care for yourself.</a:t>
            </a:r>
          </a:p>
          <a:p>
            <a:pPr marL="457200" indent="-457200">
              <a:spcBef>
                <a:spcPts val="300"/>
              </a:spcBef>
              <a:buFontTx/>
              <a:buAutoNum type="arabicPeriod"/>
            </a:pPr>
            <a:endParaRPr lang="en-GB" sz="1800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sz="2400" dirty="0"/>
              <a:t>2. Squandering: “</a:t>
            </a:r>
            <a:r>
              <a:rPr lang="en-GB" sz="2400" dirty="0">
                <a:solidFill>
                  <a:srgbClr val="00FF00"/>
                </a:solidFill>
              </a:rPr>
              <a:t>Here, have it.” </a:t>
            </a:r>
            <a:br>
              <a:rPr lang="en-GB" sz="2400" dirty="0">
                <a:solidFill>
                  <a:srgbClr val="00FF00"/>
                </a:solidFill>
              </a:rPr>
            </a:br>
            <a:r>
              <a:rPr lang="en-GB" sz="2400" dirty="0">
                <a:solidFill>
                  <a:srgbClr val="00FF00"/>
                </a:solidFill>
              </a:rPr>
              <a:t>You don’t care for yourself.</a:t>
            </a:r>
          </a:p>
          <a:p>
            <a:pPr>
              <a:spcBef>
                <a:spcPts val="300"/>
              </a:spcBef>
              <a:buFontTx/>
              <a:buNone/>
            </a:pPr>
            <a:endParaRPr lang="en-GB" sz="1800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sz="2400" dirty="0"/>
              <a:t>3. Usury: </a:t>
            </a:r>
            <a:r>
              <a:rPr lang="en-GB" sz="2400" dirty="0">
                <a:solidFill>
                  <a:srgbClr val="00FF00"/>
                </a:solidFill>
              </a:rPr>
              <a:t>Abuse the needy to become rich. </a:t>
            </a:r>
            <a:br>
              <a:rPr lang="en-GB" sz="2400" dirty="0">
                <a:solidFill>
                  <a:srgbClr val="00FF00"/>
                </a:solidFill>
              </a:rPr>
            </a:br>
            <a:r>
              <a:rPr lang="en-GB" sz="2400" dirty="0">
                <a:solidFill>
                  <a:srgbClr val="00FF00"/>
                </a:solidFill>
              </a:rPr>
              <a:t>You only care for yourself.</a:t>
            </a:r>
          </a:p>
          <a:p>
            <a:pPr>
              <a:spcBef>
                <a:spcPts val="300"/>
              </a:spcBef>
              <a:buFontTx/>
              <a:buNone/>
            </a:pPr>
            <a:endParaRPr lang="en-GB" sz="1800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sz="2400" dirty="0"/>
              <a:t>4. Robbery: </a:t>
            </a:r>
            <a:r>
              <a:rPr lang="en-GB" sz="2400" dirty="0">
                <a:solidFill>
                  <a:srgbClr val="00FF00"/>
                </a:solidFill>
              </a:rPr>
              <a:t>take another’s for yourself. You only care for yourself.</a:t>
            </a:r>
          </a:p>
          <a:p>
            <a:pPr>
              <a:spcBef>
                <a:spcPts val="300"/>
              </a:spcBef>
              <a:buFontTx/>
              <a:buNone/>
            </a:pPr>
            <a:endParaRPr lang="en-GB" sz="1800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sz="2400" dirty="0"/>
              <a:t>5. Caring: </a:t>
            </a:r>
            <a:r>
              <a:rPr lang="en-GB" sz="2400" dirty="0">
                <a:solidFill>
                  <a:srgbClr val="00FF00"/>
                </a:solidFill>
              </a:rPr>
              <a:t>looking after your own needs and those of others.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8" descr="http://2.bp.blogspot.com/_0WGbbAaNY6w/TI8wG1pVt-I/AAAAAAAAH5g/ASSTO1RPNRM/s1600/Archie+Punisher+Face+O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66" y="4325864"/>
            <a:ext cx="1220728" cy="154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www.comicbookreligion.com/img/b/e/Betty_Coo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85" y="4937620"/>
            <a:ext cx="994429" cy="192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jughead eating Emotional Eating Part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55" y="1234373"/>
            <a:ext cx="1296164" cy="15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pointsincase.com/files/u2/veronica-mone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266101"/>
            <a:ext cx="1399129" cy="10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23.photobucket.com/albums/b382/snarkfive/reggiehistory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1236781" cy="12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Stewardly</a:t>
            </a:r>
            <a:endParaRPr lang="en-GB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God calls us </a:t>
            </a:r>
            <a:r>
              <a:rPr lang="en-GB" dirty="0">
                <a:solidFill>
                  <a:srgbClr val="00FF00"/>
                </a:solidFill>
              </a:rPr>
              <a:t>to be good stewards</a:t>
            </a:r>
          </a:p>
          <a:p>
            <a:pPr lvl="1"/>
            <a:r>
              <a:rPr lang="en-GB" dirty="0"/>
              <a:t>To do </a:t>
            </a:r>
            <a:r>
              <a:rPr lang="en-GB" dirty="0">
                <a:solidFill>
                  <a:srgbClr val="00FF00"/>
                </a:solidFill>
              </a:rPr>
              <a:t>our best to support ourselves</a:t>
            </a:r>
          </a:p>
          <a:p>
            <a:pPr lvl="1"/>
            <a:r>
              <a:rPr lang="en-GB" dirty="0"/>
              <a:t>To do </a:t>
            </a:r>
            <a:r>
              <a:rPr lang="en-GB" dirty="0">
                <a:solidFill>
                  <a:srgbClr val="00FF00"/>
                </a:solidFill>
              </a:rPr>
              <a:t>our best to support those for whom we are responsible</a:t>
            </a:r>
          </a:p>
          <a:p>
            <a:pPr lvl="1"/>
            <a:r>
              <a:rPr lang="en-GB" dirty="0"/>
              <a:t>To do </a:t>
            </a:r>
            <a:r>
              <a:rPr lang="en-GB" dirty="0">
                <a:solidFill>
                  <a:srgbClr val="00FF00"/>
                </a:solidFill>
              </a:rPr>
              <a:t>our best to care for those who cannot care for themselves</a:t>
            </a:r>
          </a:p>
          <a:p>
            <a:pPr>
              <a:buFontTx/>
              <a:buNone/>
            </a:pPr>
            <a:r>
              <a:rPr lang="en-GB" dirty="0"/>
              <a:t>People are </a:t>
            </a:r>
            <a:r>
              <a:rPr lang="en-GB" dirty="0">
                <a:solidFill>
                  <a:srgbClr val="00FF00"/>
                </a:solidFill>
              </a:rPr>
              <a:t>allowed to be rich </a:t>
            </a:r>
            <a:r>
              <a:rPr lang="en-GB" dirty="0"/>
              <a:t>(Job and Solomon were)</a:t>
            </a:r>
          </a:p>
          <a:p>
            <a:pPr lvl="1">
              <a:buFontTx/>
              <a:buNone/>
            </a:pPr>
            <a:r>
              <a:rPr lang="en-GB" i="1" dirty="0">
                <a:solidFill>
                  <a:srgbClr val="00FF00"/>
                </a:solidFill>
              </a:rPr>
              <a:t>Being prepared </a:t>
            </a:r>
            <a:r>
              <a:rPr lang="en-GB" dirty="0"/>
              <a:t>to live without luxury does not mean you </a:t>
            </a:r>
            <a:r>
              <a:rPr lang="en-GB" i="1" dirty="0">
                <a:solidFill>
                  <a:srgbClr val="00FF00"/>
                </a:solidFill>
              </a:rPr>
              <a:t>have to</a:t>
            </a:r>
            <a:r>
              <a:rPr lang="en-GB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dirty="0"/>
              <a:t>But</a:t>
            </a:r>
            <a:r>
              <a:rPr lang="en-GB" dirty="0">
                <a:solidFill>
                  <a:srgbClr val="00FF00"/>
                </a:solidFill>
              </a:rPr>
              <a:t> being rich </a:t>
            </a:r>
            <a:r>
              <a:rPr lang="en-GB" dirty="0"/>
              <a:t>should never be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 at someone else’s expense </a:t>
            </a:r>
            <a:r>
              <a:rPr lang="en-GB" dirty="0"/>
              <a:t>(i.e. </a:t>
            </a:r>
            <a:r>
              <a:rPr lang="en-GB" dirty="0">
                <a:solidFill>
                  <a:srgbClr val="00FF00"/>
                </a:solidFill>
              </a:rPr>
              <a:t>don’t steal</a:t>
            </a:r>
            <a:r>
              <a:rPr lang="en-GB" dirty="0"/>
              <a:t>)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 that needs of others are ignored </a:t>
            </a:r>
            <a:r>
              <a:rPr lang="en-GB" dirty="0"/>
              <a:t>(i.e. </a:t>
            </a:r>
            <a:r>
              <a:rPr lang="en-GB" dirty="0">
                <a:solidFill>
                  <a:srgbClr val="00FF00"/>
                </a:solidFill>
              </a:rPr>
              <a:t>do care</a:t>
            </a:r>
            <a:r>
              <a:rPr lang="en-GB" dirty="0"/>
              <a:t>)</a:t>
            </a:r>
          </a:p>
        </p:txBody>
      </p:sp>
      <p:sp>
        <p:nvSpPr>
          <p:cNvPr id="67584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8" descr="http://1.bp.blogspot.com/-uPa4zuU3aQg/TVxDrhkpIOI/AAAAAAAACQI/IcAo4-UAMvU/s1600/earth-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49129"/>
            <a:ext cx="1411216" cy="13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 budget is </a:t>
            </a:r>
            <a:r>
              <a:rPr lang="en-CA" dirty="0">
                <a:solidFill>
                  <a:srgbClr val="00FF00"/>
                </a:solidFill>
              </a:rPr>
              <a:t>a plan </a:t>
            </a:r>
            <a:r>
              <a:rPr lang="en-CA" dirty="0"/>
              <a:t>for how much money you </a:t>
            </a:r>
            <a:r>
              <a:rPr lang="en-CA" dirty="0">
                <a:solidFill>
                  <a:srgbClr val="00FF00"/>
                </a:solidFill>
              </a:rPr>
              <a:t>receive and spend.</a:t>
            </a:r>
          </a:p>
          <a:p>
            <a:pPr lvl="1" indent="-342900"/>
            <a:r>
              <a:rPr lang="en-CA" dirty="0"/>
              <a:t>You cannot </a:t>
            </a:r>
            <a:r>
              <a:rPr lang="en-CA" dirty="0">
                <a:solidFill>
                  <a:srgbClr val="00FF00"/>
                </a:solidFill>
              </a:rPr>
              <a:t>spend</a:t>
            </a:r>
            <a:r>
              <a:rPr lang="en-CA" dirty="0"/>
              <a:t> what you </a:t>
            </a:r>
            <a:r>
              <a:rPr lang="en-CA" dirty="0">
                <a:solidFill>
                  <a:srgbClr val="00FF00"/>
                </a:solidFill>
              </a:rPr>
              <a:t>don’t receive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dirty="0"/>
              <a:t>Income tends to be of three sorts</a:t>
            </a:r>
          </a:p>
          <a:p>
            <a:pPr lvl="1"/>
            <a:r>
              <a:rPr lang="en-CA" dirty="0"/>
              <a:t>Money </a:t>
            </a:r>
            <a:r>
              <a:rPr lang="en-CA" dirty="0">
                <a:solidFill>
                  <a:srgbClr val="00FF00"/>
                </a:solidFill>
              </a:rPr>
              <a:t>you earn through work</a:t>
            </a:r>
          </a:p>
          <a:p>
            <a:pPr lvl="1"/>
            <a:r>
              <a:rPr lang="en-CA" dirty="0"/>
              <a:t>Money </a:t>
            </a:r>
            <a:r>
              <a:rPr lang="en-CA" dirty="0">
                <a:solidFill>
                  <a:srgbClr val="00FF00"/>
                </a:solidFill>
              </a:rPr>
              <a:t>given to you (e.g. allowance, scholarship)</a:t>
            </a:r>
          </a:p>
          <a:p>
            <a:pPr lvl="1"/>
            <a:r>
              <a:rPr lang="en-CA" dirty="0"/>
              <a:t>Money </a:t>
            </a:r>
            <a:r>
              <a:rPr lang="en-CA" dirty="0">
                <a:solidFill>
                  <a:srgbClr val="00FF00"/>
                </a:solidFill>
              </a:rPr>
              <a:t>you borrow (credit cards, loans)</a:t>
            </a:r>
          </a:p>
          <a:p>
            <a:pPr marL="0" indent="0">
              <a:buNone/>
            </a:pPr>
            <a:r>
              <a:rPr lang="en-CA" dirty="0"/>
              <a:t>Your budget should only count on </a:t>
            </a:r>
            <a:r>
              <a:rPr lang="en-CA" dirty="0">
                <a:solidFill>
                  <a:srgbClr val="00FF00"/>
                </a:solidFill>
              </a:rPr>
              <a:t>earnings</a:t>
            </a:r>
          </a:p>
          <a:p>
            <a:pPr marL="0" indent="0">
              <a:buNone/>
            </a:pPr>
            <a:r>
              <a:rPr lang="en-CA" dirty="0"/>
              <a:t>Borrow money </a:t>
            </a:r>
            <a:r>
              <a:rPr lang="en-CA" dirty="0">
                <a:solidFill>
                  <a:srgbClr val="00FF00"/>
                </a:solidFill>
              </a:rPr>
              <a:t>only for things you absolutely need (house, and sometimes car). </a:t>
            </a:r>
            <a:r>
              <a:rPr lang="en-CA" dirty="0"/>
              <a:t>Watch out </a:t>
            </a:r>
            <a:r>
              <a:rPr lang="en-CA" dirty="0">
                <a:solidFill>
                  <a:srgbClr val="00FF00"/>
                </a:solidFill>
              </a:rPr>
              <a:t>for credit.</a:t>
            </a:r>
          </a:p>
          <a:p>
            <a:pPr marL="0" indent="0">
              <a:buNone/>
            </a:pPr>
            <a:r>
              <a:rPr lang="en-CA" dirty="0"/>
              <a:t>Borrowed money comes back to bite you!</a:t>
            </a:r>
            <a:r>
              <a:rPr lang="en-CA" dirty="0">
                <a:solidFill>
                  <a:srgbClr val="00FF00"/>
                </a:solidFill>
              </a:rPr>
              <a:t>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35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CA" dirty="0">
              <a:solidFill>
                <a:srgbClr val="FFC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CA" dirty="0">
                <a:solidFill>
                  <a:srgbClr val="FFC000"/>
                </a:solidFill>
              </a:rPr>
              <a:t>     Don’t be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dirty="0">
                <a:solidFill>
                  <a:srgbClr val="FFC000"/>
                </a:solidFill>
              </a:rPr>
              <a:t>     GREEDY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dirty="0">
                <a:solidFill>
                  <a:srgbClr val="FFC000"/>
                </a:solidFill>
              </a:rPr>
              <a:t>       but be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CA" dirty="0">
                <a:solidFill>
                  <a:srgbClr val="FFC000"/>
                </a:solidFill>
              </a:rPr>
              <a:t>   GENEROUS</a:t>
            </a: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FF00"/>
              </a:solidFill>
            </a:endParaRPr>
          </a:p>
          <a:p>
            <a:pPr marL="0" indent="0" algn="ctr">
              <a:buNone/>
            </a:pPr>
            <a:r>
              <a:rPr lang="en-CA" dirty="0"/>
              <a:t>To begin with, it’s </a:t>
            </a:r>
            <a:r>
              <a:rPr lang="en-CA"/>
              <a:t>all God’s</a:t>
            </a:r>
          </a:p>
          <a:p>
            <a:pPr marL="0" indent="0" algn="ctr">
              <a:buNone/>
            </a:pPr>
            <a:r>
              <a:rPr lang="en-CA" dirty="0"/>
              <a:t>And in the end, it’s all God’s</a:t>
            </a:r>
          </a:p>
          <a:p>
            <a:endParaRPr lang="en-CA" dirty="0"/>
          </a:p>
        </p:txBody>
      </p:sp>
      <p:pic>
        <p:nvPicPr>
          <p:cNvPr id="3076" name="Picture 4" descr="https://chrisrus.files.wordpress.com/2014/04/uh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5904656" cy="351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9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62:6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19200"/>
            <a:ext cx="7956376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6.Put no false hope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i="1" dirty="0"/>
              <a:t>con</a:t>
            </a:r>
            <a:r>
              <a:rPr lang="en-US" dirty="0"/>
              <a:t>fidence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robbery and</a:t>
            </a:r>
            <a:r>
              <a:rPr lang="en-US" dirty="0"/>
              <a:t> </a:t>
            </a:r>
            <a:r>
              <a:rPr lang="en-US" i="1" dirty="0"/>
              <a:t>vio</a:t>
            </a:r>
            <a:r>
              <a:rPr lang="en-US" dirty="0"/>
              <a:t>lence;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do </a:t>
            </a:r>
            <a:r>
              <a:rPr lang="en-US" i="1" dirty="0"/>
              <a:t>not take pride in theft and</a:t>
            </a:r>
            <a:r>
              <a:rPr lang="en-US" dirty="0"/>
              <a:t> plunder.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Al</a:t>
            </a:r>
            <a:r>
              <a:rPr lang="en-US" i="1" dirty="0"/>
              <a:t>though</a:t>
            </a:r>
            <a:r>
              <a:rPr lang="en-US" dirty="0"/>
              <a:t> </a:t>
            </a:r>
            <a:r>
              <a:rPr lang="en-US" i="1" dirty="0"/>
              <a:t>your</a:t>
            </a:r>
            <a:r>
              <a:rPr lang="en-US" dirty="0"/>
              <a:t> rich</a:t>
            </a:r>
            <a:r>
              <a:rPr lang="en-US" i="1" dirty="0"/>
              <a:t>es</a:t>
            </a:r>
            <a:r>
              <a:rPr lang="en-US" dirty="0"/>
              <a:t> </a:t>
            </a:r>
            <a:r>
              <a:rPr lang="en-US" i="1" dirty="0"/>
              <a:t>may</a:t>
            </a:r>
            <a:r>
              <a:rPr lang="en-US" dirty="0"/>
              <a:t> increase,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they </a:t>
            </a:r>
            <a:r>
              <a:rPr lang="en-US" i="1" dirty="0"/>
              <a:t>will not give you </a:t>
            </a:r>
            <a:r>
              <a:rPr lang="en-US" dirty="0"/>
              <a:t>rest and peace.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Why </a:t>
            </a:r>
            <a:r>
              <a:rPr lang="en-US" i="1" dirty="0"/>
              <a:t>set your heart on</a:t>
            </a:r>
            <a:r>
              <a:rPr lang="en-US" dirty="0"/>
              <a:t> </a:t>
            </a:r>
            <a:r>
              <a:rPr lang="en-US" i="1" dirty="0"/>
              <a:t>earthly</a:t>
            </a:r>
            <a:r>
              <a:rPr lang="en-US" dirty="0"/>
              <a:t> </a:t>
            </a:r>
            <a:r>
              <a:rPr lang="en-US" dirty="0" err="1"/>
              <a:t>splendour</a:t>
            </a:r>
            <a:r>
              <a:rPr lang="en-US" dirty="0"/>
              <a:t>?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07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8th commandment</a:t>
            </a:r>
          </a:p>
        </p:txBody>
      </p:sp>
      <p:pic>
        <p:nvPicPr>
          <p:cNvPr id="521219" name="Picture 2051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2052"/>
          <p:cNvSpPr>
            <a:spLocks noChangeArrowheads="1"/>
          </p:cNvSpPr>
          <p:nvPr/>
        </p:nvSpPr>
        <p:spPr bwMode="auto">
          <a:xfrm>
            <a:off x="152400" y="609600"/>
            <a:ext cx="18288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You shall </a:t>
            </a:r>
          </a:p>
          <a:p>
            <a:r>
              <a:rPr lang="en-GB"/>
              <a:t>not steal</a:t>
            </a:r>
          </a:p>
        </p:txBody>
      </p:sp>
      <p:sp>
        <p:nvSpPr>
          <p:cNvPr id="521221" name="AutoShape 2053"/>
          <p:cNvSpPr>
            <a:spLocks noChangeArrowheads="1"/>
          </p:cNvSpPr>
          <p:nvPr/>
        </p:nvSpPr>
        <p:spPr bwMode="auto">
          <a:xfrm>
            <a:off x="2514600" y="19050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2054"/>
          <p:cNvSpPr>
            <a:spLocks noChangeArrowheads="1"/>
          </p:cNvSpPr>
          <p:nvPr/>
        </p:nvSpPr>
        <p:spPr bwMode="auto">
          <a:xfrm>
            <a:off x="2590800" y="48006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53" name="Oval 2085"/>
          <p:cNvSpPr>
            <a:spLocks noChangeArrowheads="1"/>
          </p:cNvSpPr>
          <p:nvPr/>
        </p:nvSpPr>
        <p:spPr bwMode="auto">
          <a:xfrm>
            <a:off x="4495800" y="2027238"/>
            <a:ext cx="41148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take what God gave to another</a:t>
            </a:r>
          </a:p>
        </p:txBody>
      </p:sp>
      <p:sp>
        <p:nvSpPr>
          <p:cNvPr id="521254" name="Line 2086"/>
          <p:cNvSpPr>
            <a:spLocks noChangeShapeType="1"/>
          </p:cNvSpPr>
          <p:nvPr/>
        </p:nvSpPr>
        <p:spPr bwMode="auto">
          <a:xfrm flipV="1">
            <a:off x="3733800" y="25908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5" name="Oval 2087"/>
          <p:cNvSpPr>
            <a:spLocks noChangeArrowheads="1"/>
          </p:cNvSpPr>
          <p:nvPr/>
        </p:nvSpPr>
        <p:spPr bwMode="auto">
          <a:xfrm>
            <a:off x="4283968" y="4906894"/>
            <a:ext cx="4860032" cy="1168539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dirty="0">
                <a:latin typeface="Comic Sans MS" pitchFamily="66" charset="0"/>
              </a:rPr>
              <a:t>be satisfied with what God has given you</a:t>
            </a:r>
          </a:p>
        </p:txBody>
      </p:sp>
      <p:sp>
        <p:nvSpPr>
          <p:cNvPr id="521256" name="Line 2088"/>
          <p:cNvSpPr>
            <a:spLocks noChangeShapeType="1"/>
          </p:cNvSpPr>
          <p:nvPr/>
        </p:nvSpPr>
        <p:spPr bwMode="auto">
          <a:xfrm flipV="1">
            <a:off x="3808413" y="5486400"/>
            <a:ext cx="763587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Ownership</a:t>
            </a:r>
          </a:p>
        </p:txBody>
      </p:sp>
      <p:sp>
        <p:nvSpPr>
          <p:cNvPr id="5123" name="Oval 6"/>
          <p:cNvSpPr>
            <a:spLocks noChangeArrowheads="1"/>
          </p:cNvSpPr>
          <p:nvPr/>
        </p:nvSpPr>
        <p:spPr bwMode="auto">
          <a:xfrm>
            <a:off x="4724400" y="5181600"/>
            <a:ext cx="2413000" cy="7921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3200" dirty="0">
                <a:latin typeface="Comic Sans MS" pitchFamily="66" charset="0"/>
              </a:rPr>
              <a:t>creation</a:t>
            </a:r>
          </a:p>
        </p:txBody>
      </p:sp>
      <p:sp>
        <p:nvSpPr>
          <p:cNvPr id="5124" name="Oval 8"/>
          <p:cNvSpPr>
            <a:spLocks noChangeArrowheads="1"/>
          </p:cNvSpPr>
          <p:nvPr/>
        </p:nvSpPr>
        <p:spPr bwMode="auto">
          <a:xfrm>
            <a:off x="441325" y="1524000"/>
            <a:ext cx="1227138" cy="7921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3200" dirty="0">
                <a:latin typeface="Comic Sans MS" pitchFamily="66" charset="0"/>
              </a:rPr>
              <a:t>God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2971800"/>
            <a:ext cx="1938338" cy="466725"/>
          </a:xfrm>
          <a:prstGeom prst="rect">
            <a:avLst/>
          </a:pr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i="1" dirty="0">
                <a:solidFill>
                  <a:schemeClr val="tx1"/>
                </a:solidFill>
                <a:latin typeface="Comic Sans MS" pitchFamily="66" charset="0"/>
              </a:rPr>
              <a:t>give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26" name="Oval 7"/>
          <p:cNvSpPr>
            <a:spLocks noChangeArrowheads="1"/>
          </p:cNvSpPr>
          <p:nvPr/>
        </p:nvSpPr>
        <p:spPr bwMode="auto">
          <a:xfrm>
            <a:off x="2720975" y="3276600"/>
            <a:ext cx="1238250" cy="7921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3200" dirty="0">
                <a:latin typeface="Comic Sans MS" pitchFamily="66" charset="0"/>
              </a:rPr>
              <a:t>man</a:t>
            </a: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600200" y="2057400"/>
            <a:ext cx="1447800" cy="1295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3810000" y="3962400"/>
            <a:ext cx="1447800" cy="1295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2362200" y="1828800"/>
            <a:ext cx="1258888" cy="466725"/>
          </a:xfrm>
          <a:prstGeom prst="rect">
            <a:avLst/>
          </a:pr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i="1" dirty="0">
                <a:solidFill>
                  <a:schemeClr val="tx1"/>
                </a:solidFill>
                <a:latin typeface="Comic Sans MS" pitchFamily="66" charset="0"/>
              </a:rPr>
              <a:t>entrust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H="1" flipV="1">
            <a:off x="1371600" y="2209800"/>
            <a:ext cx="1371600" cy="1295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 flipH="1" flipV="1">
            <a:off x="3352800" y="4038600"/>
            <a:ext cx="1524000" cy="13716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4800600" y="4114800"/>
            <a:ext cx="1397000" cy="466725"/>
          </a:xfrm>
          <a:prstGeom prst="rect">
            <a:avLst/>
          </a:pr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i="1" dirty="0">
                <a:solidFill>
                  <a:schemeClr val="tx1"/>
                </a:solidFill>
                <a:latin typeface="Comic Sans MS" pitchFamily="66" charset="0"/>
              </a:rPr>
              <a:t>rule, use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2362200" y="4876800"/>
            <a:ext cx="1733550" cy="466725"/>
          </a:xfrm>
          <a:prstGeom prst="rect">
            <a:avLst/>
          </a:prstGeom>
          <a:solidFill>
            <a:srgbClr val="29292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i="1" dirty="0">
                <a:solidFill>
                  <a:schemeClr val="tx1"/>
                </a:solidFill>
                <a:latin typeface="Comic Sans MS" pitchFamily="66" charset="0"/>
              </a:rPr>
              <a:t>serve, help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35" name="Text Box 18"/>
          <p:cNvSpPr txBox="1">
            <a:spLocks noChangeArrowheads="1"/>
          </p:cNvSpPr>
          <p:nvPr/>
        </p:nvSpPr>
        <p:spPr bwMode="auto">
          <a:xfrm>
            <a:off x="5184776" y="1295400"/>
            <a:ext cx="395922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n-GB" sz="32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created man to be His steward, His manager.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possessions</a:t>
            </a:r>
            <a:r>
              <a:rPr lang="en-GB" sz="32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ours but God’s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Bible Study: Proverbs on riches</a:t>
            </a:r>
          </a:p>
        </p:txBody>
      </p:sp>
      <p:pic>
        <p:nvPicPr>
          <p:cNvPr id="6147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ction Button: Custom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1938" y="0"/>
            <a:ext cx="1262062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CA" sz="4400">
              <a:solidFill>
                <a:schemeClr val="tx2"/>
              </a:solidFill>
            </a:endParaRPr>
          </a:p>
        </p:txBody>
      </p:sp>
      <p:pic>
        <p:nvPicPr>
          <p:cNvPr id="6149" name="Picture 8" descr="http://www.spaciousplanet.com/images/world/canadianMoney336122801926193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72993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Bible Study: Proverbs on riches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1. A slack hand</a:t>
            </a:r>
          </a:p>
          <a:p>
            <a:pPr marL="0" indent="0">
              <a:buNone/>
            </a:pPr>
            <a:r>
              <a:rPr lang="en-GB" sz="2400" dirty="0"/>
              <a:t>	A diligent hand (hardworking hands)</a:t>
            </a:r>
          </a:p>
          <a:p>
            <a:pPr marL="0" indent="0">
              <a:buNone/>
            </a:pPr>
            <a:r>
              <a:rPr lang="en-GB" sz="2400" dirty="0"/>
              <a:t>2. Riches</a:t>
            </a:r>
          </a:p>
          <a:p>
            <a:pPr marL="0" indent="0">
              <a:buNone/>
            </a:pPr>
            <a:r>
              <a:rPr lang="en-GB" sz="2400" dirty="0"/>
              <a:t>	Righteousness (doing the right thing)</a:t>
            </a:r>
          </a:p>
          <a:p>
            <a:pPr marL="0" indent="0">
              <a:buNone/>
            </a:pPr>
            <a:r>
              <a:rPr lang="en-GB" sz="2400" dirty="0"/>
              <a:t>3. Many friends (but would they be true </a:t>
            </a:r>
            <a:r>
              <a:rPr lang="en-GB" sz="2400" i="1" dirty="0"/>
              <a:t>friends?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4. Poor</a:t>
            </a:r>
          </a:p>
          <a:p>
            <a:pPr marL="0" indent="0">
              <a:buNone/>
            </a:pPr>
            <a:r>
              <a:rPr lang="en-GB" sz="2400" dirty="0"/>
              <a:t>	Rich</a:t>
            </a:r>
          </a:p>
          <a:p>
            <a:pPr marL="0" indent="0">
              <a:buNone/>
            </a:pPr>
            <a:r>
              <a:rPr lang="en-GB" sz="2400" dirty="0"/>
              <a:t>5. A good name</a:t>
            </a:r>
          </a:p>
          <a:p>
            <a:pPr marL="0" indent="0">
              <a:buNone/>
            </a:pPr>
            <a:r>
              <a:rPr lang="en-GB" sz="2400" dirty="0"/>
              <a:t>6. Borrower … Lender</a:t>
            </a:r>
          </a:p>
        </p:txBody>
      </p:sp>
      <p:pic>
        <p:nvPicPr>
          <p:cNvPr id="662532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spaciousplanet.com/images/world/canadianMoney336122801926193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21" y="3861048"/>
            <a:ext cx="4382743" cy="292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Bible Study: Proverbs on riches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7. a. He who oppresses the poor to increase his own wealth</a:t>
            </a:r>
          </a:p>
          <a:p>
            <a:pPr marL="0" indent="0">
              <a:buNone/>
            </a:pPr>
            <a:r>
              <a:rPr lang="en-GB" sz="2400" dirty="0"/>
              <a:t>    b. He who gives (gifts, bribes) to the rich</a:t>
            </a:r>
          </a:p>
          <a:p>
            <a:pPr marL="0" indent="0">
              <a:buNone/>
            </a:pPr>
            <a:r>
              <a:rPr lang="en-GB" sz="2400" dirty="0"/>
              <a:t>8. Not forever</a:t>
            </a:r>
          </a:p>
          <a:p>
            <a:pPr marL="0" indent="0">
              <a:buNone/>
            </a:pPr>
            <a:r>
              <a:rPr lang="en-GB" sz="2400" dirty="0"/>
              <a:t>9. He did not want to feel like he did not need the LORD</a:t>
            </a:r>
          </a:p>
          <a:p>
            <a:pPr marL="0" indent="0">
              <a:buNone/>
            </a:pPr>
            <a:r>
              <a:rPr lang="en-GB" sz="2400" dirty="0"/>
              <a:t>	He did not want to dishonour God’s name by stealing </a:t>
            </a:r>
          </a:p>
        </p:txBody>
      </p:sp>
      <p:pic>
        <p:nvPicPr>
          <p:cNvPr id="662532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spaciousplanet.com/images/world/canadianMoney336122801926193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21" y="3861048"/>
            <a:ext cx="4382743" cy="292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 Timothy 6:10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378904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a root of all kinds of evil?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Not: MONEY (Job was rich &amp; kind)</a:t>
            </a:r>
          </a:p>
          <a:p>
            <a:r>
              <a:rPr lang="en-CA" dirty="0"/>
              <a:t>But: THE LOVE OF MONEY</a:t>
            </a:r>
            <a:br>
              <a:rPr lang="en-CA" dirty="0"/>
            </a:br>
            <a:r>
              <a:rPr lang="en-CA" dirty="0"/>
              <a:t>(as was the case for the rich </a:t>
            </a:r>
            <a:br>
              <a:rPr lang="en-CA" dirty="0"/>
            </a:br>
            <a:r>
              <a:rPr lang="en-CA" dirty="0"/>
              <a:t>young ruler)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43608" y="1143000"/>
            <a:ext cx="7272808" cy="1767007"/>
          </a:xfrm>
          <a:prstGeom prst="horizontalScroll">
            <a:avLst>
              <a:gd name="adj" fmla="val 5750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i="1" dirty="0"/>
              <a:t>For the love of money is a root of all kinds of evil. Some people, eager for money, have wandered from the faith and pierced themselves with many griefs.	</a:t>
            </a:r>
          </a:p>
          <a:p>
            <a:pPr algn="r"/>
            <a:r>
              <a:rPr lang="en-US" i="1" dirty="0"/>
              <a:t>	</a:t>
            </a:r>
            <a:r>
              <a:rPr lang="en-US" sz="1800" dirty="0"/>
              <a:t>1 Timothy 6:10</a:t>
            </a:r>
            <a:endParaRPr lang="en-US" dirty="0"/>
          </a:p>
        </p:txBody>
      </p:sp>
      <p:pic>
        <p:nvPicPr>
          <p:cNvPr id="1030" name="Picture 6" descr="Job and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02553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030o.popscreen.com/eGp1bXQxMTI=_o_jesus-christ-and-the-rich-young-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97" y="5195475"/>
            <a:ext cx="2667873" cy="15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root of all evil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How does the love of money lead to sin against</a:t>
            </a:r>
          </a:p>
          <a:p>
            <a:pPr>
              <a:buFontTx/>
              <a:buNone/>
            </a:pPr>
            <a:r>
              <a:rPr lang="en-GB"/>
              <a:t>	- the 2nd commandment?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	- the 4th commandment?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	- the 6th commandment?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	- the 9th commandment?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(If you don’t know your commandment numbers, look them up in your Book of Praise, Lord’s Day 34)</a:t>
            </a:r>
          </a:p>
        </p:txBody>
      </p:sp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6350</TotalTime>
  <Words>1081</Words>
  <Application>Microsoft Office PowerPoint</Application>
  <PresentationFormat>On-screen Show (4:3)</PresentationFormat>
  <Paragraphs>169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1_Office Theme</vt:lpstr>
      <vt:lpstr>The Fruit of Faith:  LD 32-44</vt:lpstr>
      <vt:lpstr>Psalm 62:6</vt:lpstr>
      <vt:lpstr>8th commandment</vt:lpstr>
      <vt:lpstr>Ownership</vt:lpstr>
      <vt:lpstr>Bible Study: Proverbs on riches</vt:lpstr>
      <vt:lpstr>Bible Study: Proverbs on riches</vt:lpstr>
      <vt:lpstr>Bible Study: Proverbs on riches</vt:lpstr>
      <vt:lpstr>1 Timothy 6:10</vt:lpstr>
      <vt:lpstr>A root of all evil</vt:lpstr>
      <vt:lpstr>A root of all evil</vt:lpstr>
      <vt:lpstr>The root of all evil</vt:lpstr>
      <vt:lpstr>The root of all evil</vt:lpstr>
      <vt:lpstr>The root of all evil</vt:lpstr>
      <vt:lpstr>Possessions and Attitudes</vt:lpstr>
      <vt:lpstr>Stewardly</vt:lpstr>
      <vt:lpstr>Budget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192</cp:revision>
  <cp:lastPrinted>2009-10-22T18:22:04Z</cp:lastPrinted>
  <dcterms:created xsi:type="dcterms:W3CDTF">2008-08-14T09:20:46Z</dcterms:created>
  <dcterms:modified xsi:type="dcterms:W3CDTF">2023-02-13T15:07:43Z</dcterms:modified>
</cp:coreProperties>
</file>