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833" r:id="rId2"/>
    <p:sldId id="834" r:id="rId3"/>
    <p:sldId id="692" r:id="rId4"/>
    <p:sldId id="795" r:id="rId5"/>
    <p:sldId id="837" r:id="rId6"/>
    <p:sldId id="744" r:id="rId7"/>
    <p:sldId id="814" r:id="rId8"/>
    <p:sldId id="817" r:id="rId9"/>
    <p:sldId id="835" r:id="rId10"/>
    <p:sldId id="818" r:id="rId11"/>
    <p:sldId id="830" r:id="rId12"/>
    <p:sldId id="839" r:id="rId13"/>
    <p:sldId id="840" r:id="rId14"/>
    <p:sldId id="831" r:id="rId15"/>
    <p:sldId id="832" r:id="rId16"/>
    <p:sldId id="829" r:id="rId17"/>
    <p:sldId id="838" r:id="rId18"/>
    <p:sldId id="836" r:id="rId19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00FF"/>
    <a:srgbClr val="99CCFF"/>
    <a:srgbClr val="993300"/>
    <a:srgbClr val="FF0000"/>
    <a:srgbClr val="FFFF00"/>
    <a:srgbClr val="29292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C75C136-AD21-4E22-A7EE-FB9EB731E4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1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5A763E-9BC1-42EA-91B5-697BF3352A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5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/>
            <a:fld id="{44EA71AE-5BD2-42FF-9B66-49FC1C9CEEF1}" type="slidenum">
              <a:rPr lang="en-GB" sz="1200" smtClean="0">
                <a:solidFill>
                  <a:schemeClr val="tx1"/>
                </a:solidFill>
              </a:rPr>
              <a:pPr algn="r"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2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16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16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067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96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58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158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9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5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9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1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11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08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7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A763E-9BC1-42EA-91B5-697BF3352A9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15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359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79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20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94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89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49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62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1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06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57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17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0941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1fgTRf6l_ZHEiM&amp;tbnid=nV-nD4t1-llKfM:&amp;ved=0CAUQjRw&amp;url=http://www.picturesof.net/pages/100102-235286-626042.html&amp;ei=KNTrUuO8JNXdoAS31YGICA&amp;bvm=bv.60444564,d.cGU&amp;psig=AFQjCNH9TlJO-X6C2uKsNjaffdOE8P6ETQ&amp;ust=139127336452823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docid=cDL_cnzm9B4GuM&amp;tbnid=UcDXFGRU28E4QM:&amp;ved=0CAUQjRw&amp;url=https://www.goodreads.com/book/show/2603826-journey-through-the-night&amp;ei=yNTrUrm7PInroATY74CQCQ&amp;bvm=bv.60444564,d.cGU&amp;psig=AFQjCNGEsGInCN5vhRecy9YUYXuX3J4-yA&amp;ust=13912734622763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frm=1&amp;source=images&amp;cd=&amp;cad=rja&amp;docid=cDL_cnzm9B4GuM&amp;tbnid=UcDXFGRU28E4QM:&amp;ved=0CAUQjRw&amp;url=https://www.goodreads.com/book/show/2603826-journey-through-the-night&amp;ei=yNTrUrm7PInroATY74CQCQ&amp;bvm=bv.60444564,d.cGU&amp;psig=AFQjCNGEsGInCN5vhRecy9YUYXuX3J4-yA&amp;ust=1391273462276317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pKZWRnVU8311yM&amp;tbnid=NfT01WXFz1tqvM:&amp;ved=0CAUQjRw&amp;url=http://www.canadianfreestuff.com/tim-hortons-canada-contest/&amp;ei=MdXrUqXoDZL9oATgpoDQBw&amp;bvm=bv.60444564,d.cGU&amp;psig=AFQjCNElSmi3FTPhfgihHrJPSvxdsuLbSA&amp;ust=139127363372656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1"/>
            <a:ext cx="7772400" cy="1143000"/>
          </a:xfrm>
        </p:spPr>
        <p:txBody>
          <a:bodyPr/>
          <a:lstStyle/>
          <a:p>
            <a:r>
              <a:rPr lang="en-GB" dirty="0"/>
              <a:t>The Fruit of Faith</a:t>
            </a:r>
            <a:r>
              <a:rPr lang="en-GB"/>
              <a:t>: </a:t>
            </a:r>
            <a:br>
              <a:rPr lang="en-GB"/>
            </a:br>
            <a:r>
              <a:rPr lang="en-GB"/>
              <a:t>LD </a:t>
            </a:r>
            <a:r>
              <a:rPr lang="en-GB" dirty="0"/>
              <a:t>32-44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68839"/>
            <a:ext cx="6858000" cy="1655762"/>
          </a:xfrm>
        </p:spPr>
        <p:txBody>
          <a:bodyPr/>
          <a:lstStyle/>
          <a:p>
            <a:r>
              <a:rPr lang="en-GB" dirty="0"/>
              <a:t>Respect for personal honour</a:t>
            </a:r>
          </a:p>
          <a:p>
            <a:r>
              <a:rPr lang="en-GB" dirty="0"/>
              <a:t>Lesson 19 – LD 43</a:t>
            </a:r>
          </a:p>
        </p:txBody>
      </p:sp>
      <p:grpSp>
        <p:nvGrpSpPr>
          <p:cNvPr id="2052" name="Group 12"/>
          <p:cNvGrpSpPr>
            <a:grpSpLocks/>
          </p:cNvGrpSpPr>
          <p:nvPr/>
        </p:nvGrpSpPr>
        <p:grpSpPr bwMode="auto">
          <a:xfrm>
            <a:off x="3505200" y="0"/>
            <a:ext cx="2514600" cy="2362200"/>
            <a:chOff x="2832" y="0"/>
            <a:chExt cx="1584" cy="1488"/>
          </a:xfrm>
        </p:grpSpPr>
        <p:pic>
          <p:nvPicPr>
            <p:cNvPr id="205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0"/>
              <a:ext cx="1584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5" name="Text Box 11"/>
            <p:cNvSpPr txBox="1">
              <a:spLocks noChangeArrowheads="1"/>
            </p:cNvSpPr>
            <p:nvPr/>
          </p:nvSpPr>
          <p:spPr bwMode="auto">
            <a:xfrm>
              <a:off x="3360" y="461"/>
              <a:ext cx="52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r>
                <a:rPr lang="en-GB" sz="4800">
                  <a:solidFill>
                    <a:srgbClr val="FF0000"/>
                  </a:solidFill>
                  <a:sym typeface="Symbol" pitchFamily="18" charset="2"/>
                </a:rPr>
                <a:t></a:t>
              </a:r>
              <a:endParaRPr lang="en-GB" sz="2800"/>
            </a:p>
          </p:txBody>
        </p:sp>
      </p:grp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3779838" y="1144588"/>
            <a:ext cx="982662" cy="1347787"/>
          </a:xfrm>
          <a:prstGeom prst="straightConnector1">
            <a:avLst/>
          </a:prstGeom>
          <a:noFill/>
          <a:ln w="76200" algn="ctr">
            <a:solidFill>
              <a:srgbClr val="00FF00"/>
            </a:solidFill>
            <a:round/>
            <a:headEnd/>
            <a:tailEnd type="arrow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042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decel="9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issue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We are to do all we can </a:t>
            </a:r>
            <a:r>
              <a:rPr lang="en-GB" dirty="0">
                <a:solidFill>
                  <a:srgbClr val="00FF00"/>
                </a:solidFill>
              </a:rPr>
              <a:t>to protect the name of other people.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This promotes love and loyalty in society.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How does it feel to be the victim?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You feel like you might as well be dead.</a:t>
            </a:r>
          </a:p>
          <a:p>
            <a:pPr>
              <a:buFontTx/>
              <a:buNone/>
            </a:pPr>
            <a:r>
              <a:rPr lang="en-GB" dirty="0"/>
              <a:t>How does it feel to be the perpetrator?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You’re never sure when people will take revenge.</a:t>
            </a:r>
          </a:p>
        </p:txBody>
      </p:sp>
      <p:sp>
        <p:nvSpPr>
          <p:cNvPr id="678916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Love the truth or the neighbour?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/>
              <a:t>Two friends are in a car. The driver is drunk. He runs a red light and causes a fender-bender. As the police are on their way, the driver says to his (sober) friend: can we pretend you were driving?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What would you do?</a:t>
            </a:r>
          </a:p>
          <a:p>
            <a:pPr>
              <a:buNone/>
            </a:pPr>
            <a:endParaRPr lang="en-CA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1026" name="Picture 2" descr="https://encrypted-tbn3.gstatic.com/images?q=tbn:ANd9GcTYERkbZGLnCmlRAnm3gqTHG9H7U_Wpy8sSJ2ubyLsxsWc83Bn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9149"/>
            <a:ext cx="3600400" cy="28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Love the truth or the neighbour?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/>
              <a:t>Two friends are in a car. The driver is drunk. He runs a red light and causes a fender-bender. As the police are on their way, the driver says to his (sober) friend: can we pretend you were driving?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What would you do?</a:t>
            </a:r>
          </a:p>
          <a:p>
            <a:pPr>
              <a:buFontTx/>
              <a:buNone/>
            </a:pPr>
            <a:r>
              <a:rPr lang="en-GB" dirty="0"/>
              <a:t>When this story was told to a group of Dutch people and Korean people, it turned out that</a:t>
            </a:r>
          </a:p>
          <a:p>
            <a:pPr>
              <a:buFontTx/>
              <a:buNone/>
            </a:pPr>
            <a:r>
              <a:rPr lang="en-GB" dirty="0"/>
              <a:t>		The Dutch would refuse</a:t>
            </a:r>
          </a:p>
          <a:p>
            <a:pPr>
              <a:buFontTx/>
              <a:buNone/>
            </a:pPr>
            <a:r>
              <a:rPr lang="en-GB" dirty="0"/>
              <a:t>		The Koreans would agree</a:t>
            </a:r>
          </a:p>
          <a:p>
            <a:pPr>
              <a:buFontTx/>
              <a:buNone/>
            </a:pPr>
            <a:r>
              <a:rPr lang="en-GB" dirty="0"/>
              <a:t>	And both claimed the other group would be lying.</a:t>
            </a:r>
          </a:p>
        </p:txBody>
      </p:sp>
    </p:spTree>
    <p:extLst>
      <p:ext uri="{BB962C8B-B14F-4D97-AF65-F5344CB8AC3E}">
        <p14:creationId xmlns:p14="http://schemas.microsoft.com/office/powerpoint/2010/main" val="1261205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Telling a lie to protect the neighbour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During World War 2, many people</a:t>
            </a:r>
            <a:br>
              <a:rPr lang="en-GB" dirty="0"/>
            </a:br>
            <a:r>
              <a:rPr lang="en-GB" dirty="0"/>
              <a:t>in The Netherlands went into </a:t>
            </a:r>
            <a:br>
              <a:rPr lang="en-GB" dirty="0"/>
            </a:br>
            <a:r>
              <a:rPr lang="en-GB" dirty="0"/>
              <a:t>hiding. </a:t>
            </a:r>
          </a:p>
          <a:p>
            <a:pPr>
              <a:buFontTx/>
              <a:buNone/>
            </a:pPr>
            <a:r>
              <a:rPr lang="en-GB" dirty="0"/>
              <a:t>If the Germans came knocking on </a:t>
            </a:r>
            <a:br>
              <a:rPr lang="en-GB" dirty="0"/>
            </a:br>
            <a:r>
              <a:rPr lang="en-GB" dirty="0"/>
              <a:t>your door and asked: is anybody </a:t>
            </a:r>
            <a:br>
              <a:rPr lang="en-GB" dirty="0"/>
            </a:br>
            <a:r>
              <a:rPr lang="en-GB" dirty="0"/>
              <a:t>hiding here, were you allowed to </a:t>
            </a:r>
            <a:br>
              <a:rPr lang="en-GB" dirty="0"/>
            </a:br>
            <a:r>
              <a:rPr lang="en-GB" dirty="0"/>
              <a:t>lie and say “no”? People of the </a:t>
            </a:r>
            <a:br>
              <a:rPr lang="en-GB" dirty="0"/>
            </a:br>
            <a:r>
              <a:rPr lang="en-GB" i="1" dirty="0"/>
              <a:t>Netherlands Reformed </a:t>
            </a:r>
            <a:br>
              <a:rPr lang="en-GB" i="1" dirty="0"/>
            </a:br>
            <a:r>
              <a:rPr lang="en-GB" i="1" dirty="0"/>
              <a:t>Congregations </a:t>
            </a:r>
            <a:r>
              <a:rPr lang="en-GB" dirty="0"/>
              <a:t>would tell the </a:t>
            </a:r>
            <a:br>
              <a:rPr lang="en-GB" dirty="0"/>
            </a:br>
            <a:r>
              <a:rPr lang="en-GB" dirty="0"/>
              <a:t>truth. People of the </a:t>
            </a:r>
            <a:r>
              <a:rPr lang="en-GB" i="1" dirty="0"/>
              <a:t>Reformed </a:t>
            </a:r>
            <a:br>
              <a:rPr lang="en-GB" i="1" dirty="0"/>
            </a:br>
            <a:r>
              <a:rPr lang="en-GB" i="1" dirty="0"/>
              <a:t>Churches </a:t>
            </a:r>
            <a:r>
              <a:rPr lang="en-GB" dirty="0"/>
              <a:t>would tell a lie.</a:t>
            </a:r>
          </a:p>
          <a:p>
            <a:pPr algn="ctr">
              <a:buFontTx/>
              <a:buNone/>
            </a:pPr>
            <a:r>
              <a:rPr lang="en-GB" i="1" dirty="0"/>
              <a:t>Who did right and who did wrong?	</a:t>
            </a:r>
          </a:p>
        </p:txBody>
      </p:sp>
      <p:pic>
        <p:nvPicPr>
          <p:cNvPr id="2050" name="Picture 2" descr="https://d202m5krfqbpi5.cloudfront.net/books/1387708868l/26038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4" y="1124744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6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Telling a lie to protect the neighbour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During World War 2, many people</a:t>
            </a:r>
            <a:br>
              <a:rPr lang="en-GB" dirty="0"/>
            </a:br>
            <a:r>
              <a:rPr lang="en-GB" dirty="0"/>
              <a:t>in The Netherlands went into </a:t>
            </a:r>
            <a:br>
              <a:rPr lang="en-GB" dirty="0"/>
            </a:br>
            <a:r>
              <a:rPr lang="en-GB" dirty="0"/>
              <a:t>hiding. </a:t>
            </a:r>
          </a:p>
          <a:p>
            <a:pPr>
              <a:buFontTx/>
              <a:buNone/>
            </a:pPr>
            <a:r>
              <a:rPr lang="en-GB" dirty="0"/>
              <a:t>If the Germans came knocking on </a:t>
            </a:r>
            <a:br>
              <a:rPr lang="en-GB" dirty="0"/>
            </a:br>
            <a:r>
              <a:rPr lang="en-GB" dirty="0"/>
              <a:t>your door and asked: is anybody </a:t>
            </a:r>
            <a:br>
              <a:rPr lang="en-GB" dirty="0"/>
            </a:br>
            <a:r>
              <a:rPr lang="en-GB" dirty="0"/>
              <a:t>hiding here, were you allowed to </a:t>
            </a:r>
            <a:br>
              <a:rPr lang="en-GB" dirty="0"/>
            </a:br>
            <a:r>
              <a:rPr lang="en-GB" dirty="0"/>
              <a:t>lie and say “no”? People of the </a:t>
            </a:r>
            <a:br>
              <a:rPr lang="en-GB" dirty="0"/>
            </a:br>
            <a:r>
              <a:rPr lang="en-GB" i="1" dirty="0"/>
              <a:t>Netherlands Reformed </a:t>
            </a:r>
            <a:br>
              <a:rPr lang="en-GB" i="1" dirty="0"/>
            </a:br>
            <a:r>
              <a:rPr lang="en-GB" i="1" dirty="0"/>
              <a:t>Congregations </a:t>
            </a:r>
            <a:r>
              <a:rPr lang="en-GB" dirty="0"/>
              <a:t>would tell the </a:t>
            </a:r>
            <a:br>
              <a:rPr lang="en-GB" dirty="0"/>
            </a:br>
            <a:r>
              <a:rPr lang="en-GB" dirty="0"/>
              <a:t>truth. People of the </a:t>
            </a:r>
            <a:r>
              <a:rPr lang="en-GB" i="1" dirty="0"/>
              <a:t>Reformed </a:t>
            </a:r>
            <a:br>
              <a:rPr lang="en-GB" i="1" dirty="0"/>
            </a:br>
            <a:r>
              <a:rPr lang="en-GB" i="1" dirty="0"/>
              <a:t>Churches </a:t>
            </a:r>
            <a:r>
              <a:rPr lang="en-GB" dirty="0"/>
              <a:t>would tell a lie.</a:t>
            </a:r>
          </a:p>
          <a:p>
            <a:pPr algn="ctr"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It’s not always wrong to tell an untruth.</a:t>
            </a:r>
            <a:r>
              <a:rPr lang="en-GB" i="1" dirty="0"/>
              <a:t>	</a:t>
            </a:r>
          </a:p>
        </p:txBody>
      </p:sp>
      <p:pic>
        <p:nvPicPr>
          <p:cNvPr id="2050" name="Picture 2" descr="https://d202m5krfqbpi5.cloudfront.net/books/1387708868l/260382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4" y="1124744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 telling a truth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Peter and George are having a coffee </a:t>
            </a:r>
            <a:br>
              <a:rPr lang="en-GB" dirty="0"/>
            </a:br>
            <a:r>
              <a:rPr lang="en-GB" dirty="0"/>
              <a:t>together. They’re talking about Jack. </a:t>
            </a:r>
            <a:br>
              <a:rPr lang="en-GB" dirty="0"/>
            </a:br>
            <a:r>
              <a:rPr lang="en-GB" dirty="0"/>
              <a:t>George doesn’t like Jack and is always </a:t>
            </a:r>
            <a:br>
              <a:rPr lang="en-GB" dirty="0"/>
            </a:br>
            <a:r>
              <a:rPr lang="en-GB" dirty="0"/>
              <a:t>talking Jack down. Jack is trying to get </a:t>
            </a:r>
            <a:br>
              <a:rPr lang="en-GB" dirty="0"/>
            </a:br>
            <a:r>
              <a:rPr lang="en-GB" dirty="0"/>
              <a:t>his driver’s license and Peter knows he’s </a:t>
            </a:r>
            <a:br>
              <a:rPr lang="en-GB" dirty="0"/>
            </a:br>
            <a:r>
              <a:rPr lang="en-GB" dirty="0"/>
              <a:t>failed twice already. George doesn’t </a:t>
            </a:r>
            <a:br>
              <a:rPr lang="en-GB" dirty="0"/>
            </a:br>
            <a:r>
              <a:rPr lang="en-GB" dirty="0"/>
              <a:t>know this. When George comments on how hopeless Jack can be, Peter says nothing about Jack having failed his driver’s test twice already.</a:t>
            </a:r>
          </a:p>
          <a:p>
            <a:pPr>
              <a:buFontTx/>
              <a:buNone/>
            </a:pPr>
            <a:endParaRPr lang="en-GB" dirty="0"/>
          </a:p>
          <a:p>
            <a:pPr algn="ctr"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It’s not always wise to tell a truth.</a:t>
            </a:r>
            <a:endParaRPr lang="en-GB" dirty="0"/>
          </a:p>
        </p:txBody>
      </p:sp>
      <p:pic>
        <p:nvPicPr>
          <p:cNvPr id="3074" name="Picture 2" descr="http://www.canadianfreestuff.com/wp-content/uploads/2013/07/tim-hortons-takeout-cu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05634" cy="21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3226" b="12903"/>
          <a:stretch>
            <a:fillRect/>
          </a:stretch>
        </p:blipFill>
        <p:spPr bwMode="auto">
          <a:xfrm>
            <a:off x="1403648" y="117091"/>
            <a:ext cx="6362707" cy="648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403648" y="1340769"/>
            <a:ext cx="6362707" cy="122413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03648" y="2564904"/>
            <a:ext cx="6362707" cy="106604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03646" y="117092"/>
            <a:ext cx="6362707" cy="12236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03647" y="3630948"/>
            <a:ext cx="6362707" cy="12382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02917" y="4869160"/>
            <a:ext cx="6363438" cy="1736656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6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6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6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6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6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shall we speak?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724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The 9th commandment teaches us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To love our neighbour and the truth together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When you speak, consider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What does the </a:t>
            </a:r>
            <a:r>
              <a:rPr lang="en-GB" dirty="0">
                <a:solidFill>
                  <a:srgbClr val="00FF00"/>
                </a:solidFill>
              </a:rPr>
              <a:t>most justice to the truth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- </a:t>
            </a:r>
            <a:r>
              <a:rPr lang="en-GB" dirty="0"/>
              <a:t>What does the </a:t>
            </a:r>
            <a:r>
              <a:rPr lang="en-GB" dirty="0">
                <a:solidFill>
                  <a:srgbClr val="00FF00"/>
                </a:solidFill>
              </a:rPr>
              <a:t>least damage to myself and my neighbour</a:t>
            </a:r>
          </a:p>
          <a:p>
            <a:pPr lvl="1"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69018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9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3226" b="12903"/>
          <a:stretch>
            <a:fillRect/>
          </a:stretch>
        </p:blipFill>
        <p:spPr bwMode="auto">
          <a:xfrm>
            <a:off x="4735513" y="1524000"/>
            <a:ext cx="44084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8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9th commandment</a:t>
            </a:r>
          </a:p>
        </p:txBody>
      </p:sp>
      <p:pic>
        <p:nvPicPr>
          <p:cNvPr id="521219" name="Picture 3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testify falsely</a:t>
            </a:r>
          </a:p>
        </p:txBody>
      </p:sp>
      <p:sp>
        <p:nvSpPr>
          <p:cNvPr id="521221" name="AutoShape 5"/>
          <p:cNvSpPr>
            <a:spLocks noChangeArrowheads="1"/>
          </p:cNvSpPr>
          <p:nvPr/>
        </p:nvSpPr>
        <p:spPr bwMode="auto">
          <a:xfrm>
            <a:off x="2514600" y="20574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6"/>
          <p:cNvSpPr>
            <a:spLocks noChangeArrowheads="1"/>
          </p:cNvSpPr>
          <p:nvPr/>
        </p:nvSpPr>
        <p:spPr bwMode="auto">
          <a:xfrm>
            <a:off x="2133600" y="48006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37"/>
          <p:cNvSpPr>
            <a:spLocks noChangeArrowheads="1"/>
          </p:cNvSpPr>
          <p:nvPr/>
        </p:nvSpPr>
        <p:spPr bwMode="auto">
          <a:xfrm>
            <a:off x="4419600" y="838200"/>
            <a:ext cx="4419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condemn another without hearing</a:t>
            </a:r>
          </a:p>
        </p:txBody>
      </p:sp>
      <p:sp>
        <p:nvSpPr>
          <p:cNvPr id="521254" name="Line 38"/>
          <p:cNvSpPr>
            <a:spLocks noChangeShapeType="1"/>
          </p:cNvSpPr>
          <p:nvPr/>
        </p:nvSpPr>
        <p:spPr bwMode="auto">
          <a:xfrm flipV="1">
            <a:off x="3581400" y="14478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>
            <a:off x="3963988" y="4602163"/>
            <a:ext cx="51784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uphold another’s honour</a:t>
            </a:r>
          </a:p>
        </p:txBody>
      </p:sp>
      <p:sp>
        <p:nvSpPr>
          <p:cNvPr id="521256" name="Line 40"/>
          <p:cNvSpPr>
            <a:spLocks noChangeShapeType="1"/>
          </p:cNvSpPr>
          <p:nvPr/>
        </p:nvSpPr>
        <p:spPr bwMode="auto">
          <a:xfrm flipV="1">
            <a:off x="3276600" y="4953000"/>
            <a:ext cx="7620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7" name="Oval 41"/>
          <p:cNvSpPr>
            <a:spLocks noChangeArrowheads="1"/>
          </p:cNvSpPr>
          <p:nvPr/>
        </p:nvSpPr>
        <p:spPr bwMode="auto">
          <a:xfrm>
            <a:off x="4495800" y="2057400"/>
            <a:ext cx="46482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twist another’s words</a:t>
            </a:r>
          </a:p>
        </p:txBody>
      </p:sp>
      <p:sp>
        <p:nvSpPr>
          <p:cNvPr id="521258" name="Line 42"/>
          <p:cNvSpPr>
            <a:spLocks noChangeShapeType="1"/>
          </p:cNvSpPr>
          <p:nvPr/>
        </p:nvSpPr>
        <p:spPr bwMode="auto">
          <a:xfrm flipV="1">
            <a:off x="3810000" y="2362200"/>
            <a:ext cx="762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9" name="Oval 43"/>
          <p:cNvSpPr>
            <a:spLocks noChangeArrowheads="1"/>
          </p:cNvSpPr>
          <p:nvPr/>
        </p:nvSpPr>
        <p:spPr bwMode="auto">
          <a:xfrm>
            <a:off x="4343400" y="2743200"/>
            <a:ext cx="48006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speak evil of another</a:t>
            </a:r>
          </a:p>
        </p:txBody>
      </p:sp>
      <p:sp>
        <p:nvSpPr>
          <p:cNvPr id="521260" name="Line 44"/>
          <p:cNvSpPr>
            <a:spLocks noChangeShapeType="1"/>
          </p:cNvSpPr>
          <p:nvPr/>
        </p:nvSpPr>
        <p:spPr bwMode="auto">
          <a:xfrm>
            <a:off x="3733800" y="2819400"/>
            <a:ext cx="685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61" name="Oval 45"/>
          <p:cNvSpPr>
            <a:spLocks noChangeArrowheads="1"/>
          </p:cNvSpPr>
          <p:nvPr/>
        </p:nvSpPr>
        <p:spPr bwMode="auto">
          <a:xfrm>
            <a:off x="4495800" y="3505200"/>
            <a:ext cx="44196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lie about another</a:t>
            </a:r>
          </a:p>
        </p:txBody>
      </p:sp>
      <p:sp>
        <p:nvSpPr>
          <p:cNvPr id="521262" name="Line 46"/>
          <p:cNvSpPr>
            <a:spLocks noChangeShapeType="1"/>
          </p:cNvSpPr>
          <p:nvPr/>
        </p:nvSpPr>
        <p:spPr bwMode="auto">
          <a:xfrm>
            <a:off x="3505200" y="3048000"/>
            <a:ext cx="1143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63" name="Oval 47"/>
          <p:cNvSpPr>
            <a:spLocks noChangeArrowheads="1"/>
          </p:cNvSpPr>
          <p:nvPr/>
        </p:nvSpPr>
        <p:spPr bwMode="auto">
          <a:xfrm>
            <a:off x="3965575" y="5638800"/>
            <a:ext cx="51784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do justice to others</a:t>
            </a:r>
          </a:p>
        </p:txBody>
      </p:sp>
      <p:sp>
        <p:nvSpPr>
          <p:cNvPr id="521264" name="Line 48"/>
          <p:cNvSpPr>
            <a:spLocks noChangeShapeType="1"/>
          </p:cNvSpPr>
          <p:nvPr/>
        </p:nvSpPr>
        <p:spPr bwMode="auto">
          <a:xfrm>
            <a:off x="3352800" y="5638800"/>
            <a:ext cx="7620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379925" y="182562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2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12:1,4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19200"/>
            <a:ext cx="8460432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1.Help us, O </a:t>
            </a:r>
            <a:r>
              <a:rPr lang="en-US" cap="small" dirty="0">
                <a:solidFill>
                  <a:schemeClr val="tx1"/>
                </a:solidFill>
              </a:rPr>
              <a:t>Lord! </a:t>
            </a:r>
            <a:r>
              <a:rPr lang="en-US" dirty="0">
                <a:solidFill>
                  <a:schemeClr val="tx1"/>
                </a:solidFill>
              </a:rPr>
              <a:t>The godly all have vanished;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gone are the faithful who </a:t>
            </a:r>
            <a:r>
              <a:rPr lang="en-GB" dirty="0">
                <a:solidFill>
                  <a:schemeClr val="tx1"/>
                </a:solidFill>
              </a:rPr>
              <a:t>you</a:t>
            </a:r>
            <a:r>
              <a:rPr lang="en-US" dirty="0">
                <a:solidFill>
                  <a:schemeClr val="tx1"/>
                </a:solidFill>
              </a:rPr>
              <a:t>r judgments seek.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Men lie to one another, truth is banished;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err="1">
                <a:solidFill>
                  <a:schemeClr val="tx1"/>
                </a:solidFill>
              </a:rPr>
              <a:t>flatt</a:t>
            </a:r>
            <a:r>
              <a:rPr lang="en-GB" u="wavy" dirty="0" err="1"/>
              <a:t>’</a:t>
            </a:r>
            <a:r>
              <a:rPr lang="en-GB" u="sng" dirty="0" err="1">
                <a:solidFill>
                  <a:schemeClr val="tx1"/>
                </a:solidFill>
              </a:rPr>
              <a:t>r</a:t>
            </a:r>
            <a:r>
              <a:rPr lang="en-US" u="sng" dirty="0" err="1">
                <a:solidFill>
                  <a:schemeClr val="tx1"/>
                </a:solidFill>
              </a:rPr>
              <a:t>i</a:t>
            </a:r>
            <a:r>
              <a:rPr lang="en-US" dirty="0" err="1">
                <a:solidFill>
                  <a:schemeClr val="tx1"/>
                </a:solidFill>
              </a:rPr>
              <a:t>ng</a:t>
            </a:r>
            <a:r>
              <a:rPr lang="en-US" dirty="0">
                <a:solidFill>
                  <a:schemeClr val="tx1"/>
                </a:solidFill>
              </a:rPr>
              <a:t> lips and double heart they speak.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4.The words of promise which the </a:t>
            </a:r>
            <a:r>
              <a:rPr lang="en-US" cap="small" dirty="0">
                <a:solidFill>
                  <a:schemeClr val="tx1"/>
                </a:solidFill>
              </a:rPr>
              <a:t>Lord</a:t>
            </a:r>
            <a:r>
              <a:rPr lang="en-US" dirty="0">
                <a:solidFill>
                  <a:schemeClr val="tx1"/>
                </a:solidFill>
              </a:rPr>
              <a:t> has spoken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are purest silver seven times refined.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His </a:t>
            </a:r>
            <a:r>
              <a:rPr lang="en-US" dirty="0" err="1">
                <a:solidFill>
                  <a:schemeClr val="tx1"/>
                </a:solidFill>
              </a:rPr>
              <a:t>cov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en-GB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ant stands from age to age unbroken;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he is our God, in truth and faith enshrined.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1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/>
              <a:t>9th commandment</a:t>
            </a:r>
          </a:p>
        </p:txBody>
      </p:sp>
      <p:pic>
        <p:nvPicPr>
          <p:cNvPr id="521219" name="Picture 3" descr="C:\Documents and Settings\Karlo Janssen\Mijn documenten\Catechism\Pictures\1e geb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678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0" name="Rectangle 4"/>
          <p:cNvSpPr>
            <a:spLocks noChangeArrowheads="1"/>
          </p:cNvSpPr>
          <p:nvPr/>
        </p:nvSpPr>
        <p:spPr bwMode="auto">
          <a:xfrm>
            <a:off x="152400" y="609600"/>
            <a:ext cx="18288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/>
              <a:t>You shall </a:t>
            </a:r>
          </a:p>
          <a:p>
            <a:r>
              <a:rPr lang="en-GB"/>
              <a:t>not testify falsely</a:t>
            </a:r>
          </a:p>
        </p:txBody>
      </p:sp>
      <p:sp>
        <p:nvSpPr>
          <p:cNvPr id="521221" name="AutoShape 5"/>
          <p:cNvSpPr>
            <a:spLocks noChangeArrowheads="1"/>
          </p:cNvSpPr>
          <p:nvPr/>
        </p:nvSpPr>
        <p:spPr bwMode="auto">
          <a:xfrm>
            <a:off x="2514600" y="2057400"/>
            <a:ext cx="1295400" cy="1219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Don’t</a:t>
            </a:r>
          </a:p>
        </p:txBody>
      </p:sp>
      <p:sp>
        <p:nvSpPr>
          <p:cNvPr id="521222" name="AutoShape 6"/>
          <p:cNvSpPr>
            <a:spLocks noChangeArrowheads="1"/>
          </p:cNvSpPr>
          <p:nvPr/>
        </p:nvSpPr>
        <p:spPr bwMode="auto">
          <a:xfrm>
            <a:off x="2133600" y="4800600"/>
            <a:ext cx="1295400" cy="1219200"/>
          </a:xfrm>
          <a:custGeom>
            <a:avLst/>
            <a:gdLst>
              <a:gd name="G0" fmla="+- 3300 0 0"/>
              <a:gd name="G1" fmla="+- 21600 0 3300"/>
              <a:gd name="G2" fmla="+- 21600 0 33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00" y="10800"/>
                </a:moveTo>
                <a:cubicBezTo>
                  <a:pt x="3300" y="14942"/>
                  <a:pt x="6658" y="18300"/>
                  <a:pt x="10800" y="18300"/>
                </a:cubicBezTo>
                <a:cubicBezTo>
                  <a:pt x="14942" y="18300"/>
                  <a:pt x="18300" y="14942"/>
                  <a:pt x="18300" y="10800"/>
                </a:cubicBezTo>
                <a:cubicBezTo>
                  <a:pt x="18300" y="6658"/>
                  <a:pt x="14942" y="3300"/>
                  <a:pt x="10800" y="3300"/>
                </a:cubicBezTo>
                <a:cubicBezTo>
                  <a:pt x="6658" y="3300"/>
                  <a:pt x="3300" y="6658"/>
                  <a:pt x="33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1"/>
                </a:solidFill>
                <a:latin typeface="Comic Sans MS" pitchFamily="66" charset="0"/>
              </a:rPr>
              <a:t>Do</a:t>
            </a:r>
          </a:p>
        </p:txBody>
      </p:sp>
      <p:sp>
        <p:nvSpPr>
          <p:cNvPr id="521253" name="Oval 37"/>
          <p:cNvSpPr>
            <a:spLocks noChangeArrowheads="1"/>
          </p:cNvSpPr>
          <p:nvPr/>
        </p:nvSpPr>
        <p:spPr bwMode="auto">
          <a:xfrm>
            <a:off x="4419600" y="838200"/>
            <a:ext cx="4419600" cy="1136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condemn another without hearing</a:t>
            </a:r>
          </a:p>
        </p:txBody>
      </p:sp>
      <p:sp>
        <p:nvSpPr>
          <p:cNvPr id="521254" name="Line 38"/>
          <p:cNvSpPr>
            <a:spLocks noChangeShapeType="1"/>
          </p:cNvSpPr>
          <p:nvPr/>
        </p:nvSpPr>
        <p:spPr bwMode="auto">
          <a:xfrm flipV="1">
            <a:off x="3581400" y="14478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>
            <a:off x="3963988" y="4602163"/>
            <a:ext cx="51784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uphold another’s honour</a:t>
            </a:r>
          </a:p>
        </p:txBody>
      </p:sp>
      <p:sp>
        <p:nvSpPr>
          <p:cNvPr id="521256" name="Line 40"/>
          <p:cNvSpPr>
            <a:spLocks noChangeShapeType="1"/>
          </p:cNvSpPr>
          <p:nvPr/>
        </p:nvSpPr>
        <p:spPr bwMode="auto">
          <a:xfrm flipV="1">
            <a:off x="3276600" y="4953000"/>
            <a:ext cx="7620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7" name="Oval 41"/>
          <p:cNvSpPr>
            <a:spLocks noChangeArrowheads="1"/>
          </p:cNvSpPr>
          <p:nvPr/>
        </p:nvSpPr>
        <p:spPr bwMode="auto">
          <a:xfrm>
            <a:off x="4495800" y="2057400"/>
            <a:ext cx="46482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twist another’s words</a:t>
            </a:r>
          </a:p>
        </p:txBody>
      </p:sp>
      <p:sp>
        <p:nvSpPr>
          <p:cNvPr id="521258" name="Line 42"/>
          <p:cNvSpPr>
            <a:spLocks noChangeShapeType="1"/>
          </p:cNvSpPr>
          <p:nvPr/>
        </p:nvSpPr>
        <p:spPr bwMode="auto">
          <a:xfrm flipV="1">
            <a:off x="3810000" y="2362200"/>
            <a:ext cx="7620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59" name="Oval 43"/>
          <p:cNvSpPr>
            <a:spLocks noChangeArrowheads="1"/>
          </p:cNvSpPr>
          <p:nvPr/>
        </p:nvSpPr>
        <p:spPr bwMode="auto">
          <a:xfrm>
            <a:off x="4343400" y="2743200"/>
            <a:ext cx="48006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speak evil of another</a:t>
            </a:r>
          </a:p>
        </p:txBody>
      </p:sp>
      <p:sp>
        <p:nvSpPr>
          <p:cNvPr id="521260" name="Line 44"/>
          <p:cNvSpPr>
            <a:spLocks noChangeShapeType="1"/>
          </p:cNvSpPr>
          <p:nvPr/>
        </p:nvSpPr>
        <p:spPr bwMode="auto">
          <a:xfrm>
            <a:off x="3733800" y="2819400"/>
            <a:ext cx="685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61" name="Oval 45"/>
          <p:cNvSpPr>
            <a:spLocks noChangeArrowheads="1"/>
          </p:cNvSpPr>
          <p:nvPr/>
        </p:nvSpPr>
        <p:spPr bwMode="auto">
          <a:xfrm>
            <a:off x="4495800" y="3505200"/>
            <a:ext cx="4419600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Comic Sans MS" pitchFamily="66" charset="0"/>
              </a:rPr>
              <a:t>lie about another</a:t>
            </a:r>
          </a:p>
        </p:txBody>
      </p:sp>
      <p:sp>
        <p:nvSpPr>
          <p:cNvPr id="521262" name="Line 46"/>
          <p:cNvSpPr>
            <a:spLocks noChangeShapeType="1"/>
          </p:cNvSpPr>
          <p:nvPr/>
        </p:nvSpPr>
        <p:spPr bwMode="auto">
          <a:xfrm>
            <a:off x="3505200" y="3048000"/>
            <a:ext cx="1143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521263" name="Oval 47"/>
          <p:cNvSpPr>
            <a:spLocks noChangeArrowheads="1"/>
          </p:cNvSpPr>
          <p:nvPr/>
        </p:nvSpPr>
        <p:spPr bwMode="auto">
          <a:xfrm>
            <a:off x="3965575" y="5638800"/>
            <a:ext cx="5178425" cy="619125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>
                <a:latin typeface="Comic Sans MS" pitchFamily="66" charset="0"/>
              </a:rPr>
              <a:t>do justice to others</a:t>
            </a:r>
          </a:p>
        </p:txBody>
      </p:sp>
      <p:sp>
        <p:nvSpPr>
          <p:cNvPr id="521264" name="Line 48"/>
          <p:cNvSpPr>
            <a:spLocks noChangeShapeType="1"/>
          </p:cNvSpPr>
          <p:nvPr/>
        </p:nvSpPr>
        <p:spPr bwMode="auto">
          <a:xfrm>
            <a:off x="3352800" y="5638800"/>
            <a:ext cx="762000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In court</a:t>
            </a:r>
          </a:p>
        </p:txBody>
      </p:sp>
      <p:sp>
        <p:nvSpPr>
          <p:cNvPr id="654339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/>
          </a:p>
          <a:p>
            <a:pPr algn="ctr">
              <a:buFontTx/>
              <a:buNone/>
            </a:pPr>
            <a:endParaRPr lang="en-GB"/>
          </a:p>
        </p:txBody>
      </p:sp>
      <p:pic>
        <p:nvPicPr>
          <p:cNvPr id="654342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5555" r="4822" b="2222"/>
          <a:stretch>
            <a:fillRect/>
          </a:stretch>
        </p:blipFill>
        <p:spPr bwMode="auto">
          <a:xfrm>
            <a:off x="3659188" y="0"/>
            <a:ext cx="537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4343" name="Rectangle 2055"/>
          <p:cNvSpPr>
            <a:spLocks noChangeArrowheads="1"/>
          </p:cNvSpPr>
          <p:nvPr/>
        </p:nvSpPr>
        <p:spPr bwMode="auto">
          <a:xfrm>
            <a:off x="5715000" y="0"/>
            <a:ext cx="13716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4344" name="Text Box 2056"/>
          <p:cNvSpPr txBox="1">
            <a:spLocks noChangeArrowheads="1"/>
          </p:cNvSpPr>
          <p:nvPr/>
        </p:nvSpPr>
        <p:spPr bwMode="auto">
          <a:xfrm>
            <a:off x="304800" y="1501012"/>
            <a:ext cx="30067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9th commandment uses the situation of a court room to indicate how we are to speak about each other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418856" y="326571"/>
            <a:ext cx="1296144" cy="16237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48872" y="0"/>
            <a:ext cx="1296144" cy="134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16016" y="5877272"/>
            <a:ext cx="3528392" cy="93696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9188" y="1711360"/>
            <a:ext cx="968036" cy="366185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32905" y="4638528"/>
            <a:ext cx="1296144" cy="13407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32905" y="1315007"/>
            <a:ext cx="3001558" cy="1681945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736761" y="2949244"/>
            <a:ext cx="1296144" cy="2359668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7106911" y="3685115"/>
            <a:ext cx="1296144" cy="16237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A court room</a:t>
            </a:r>
          </a:p>
        </p:txBody>
      </p:sp>
      <p:sp>
        <p:nvSpPr>
          <p:cNvPr id="654339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GB"/>
          </a:p>
          <a:p>
            <a:pPr algn="ctr">
              <a:buFontTx/>
              <a:buNone/>
            </a:pPr>
            <a:endParaRPr lang="en-GB"/>
          </a:p>
        </p:txBody>
      </p:sp>
      <p:pic>
        <p:nvPicPr>
          <p:cNvPr id="654342" name="Picture 2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5555" r="4822" b="2222"/>
          <a:stretch>
            <a:fillRect/>
          </a:stretch>
        </p:blipFill>
        <p:spPr bwMode="auto">
          <a:xfrm>
            <a:off x="3659188" y="0"/>
            <a:ext cx="537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4343" name="Rectangle 2055"/>
          <p:cNvSpPr>
            <a:spLocks noChangeArrowheads="1"/>
          </p:cNvSpPr>
          <p:nvPr/>
        </p:nvSpPr>
        <p:spPr bwMode="auto">
          <a:xfrm>
            <a:off x="5715000" y="0"/>
            <a:ext cx="13716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54344" name="Text Box 2056"/>
          <p:cNvSpPr txBox="1">
            <a:spLocks noChangeArrowheads="1"/>
          </p:cNvSpPr>
          <p:nvPr/>
        </p:nvSpPr>
        <p:spPr bwMode="auto">
          <a:xfrm>
            <a:off x="304800" y="1501014"/>
            <a:ext cx="30067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 role we play in regards to a matter, </a:t>
            </a:r>
            <a:r>
              <a:rPr lang="en-GB" sz="32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to speak the truth and seek the common good of all (including God)</a:t>
            </a:r>
          </a:p>
        </p:txBody>
      </p:sp>
    </p:spTree>
    <p:extLst>
      <p:ext uri="{BB962C8B-B14F-4D97-AF65-F5344CB8AC3E}">
        <p14:creationId xmlns:p14="http://schemas.microsoft.com/office/powerpoint/2010/main" val="3739656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1 Kings 21:1-16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dirty="0"/>
              <a:t>1. Ahab and </a:t>
            </a:r>
            <a:r>
              <a:rPr lang="en-GB" sz="2400" dirty="0" err="1"/>
              <a:t>Naboth</a:t>
            </a:r>
            <a:endParaRPr lang="en-GB" sz="2400" dirty="0"/>
          </a:p>
          <a:p>
            <a:pPr>
              <a:buFontTx/>
              <a:buNone/>
            </a:pPr>
            <a:r>
              <a:rPr lang="en-GB" sz="2400" dirty="0"/>
              <a:t>2. His vineyard</a:t>
            </a:r>
          </a:p>
          <a:p>
            <a:pPr>
              <a:buFontTx/>
              <a:buNone/>
            </a:pPr>
            <a:r>
              <a:rPr lang="en-GB" sz="2400" dirty="0"/>
              <a:t>3. Because he had inherited from his forefathers</a:t>
            </a:r>
          </a:p>
          <a:p>
            <a:pPr>
              <a:buFontTx/>
              <a:buNone/>
            </a:pPr>
            <a:r>
              <a:rPr lang="en-GB" sz="2400" dirty="0"/>
              <a:t>4. Sullen and angry</a:t>
            </a:r>
          </a:p>
          <a:p>
            <a:pPr>
              <a:buFontTx/>
              <a:buNone/>
            </a:pPr>
            <a:r>
              <a:rPr lang="en-GB" sz="2400" dirty="0"/>
              <a:t>5. Jezebel, his wife</a:t>
            </a:r>
          </a:p>
          <a:p>
            <a:pPr>
              <a:buFontTx/>
              <a:buNone/>
            </a:pPr>
            <a:r>
              <a:rPr lang="en-GB" sz="2400" dirty="0"/>
              <a:t>6. Because Ahab was king</a:t>
            </a:r>
          </a:p>
          <a:p>
            <a:pPr>
              <a:buFontTx/>
              <a:buNone/>
            </a:pPr>
            <a:r>
              <a:rPr lang="en-GB" sz="2400" dirty="0"/>
              <a:t>7. She wrote letters in </a:t>
            </a:r>
            <a:br>
              <a:rPr lang="en-GB" sz="2400" dirty="0"/>
            </a:br>
            <a:r>
              <a:rPr lang="en-GB" sz="2400" dirty="0"/>
              <a:t>Ahab’s name </a:t>
            </a:r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58778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77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27432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7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4038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ction Button: Custom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27169" y="0"/>
            <a:ext cx="1262062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CA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/>
              <a:t>Bible Study: 1 Kings 21:1-16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dirty="0"/>
              <a:t>8. To have false witnesses who could help get Naboth condemned to death</a:t>
            </a:r>
          </a:p>
          <a:p>
            <a:pPr>
              <a:buFontTx/>
              <a:buNone/>
            </a:pPr>
            <a:r>
              <a:rPr lang="en-GB" sz="2400" dirty="0"/>
              <a:t>9. Yes</a:t>
            </a:r>
          </a:p>
          <a:p>
            <a:pPr>
              <a:buFontTx/>
              <a:buNone/>
            </a:pPr>
            <a:r>
              <a:rPr lang="en-GB" sz="2400" dirty="0"/>
              <a:t>10. Cursing both God</a:t>
            </a:r>
            <a:br>
              <a:rPr lang="en-GB" sz="2400" dirty="0"/>
            </a:br>
            <a:r>
              <a:rPr lang="en-GB" sz="2400" dirty="0"/>
              <a:t>and the king</a:t>
            </a:r>
          </a:p>
          <a:p>
            <a:pPr>
              <a:buFontTx/>
              <a:buNone/>
            </a:pPr>
            <a:r>
              <a:rPr lang="en-GB" sz="2400" dirty="0"/>
              <a:t>11. He was stoned </a:t>
            </a:r>
            <a:br>
              <a:rPr lang="en-GB" sz="2400" dirty="0"/>
            </a:br>
            <a:r>
              <a:rPr lang="en-GB" sz="2400" dirty="0"/>
              <a:t>to death</a:t>
            </a:r>
          </a:p>
          <a:p>
            <a:pPr>
              <a:buFontTx/>
              <a:buNone/>
            </a:pPr>
            <a:r>
              <a:rPr lang="en-GB" sz="2400" dirty="0"/>
              <a:t>12. He took the </a:t>
            </a:r>
            <a:br>
              <a:rPr lang="en-GB" sz="2400" dirty="0"/>
            </a:br>
            <a:r>
              <a:rPr lang="en-GB" sz="2400" dirty="0"/>
              <a:t>vineyard</a:t>
            </a:r>
          </a:p>
          <a:p>
            <a:pPr>
              <a:buFontTx/>
              <a:buNone/>
            </a:pPr>
            <a:r>
              <a:rPr lang="en-GB" sz="2400" dirty="0"/>
              <a:t>13. Naboth</a:t>
            </a:r>
          </a:p>
          <a:p>
            <a:pPr>
              <a:buFontTx/>
              <a:buNone/>
            </a:pPr>
            <a:r>
              <a:rPr lang="en-GB" sz="2400" dirty="0"/>
              <a:t>	Everybody else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674820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609600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tion Button: Custom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27169" y="0"/>
            <a:ext cx="1262062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endParaRPr lang="en-CA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Condemned unfairly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There are many accounts in the Bible of people who were unjustly condemned.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Among them are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David, when persecuted by Saul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prophet Jeremiah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John the Baptist 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Lord Jesus Christ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The deacon Stephen</a:t>
            </a:r>
          </a:p>
          <a:p>
            <a:pPr lvl="1">
              <a:buFontTx/>
              <a:buNone/>
            </a:pPr>
            <a:endParaRPr lang="en-GB" dirty="0"/>
          </a:p>
        </p:txBody>
      </p:sp>
      <p:pic>
        <p:nvPicPr>
          <p:cNvPr id="67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5544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Gossip</a:t>
            </a:r>
          </a:p>
        </p:txBody>
      </p:sp>
      <p:pic>
        <p:nvPicPr>
          <p:cNvPr id="4" name="The Pink Christian - ep 2 - Gossip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088" y="1125538"/>
            <a:ext cx="7518400" cy="5638800"/>
          </a:xfrm>
          <a:ln w="76200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0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</TotalTime>
  <Words>909</Words>
  <Application>Microsoft Office PowerPoint</Application>
  <PresentationFormat>On-screen Show (4:3)</PresentationFormat>
  <Paragraphs>125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12:1,4</vt:lpstr>
      <vt:lpstr>9th commandment</vt:lpstr>
      <vt:lpstr>In court</vt:lpstr>
      <vt:lpstr>A court room</vt:lpstr>
      <vt:lpstr>Bible Study: 1 Kings 21:1-16</vt:lpstr>
      <vt:lpstr>Bible Study: 1 Kings 21:1-16</vt:lpstr>
      <vt:lpstr>Condemned unfairly</vt:lpstr>
      <vt:lpstr>Gossip</vt:lpstr>
      <vt:lpstr>The issue</vt:lpstr>
      <vt:lpstr>Love the truth or the neighbour?</vt:lpstr>
      <vt:lpstr>Love the truth or the neighbour?</vt:lpstr>
      <vt:lpstr>Telling a lie to protect the neighbour</vt:lpstr>
      <vt:lpstr>Telling a lie to protect the neighbour</vt:lpstr>
      <vt:lpstr>Not telling a truth</vt:lpstr>
      <vt:lpstr>PowerPoint Presentation</vt:lpstr>
      <vt:lpstr>How shall we speak?</vt:lpstr>
      <vt:lpstr>9th commandment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203</cp:revision>
  <cp:lastPrinted>2009-10-22T18:22:04Z</cp:lastPrinted>
  <dcterms:created xsi:type="dcterms:W3CDTF">2008-08-14T09:20:46Z</dcterms:created>
  <dcterms:modified xsi:type="dcterms:W3CDTF">2023-02-22T04:54:12Z</dcterms:modified>
</cp:coreProperties>
</file>