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859" r:id="rId2"/>
    <p:sldId id="862" r:id="rId3"/>
    <p:sldId id="692" r:id="rId4"/>
    <p:sldId id="832" r:id="rId5"/>
    <p:sldId id="863" r:id="rId6"/>
    <p:sldId id="833" r:id="rId7"/>
    <p:sldId id="837" r:id="rId8"/>
    <p:sldId id="869" r:id="rId9"/>
    <p:sldId id="868" r:id="rId10"/>
    <p:sldId id="835" r:id="rId11"/>
    <p:sldId id="836" r:id="rId12"/>
    <p:sldId id="840" r:id="rId13"/>
    <p:sldId id="839" r:id="rId14"/>
    <p:sldId id="838" r:id="rId15"/>
    <p:sldId id="842" r:id="rId16"/>
    <p:sldId id="843" r:id="rId17"/>
    <p:sldId id="744" r:id="rId18"/>
    <p:sldId id="861" r:id="rId19"/>
    <p:sldId id="844" r:id="rId20"/>
    <p:sldId id="847" r:id="rId21"/>
    <p:sldId id="858" r:id="rId22"/>
    <p:sldId id="855" r:id="rId23"/>
    <p:sldId id="857" r:id="rId24"/>
    <p:sldId id="856" r:id="rId25"/>
    <p:sldId id="864" r:id="rId26"/>
    <p:sldId id="860" r:id="rId27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00FF"/>
    <a:srgbClr val="99CCFF"/>
    <a:srgbClr val="993300"/>
    <a:srgbClr val="FF0000"/>
    <a:srgbClr val="FFFF00"/>
    <a:srgbClr val="29292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3BE13B-EBEA-4FC4-9107-DBFF48AE35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57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3086EAD-FF18-4E2F-BF01-7F25C6CB0D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86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44EA71AE-5BD2-42FF-9B66-49FC1C9CEEF1}" type="slidenum">
              <a:rPr lang="en-GB" sz="1200" smtClean="0">
                <a:solidFill>
                  <a:schemeClr val="tx1"/>
                </a:solidFill>
              </a:rPr>
              <a:pPr algn="r"/>
              <a:t>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70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43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66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994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580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162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7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67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67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08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530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545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8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59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704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385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949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613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613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5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86EAD-FF18-4E2F-BF01-7F25C6CB0DE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5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890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113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440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9AAA8-D1AA-49DB-970D-1846DD2590A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1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259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12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98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696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86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792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02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919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08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86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25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03019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9836"/>
            <a:ext cx="7772400" cy="1143000"/>
          </a:xfrm>
        </p:spPr>
        <p:txBody>
          <a:bodyPr/>
          <a:lstStyle/>
          <a:p>
            <a:r>
              <a:rPr lang="en-GB" dirty="0"/>
              <a:t>The Fruit of Faith</a:t>
            </a:r>
            <a:r>
              <a:rPr lang="en-GB"/>
              <a:t>: </a:t>
            </a:r>
            <a:br>
              <a:rPr lang="en-GB"/>
            </a:br>
            <a:r>
              <a:rPr lang="en-GB"/>
              <a:t>LD </a:t>
            </a:r>
            <a:r>
              <a:rPr lang="en-GB" dirty="0"/>
              <a:t>32-44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825874"/>
            <a:ext cx="6858000" cy="1655762"/>
          </a:xfrm>
        </p:spPr>
        <p:txBody>
          <a:bodyPr/>
          <a:lstStyle/>
          <a:p>
            <a:r>
              <a:rPr lang="en-GB" dirty="0"/>
              <a:t>Give God Your Heart</a:t>
            </a:r>
          </a:p>
          <a:p>
            <a:r>
              <a:rPr lang="en-GB" dirty="0"/>
              <a:t>Lesson 20 – LD 44</a:t>
            </a:r>
          </a:p>
        </p:txBody>
      </p:sp>
      <p:grpSp>
        <p:nvGrpSpPr>
          <p:cNvPr id="2052" name="Group 12"/>
          <p:cNvGrpSpPr>
            <a:grpSpLocks/>
          </p:cNvGrpSpPr>
          <p:nvPr/>
        </p:nvGrpSpPr>
        <p:grpSpPr bwMode="auto">
          <a:xfrm>
            <a:off x="3505200" y="0"/>
            <a:ext cx="2514600" cy="2362200"/>
            <a:chOff x="2832" y="0"/>
            <a:chExt cx="1584" cy="1488"/>
          </a:xfrm>
        </p:grpSpPr>
        <p:pic>
          <p:nvPicPr>
            <p:cNvPr id="205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1584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5" name="Text Box 11"/>
            <p:cNvSpPr txBox="1">
              <a:spLocks noChangeArrowheads="1"/>
            </p:cNvSpPr>
            <p:nvPr/>
          </p:nvSpPr>
          <p:spPr bwMode="auto">
            <a:xfrm>
              <a:off x="3360" y="461"/>
              <a:ext cx="52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4800">
                  <a:solidFill>
                    <a:srgbClr val="FF0000"/>
                  </a:solidFill>
                  <a:sym typeface="Symbol" pitchFamily="18" charset="2"/>
                </a:rPr>
                <a:t></a:t>
              </a:r>
              <a:endParaRPr lang="en-GB" sz="2800"/>
            </a:p>
          </p:txBody>
        </p:sp>
      </p:grp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3779838" y="1144588"/>
            <a:ext cx="982662" cy="1347787"/>
          </a:xfrm>
          <a:prstGeom prst="straightConnector1">
            <a:avLst/>
          </a:prstGeom>
          <a:noFill/>
          <a:ln w="76200" algn="ctr">
            <a:solidFill>
              <a:srgbClr val="00FF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0141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indefinite" decel="1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10th and 6th commandment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/>
              <a:t>					------ 6th commandment -----</a:t>
            </a:r>
          </a:p>
          <a:p>
            <a:pPr>
              <a:buFontTx/>
              <a:buNone/>
            </a:pPr>
            <a:r>
              <a:rPr lang="en-GB" dirty="0"/>
              <a:t>Desire 	     </a:t>
            </a:r>
            <a:r>
              <a:rPr lang="en-GB" dirty="0">
                <a:sym typeface="Monotype Sorts" pitchFamily="2" charset="2"/>
              </a:rPr>
              <a:t>	thought	 		act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 hate			----------			 ----------</a:t>
            </a:r>
          </a:p>
          <a:p>
            <a:pPr>
              <a:buFontTx/>
              <a:buNone/>
            </a:pPr>
            <a:r>
              <a:rPr lang="en-GB" dirty="0" err="1">
                <a:solidFill>
                  <a:srgbClr val="FF6600"/>
                </a:solidFill>
                <a:sym typeface="Monotype Sorts" pitchFamily="2" charset="2"/>
              </a:rPr>
              <a:t>Remka</a:t>
            </a: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		----------			 ----------</a:t>
            </a:r>
            <a:endParaRPr lang="en-GB" dirty="0">
              <a:solidFill>
                <a:srgbClr val="008000"/>
              </a:solidFill>
              <a:sym typeface="Monotype Sorts" pitchFamily="2" charset="2"/>
            </a:endParaRPr>
          </a:p>
          <a:p>
            <a:pPr algn="ctr">
              <a:buFontTx/>
              <a:buNone/>
            </a:pPr>
            <a:endParaRPr lang="en-GB" dirty="0">
              <a:solidFill>
                <a:srgbClr val="FF6600"/>
              </a:solidFill>
            </a:endParaRPr>
          </a:p>
          <a:p>
            <a:pPr>
              <a:buFontTx/>
              <a:buNone/>
            </a:pPr>
            <a:r>
              <a:rPr lang="en-GB" dirty="0"/>
              <a:t>--10th commandment---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EF858A4-1070-4A74-9BBA-9A277301EE2A}"/>
              </a:ext>
            </a:extLst>
          </p:cNvPr>
          <p:cNvSpPr/>
          <p:nvPr/>
        </p:nvSpPr>
        <p:spPr bwMode="auto">
          <a:xfrm>
            <a:off x="1691680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A924314-7A40-4FAC-887A-4DA9B71EF17F}"/>
              </a:ext>
            </a:extLst>
          </p:cNvPr>
          <p:cNvSpPr/>
          <p:nvPr/>
        </p:nvSpPr>
        <p:spPr bwMode="auto">
          <a:xfrm>
            <a:off x="4932040" y="1934336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84FB497-0634-40F5-936C-DFDE9CC669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429000"/>
            <a:ext cx="1354368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10th and 6th commandment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/>
              <a:t>					------ 6th commandment -----</a:t>
            </a:r>
          </a:p>
          <a:p>
            <a:pPr>
              <a:buFontTx/>
              <a:buNone/>
            </a:pPr>
            <a:r>
              <a:rPr lang="en-GB" dirty="0"/>
              <a:t>Desire 	     </a:t>
            </a:r>
            <a:r>
              <a:rPr lang="en-GB" dirty="0">
                <a:sym typeface="Monotype Sorts" pitchFamily="2" charset="2"/>
              </a:rPr>
              <a:t>	thought		 	act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 hate			I can make 			I keep calling</a:t>
            </a:r>
          </a:p>
          <a:p>
            <a:pPr>
              <a:buFontTx/>
              <a:buNone/>
            </a:pPr>
            <a:r>
              <a:rPr lang="en-GB" dirty="0" err="1">
                <a:solidFill>
                  <a:srgbClr val="FF6600"/>
                </a:solidFill>
                <a:sym typeface="Monotype Sorts" pitchFamily="2" charset="2"/>
              </a:rPr>
              <a:t>Remka</a:t>
            </a: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		her life			her names</a:t>
            </a:r>
            <a:endParaRPr lang="en-GB" dirty="0">
              <a:solidFill>
                <a:srgbClr val="008000"/>
              </a:solidFill>
              <a:sym typeface="Monotype Sorts" pitchFamily="2" charset="2"/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</a:rPr>
              <a:t>				miserable</a:t>
            </a:r>
          </a:p>
          <a:p>
            <a:pPr>
              <a:buFontTx/>
              <a:buNone/>
            </a:pPr>
            <a:r>
              <a:rPr lang="en-GB" dirty="0"/>
              <a:t>--10th commandment---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17D1FF1-09EA-41CD-8DC8-623DB9A4990E}"/>
              </a:ext>
            </a:extLst>
          </p:cNvPr>
          <p:cNvSpPr/>
          <p:nvPr/>
        </p:nvSpPr>
        <p:spPr bwMode="auto">
          <a:xfrm>
            <a:off x="1601924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F812271-76ED-471C-8D4F-EE46F749DA7C}"/>
              </a:ext>
            </a:extLst>
          </p:cNvPr>
          <p:cNvSpPr/>
          <p:nvPr/>
        </p:nvSpPr>
        <p:spPr bwMode="auto">
          <a:xfrm>
            <a:off x="5012922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BBCD7FA-4141-40A7-A724-189DEC1EB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429000"/>
            <a:ext cx="1354368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10th and 7th commandment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/>
              <a:t>					------ 7th commandment -----</a:t>
            </a:r>
          </a:p>
          <a:p>
            <a:pPr>
              <a:buFontTx/>
              <a:buNone/>
            </a:pPr>
            <a:r>
              <a:rPr lang="en-GB" dirty="0"/>
              <a:t>Desire 	     </a:t>
            </a:r>
            <a:r>
              <a:rPr lang="en-GB" dirty="0">
                <a:sym typeface="Monotype Sorts" pitchFamily="2" charset="2"/>
              </a:rPr>
              <a:t>	thought	 		act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 want to		----------			 ----------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date Jenny		----------			 ----------</a:t>
            </a:r>
            <a:endParaRPr lang="en-GB" dirty="0">
              <a:solidFill>
                <a:srgbClr val="008000"/>
              </a:solidFill>
              <a:sym typeface="Monotype Sorts" pitchFamily="2" charset="2"/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</a:rPr>
              <a:t>but she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</a:rPr>
              <a:t>likes Peter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--10th commandment---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FCA2154-A1C2-435B-B7ED-46D094BC8D5A}"/>
              </a:ext>
            </a:extLst>
          </p:cNvPr>
          <p:cNvSpPr/>
          <p:nvPr/>
        </p:nvSpPr>
        <p:spPr bwMode="auto">
          <a:xfrm>
            <a:off x="1403648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FC140D4-6F4E-41B5-83D6-9AB4F4FEF370}"/>
              </a:ext>
            </a:extLst>
          </p:cNvPr>
          <p:cNvSpPr/>
          <p:nvPr/>
        </p:nvSpPr>
        <p:spPr bwMode="auto">
          <a:xfrm>
            <a:off x="5364088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026" name="Picture 2" descr="Teens on date flat illustration. boy and girl dating clipart on blue Premium Vector">
            <a:extLst>
              <a:ext uri="{FF2B5EF4-FFF2-40B4-BE49-F238E27FC236}">
                <a16:creationId xmlns:a16="http://schemas.microsoft.com/office/drawing/2014/main" id="{B68A0D70-31A7-45A7-B2E5-BE4A6B0D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29813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10th and 7th commandment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/>
              <a:t>					------ 7th commandment -----</a:t>
            </a:r>
          </a:p>
          <a:p>
            <a:pPr>
              <a:buFontTx/>
              <a:buNone/>
            </a:pPr>
            <a:r>
              <a:rPr lang="en-GB" dirty="0"/>
              <a:t>Desire 	     </a:t>
            </a:r>
            <a:r>
              <a:rPr lang="en-GB" dirty="0">
                <a:sym typeface="Monotype Sorts" pitchFamily="2" charset="2"/>
              </a:rPr>
              <a:t>	thought	 		act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 want to		I’ve got to			I give Jenny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date Jenny    	get Jenny 	 		money and </a:t>
            </a:r>
            <a:endParaRPr lang="en-GB" dirty="0">
              <a:solidFill>
                <a:srgbClr val="008000"/>
              </a:solidFill>
              <a:sym typeface="Monotype Sorts" pitchFamily="2" charset="2"/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</a:rPr>
              <a:t>but she 		to like me 			say bad things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</a:rPr>
              <a:t>likes Peter					        	about Peter</a:t>
            </a:r>
          </a:p>
          <a:p>
            <a:pPr>
              <a:buFontTx/>
              <a:buNone/>
            </a:pPr>
            <a:r>
              <a:rPr lang="en-GB" dirty="0"/>
              <a:t>--10th commandment---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1F18AB0-A544-44BD-8129-6F7746364FD3}"/>
              </a:ext>
            </a:extLst>
          </p:cNvPr>
          <p:cNvSpPr/>
          <p:nvPr/>
        </p:nvSpPr>
        <p:spPr bwMode="auto">
          <a:xfrm>
            <a:off x="1584176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E6D5962-C484-4C84-9CB8-4C2363B12BD6}"/>
              </a:ext>
            </a:extLst>
          </p:cNvPr>
          <p:cNvSpPr/>
          <p:nvPr/>
        </p:nvSpPr>
        <p:spPr bwMode="auto">
          <a:xfrm>
            <a:off x="5364088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6" name="Picture 2" descr="Teens on date flat illustration. boy and girl dating clipart on blue Premium Vector">
            <a:extLst>
              <a:ext uri="{FF2B5EF4-FFF2-40B4-BE49-F238E27FC236}">
                <a16:creationId xmlns:a16="http://schemas.microsoft.com/office/drawing/2014/main" id="{F75A23D8-BBA6-4FC4-B8EB-156EF03DB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29813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10th and 9th commandment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/>
              <a:t>					------ 9th commandment -----</a:t>
            </a:r>
          </a:p>
          <a:p>
            <a:pPr>
              <a:buFontTx/>
              <a:buNone/>
            </a:pPr>
            <a:r>
              <a:rPr lang="en-GB" dirty="0"/>
              <a:t>Desire 	     </a:t>
            </a:r>
            <a:r>
              <a:rPr lang="en-GB" dirty="0">
                <a:sym typeface="Monotype Sorts" pitchFamily="2" charset="2"/>
              </a:rPr>
              <a:t>		thought		act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 want to be			----------		 ----------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more popular		----------		 ----------</a:t>
            </a:r>
            <a:endParaRPr lang="en-GB" dirty="0">
              <a:solidFill>
                <a:srgbClr val="008000"/>
              </a:solidFill>
              <a:sym typeface="Monotype Sorts" pitchFamily="2" charset="2"/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</a:rPr>
              <a:t>than Jack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--10th commandment---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5DBB0DD-938A-4EBA-A91E-C764DF08D8FA}"/>
              </a:ext>
            </a:extLst>
          </p:cNvPr>
          <p:cNvSpPr/>
          <p:nvPr/>
        </p:nvSpPr>
        <p:spPr bwMode="auto">
          <a:xfrm>
            <a:off x="2051720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1E894D3-2D5B-4942-9852-C5D019E1D419}"/>
              </a:ext>
            </a:extLst>
          </p:cNvPr>
          <p:cNvSpPr/>
          <p:nvPr/>
        </p:nvSpPr>
        <p:spPr bwMode="auto">
          <a:xfrm>
            <a:off x="5364088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7" name="Picture 2" descr="Image result for popular guy clipart">
            <a:extLst>
              <a:ext uri="{FF2B5EF4-FFF2-40B4-BE49-F238E27FC236}">
                <a16:creationId xmlns:a16="http://schemas.microsoft.com/office/drawing/2014/main" id="{E4EAAC17-4BD1-4A93-B1B6-DFAD8FCCF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1203053" cy="268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10th and 9th commandment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/>
              <a:t>					------ 9th commandment -----</a:t>
            </a:r>
          </a:p>
          <a:p>
            <a:pPr>
              <a:buFontTx/>
              <a:buNone/>
            </a:pPr>
            <a:r>
              <a:rPr lang="en-GB" dirty="0"/>
              <a:t>Desire 	     </a:t>
            </a:r>
            <a:r>
              <a:rPr lang="en-GB" dirty="0">
                <a:sym typeface="Monotype Sorts" pitchFamily="2" charset="2"/>
              </a:rPr>
              <a:t>		thought		act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 want to be			I need to		I spread the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more popular		give Jack a		story Jack is</a:t>
            </a:r>
            <a:endParaRPr lang="en-GB" dirty="0">
              <a:solidFill>
                <a:srgbClr val="008000"/>
              </a:solidFill>
              <a:sym typeface="Monotype Sorts" pitchFamily="2" charset="2"/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</a:rPr>
              <a:t>than Jack			bad name		a drug-addict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--10th commandment---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		(During political campaigns </a:t>
            </a:r>
          </a:p>
          <a:p>
            <a:pPr>
              <a:buFontTx/>
              <a:buNone/>
            </a:pPr>
            <a:r>
              <a:rPr lang="en-GB" dirty="0"/>
              <a:t>		these are “attack ads”)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BA553C5-4539-4713-9B48-E551C6256F23}"/>
              </a:ext>
            </a:extLst>
          </p:cNvPr>
          <p:cNvSpPr/>
          <p:nvPr/>
        </p:nvSpPr>
        <p:spPr bwMode="auto">
          <a:xfrm>
            <a:off x="2051720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91AB1A2-7FA5-402D-B5F5-EE54DACD63E3}"/>
              </a:ext>
            </a:extLst>
          </p:cNvPr>
          <p:cNvSpPr/>
          <p:nvPr/>
        </p:nvSpPr>
        <p:spPr bwMode="auto">
          <a:xfrm>
            <a:off x="5364088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7" name="Picture 2" descr="Image result for popular guy clipart">
            <a:extLst>
              <a:ext uri="{FF2B5EF4-FFF2-40B4-BE49-F238E27FC236}">
                <a16:creationId xmlns:a16="http://schemas.microsoft.com/office/drawing/2014/main" id="{E6A1E49D-5101-4E4F-B176-A2A0DD7EF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1203053" cy="268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What’s new is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Not just </a:t>
            </a:r>
            <a:r>
              <a:rPr lang="en-GB" i="1" dirty="0"/>
              <a:t>thoughts </a:t>
            </a:r>
            <a:r>
              <a:rPr lang="en-GB" dirty="0"/>
              <a:t>and </a:t>
            </a:r>
            <a:r>
              <a:rPr lang="en-GB" i="1" dirty="0"/>
              <a:t>actions </a:t>
            </a:r>
            <a:r>
              <a:rPr lang="en-GB" dirty="0"/>
              <a:t>can be wrong.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Even </a:t>
            </a:r>
            <a:r>
              <a:rPr lang="en-GB" i="1" dirty="0">
                <a:solidFill>
                  <a:srgbClr val="00FF00"/>
                </a:solidFill>
              </a:rPr>
              <a:t>desiring </a:t>
            </a:r>
            <a:r>
              <a:rPr lang="en-GB" dirty="0">
                <a:solidFill>
                  <a:srgbClr val="00FF00"/>
                </a:solidFill>
              </a:rPr>
              <a:t>can be wrong!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God doesn’t just look at the outside.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He judges people by their heart.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Luther called the tenth commandment </a:t>
            </a:r>
          </a:p>
          <a:p>
            <a:pPr>
              <a:buFontTx/>
              <a:buNone/>
            </a:pPr>
            <a:r>
              <a:rPr lang="en-GB" dirty="0"/>
              <a:t>	the commandment for the pious. 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	Any idea why that might be?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708612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7086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819400"/>
            <a:ext cx="299085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Bible Study: Matthew 19:16-22</a:t>
            </a:r>
          </a:p>
        </p:txBody>
      </p:sp>
      <p:pic>
        <p:nvPicPr>
          <p:cNvPr id="587780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77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71600"/>
            <a:ext cx="5302685" cy="52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Bible Study: Matthew 19:16-22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dirty="0"/>
              <a:t>1.  What good things must I do to get eternal life?</a:t>
            </a:r>
          </a:p>
          <a:p>
            <a:pPr>
              <a:buFontTx/>
              <a:buNone/>
            </a:pPr>
            <a:r>
              <a:rPr lang="en-GB" sz="2400" dirty="0"/>
              <a:t>2. Obey the commandments</a:t>
            </a:r>
          </a:p>
          <a:p>
            <a:pPr>
              <a:buFontTx/>
              <a:buNone/>
            </a:pPr>
            <a:r>
              <a:rPr lang="en-GB" sz="2400" dirty="0"/>
              <a:t>3. </a:t>
            </a:r>
            <a:r>
              <a:rPr lang="en-GB" sz="2400"/>
              <a:t>5, 6, 7, 8, 9, </a:t>
            </a:r>
            <a:r>
              <a:rPr lang="en-GB" sz="2400" dirty="0"/>
              <a:t>and </a:t>
            </a:r>
            <a:r>
              <a:rPr lang="en-GB" sz="2400" i="1" dirty="0"/>
              <a:t>the summary of the law</a:t>
            </a:r>
          </a:p>
          <a:p>
            <a:pPr>
              <a:buFontTx/>
              <a:buNone/>
            </a:pPr>
            <a:r>
              <a:rPr lang="en-GB" sz="2400" dirty="0"/>
              <a:t>4. Yes</a:t>
            </a:r>
          </a:p>
          <a:p>
            <a:pPr>
              <a:buFontTx/>
              <a:buNone/>
            </a:pPr>
            <a:r>
              <a:rPr lang="en-GB" sz="2400" dirty="0"/>
              <a:t>5. He could not be without his </a:t>
            </a:r>
            <a:br>
              <a:rPr lang="en-GB" sz="2400" dirty="0"/>
            </a:br>
            <a:r>
              <a:rPr lang="en-GB" sz="2400" dirty="0"/>
              <a:t>possessions</a:t>
            </a:r>
          </a:p>
          <a:p>
            <a:pPr>
              <a:buFontTx/>
              <a:buNone/>
            </a:pPr>
            <a:r>
              <a:rPr lang="en-GB" sz="2400" dirty="0"/>
              <a:t>6. The 10th: he was not satisfied,</a:t>
            </a:r>
            <a:br>
              <a:rPr lang="en-GB" sz="2400" dirty="0"/>
            </a:br>
            <a:r>
              <a:rPr lang="en-GB" sz="2400" dirty="0"/>
              <a:t> but desired more.</a:t>
            </a:r>
          </a:p>
          <a:p>
            <a:pPr>
              <a:buFontTx/>
              <a:buNone/>
            </a:pPr>
            <a:r>
              <a:rPr lang="en-GB" sz="2400" dirty="0"/>
              <a:t>7. The 10</a:t>
            </a:r>
            <a:r>
              <a:rPr lang="en-GB" sz="2400" baseline="30000" dirty="0"/>
              <a:t>th</a:t>
            </a:r>
            <a:endParaRPr lang="en-GB" sz="2400" dirty="0"/>
          </a:p>
          <a:p>
            <a:pPr>
              <a:buFontTx/>
              <a:buNone/>
            </a:pPr>
            <a:r>
              <a:rPr lang="en-GB" sz="2400" dirty="0"/>
              <a:t>	Because it is impossible for a </a:t>
            </a:r>
            <a:br>
              <a:rPr lang="en-GB" sz="2400" dirty="0"/>
            </a:br>
            <a:r>
              <a:rPr lang="en-GB" sz="2400" dirty="0"/>
              <a:t>person to be pure in desires, and </a:t>
            </a:r>
            <a:br>
              <a:rPr lang="en-GB" sz="2400" dirty="0"/>
            </a:br>
            <a:r>
              <a:rPr lang="en-GB" sz="2400" dirty="0"/>
              <a:t>impossible for someone to know </a:t>
            </a:r>
            <a:br>
              <a:rPr lang="en-GB" sz="2400" dirty="0"/>
            </a:br>
            <a:r>
              <a:rPr lang="en-GB" sz="2400" dirty="0"/>
              <a:t>another person’s desires.</a:t>
            </a:r>
          </a:p>
        </p:txBody>
      </p:sp>
      <p:pic>
        <p:nvPicPr>
          <p:cNvPr id="587780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77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67100"/>
            <a:ext cx="34290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96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God asks everything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What does the tenth commandment require of us?</a:t>
            </a:r>
          </a:p>
          <a:p>
            <a:pPr>
              <a:buFontTx/>
              <a:buNone/>
            </a:pPr>
            <a:endParaRPr lang="en-GB" i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That not even the slightest thought or desire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	contrary to any of God’s commandments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should ever arise in our heart.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Rather, with all our heart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we should always hate all sin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and delight in all righteousness.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2610780" y="2365279"/>
            <a:ext cx="1385156" cy="576064"/>
          </a:xfrm>
          <a:prstGeom prst="roundRect">
            <a:avLst/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403649" y="3817322"/>
            <a:ext cx="792088" cy="576064"/>
          </a:xfrm>
          <a:prstGeom prst="roundRect">
            <a:avLst/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851487" y="4535017"/>
            <a:ext cx="577974" cy="576064"/>
          </a:xfrm>
          <a:prstGeom prst="roundRect">
            <a:avLst/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677247" y="5269529"/>
            <a:ext cx="534713" cy="576064"/>
          </a:xfrm>
          <a:prstGeom prst="roundRect">
            <a:avLst/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851487" y="5269529"/>
            <a:ext cx="1208345" cy="576064"/>
          </a:xfrm>
          <a:prstGeom prst="roundRect">
            <a:avLst/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409769" y="5996404"/>
            <a:ext cx="506047" cy="576064"/>
          </a:xfrm>
          <a:prstGeom prst="roundRect">
            <a:avLst/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610780" y="3085359"/>
            <a:ext cx="649982" cy="576064"/>
          </a:xfrm>
          <a:prstGeom prst="roundRect">
            <a:avLst/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27584" y="2374245"/>
            <a:ext cx="1312890" cy="576064"/>
          </a:xfrm>
          <a:prstGeom prst="roundRect">
            <a:avLst/>
          </a:prstGeom>
          <a:noFill/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119:1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19200"/>
            <a:ext cx="8244408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How blessed are those upright in their way,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who keep the </a:t>
            </a:r>
            <a:r>
              <a:rPr lang="en-US" cap="small" dirty="0"/>
              <a:t>Lord’s</a:t>
            </a:r>
            <a:r>
              <a:rPr lang="en-US" dirty="0"/>
              <a:t> decrees with dedication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and in their walk of life his law obey.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How blest are those who with determination,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wholeheartedly, seek him by night and day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and look to him for guidance and salvation.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042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It’s about our heart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6000" dirty="0">
                <a:sym typeface="Symbol" pitchFamily="18" charset="2"/>
              </a:rPr>
              <a:t>		do not </a:t>
            </a:r>
            <a:r>
              <a:rPr lang="en-GB" sz="10000" dirty="0">
                <a:solidFill>
                  <a:srgbClr val="FF0000"/>
                </a:solidFill>
                <a:sym typeface="Symbol"/>
              </a:rPr>
              <a:t></a:t>
            </a:r>
            <a:r>
              <a:rPr lang="en-GB" sz="6000" dirty="0">
                <a:sym typeface="Symbol" pitchFamily="18" charset="2"/>
              </a:rPr>
              <a:t>	 do</a:t>
            </a:r>
          </a:p>
          <a:p>
            <a:pPr>
              <a:buFontTx/>
              <a:buNone/>
            </a:pPr>
            <a:r>
              <a:rPr lang="en-GB" sz="3600" dirty="0">
                <a:solidFill>
                  <a:srgbClr val="FF6600"/>
                </a:solidFill>
                <a:sym typeface="Symbol" pitchFamily="18" charset="2"/>
              </a:rPr>
              <a:t>		</a:t>
            </a:r>
            <a:r>
              <a:rPr lang="en-GB" sz="3600" dirty="0">
                <a:solidFill>
                  <a:schemeClr val="bg1"/>
                </a:solidFill>
                <a:sym typeface="Symbol" pitchFamily="18" charset="2"/>
              </a:rPr>
              <a:t>desire or plan 	     show respect for                 anything against	     and obedience to</a:t>
            </a:r>
          </a:p>
          <a:p>
            <a:pPr>
              <a:buFontTx/>
              <a:buNone/>
            </a:pPr>
            <a:r>
              <a:rPr lang="en-GB" sz="3600" dirty="0">
                <a:sym typeface="Symbol" pitchFamily="18" charset="2"/>
              </a:rPr>
              <a:t>			any 					every</a:t>
            </a:r>
          </a:p>
          <a:p>
            <a:pPr>
              <a:buFontTx/>
              <a:buNone/>
            </a:pPr>
            <a:r>
              <a:rPr lang="en-GB" sz="3600" dirty="0">
                <a:sym typeface="Symbol" pitchFamily="18" charset="2"/>
              </a:rPr>
              <a:t>		commandment		commandment</a:t>
            </a:r>
            <a:endParaRPr lang="en-GB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It’s about our heart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6000" dirty="0">
                <a:sym typeface="Symbol" pitchFamily="18" charset="2"/>
              </a:rPr>
              <a:t>		do not </a:t>
            </a:r>
            <a:r>
              <a:rPr lang="en-GB" sz="10000" dirty="0">
                <a:solidFill>
                  <a:srgbClr val="FF0000"/>
                </a:solidFill>
                <a:sym typeface="Symbol"/>
              </a:rPr>
              <a:t></a:t>
            </a:r>
            <a:r>
              <a:rPr lang="en-GB" sz="6000" dirty="0">
                <a:sym typeface="Symbol" pitchFamily="18" charset="2"/>
              </a:rPr>
              <a:t>	 do</a:t>
            </a:r>
          </a:p>
          <a:p>
            <a:pPr>
              <a:buFontTx/>
              <a:buNone/>
            </a:pPr>
            <a:r>
              <a:rPr lang="en-GB" sz="3600" dirty="0">
                <a:solidFill>
                  <a:srgbClr val="FF6600"/>
                </a:solidFill>
                <a:sym typeface="Symbol" pitchFamily="18" charset="2"/>
              </a:rPr>
              <a:t>		   desire 				show respect for                 anything against	   		and obedience to</a:t>
            </a:r>
            <a:endParaRPr lang="en-GB" sz="3600" dirty="0">
              <a:solidFill>
                <a:srgbClr val="008000"/>
              </a:solidFill>
              <a:sym typeface="Symbol" pitchFamily="18" charset="2"/>
            </a:endParaRPr>
          </a:p>
          <a:p>
            <a:pPr>
              <a:buFontTx/>
              <a:buNone/>
            </a:pPr>
            <a:r>
              <a:rPr lang="en-GB" sz="3600" dirty="0">
                <a:sym typeface="Symbol" pitchFamily="18" charset="2"/>
              </a:rPr>
              <a:t>		     any 					every</a:t>
            </a:r>
          </a:p>
          <a:p>
            <a:pPr>
              <a:buFontTx/>
              <a:buNone/>
            </a:pPr>
            <a:r>
              <a:rPr lang="en-GB" sz="3600" dirty="0">
                <a:sym typeface="Symbol" pitchFamily="18" charset="2"/>
              </a:rPr>
              <a:t>	commandment			commandment</a:t>
            </a:r>
            <a:endParaRPr lang="en-GB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law </a:t>
            </a:r>
            <a:r>
              <a:rPr lang="en-GB">
                <a:solidFill>
                  <a:schemeClr val="bg1"/>
                </a:solidFill>
              </a:rPr>
              <a:t>makes us pray</a:t>
            </a:r>
            <a:endParaRPr lang="en-GB"/>
          </a:p>
        </p:txBody>
      </p:sp>
      <p:sp>
        <p:nvSpPr>
          <p:cNvPr id="72089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219200"/>
            <a:ext cx="69342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Head: Know what God expects</a:t>
            </a:r>
          </a:p>
          <a:p>
            <a:pPr lvl="1">
              <a:buFontTx/>
              <a:buNone/>
            </a:pPr>
            <a:r>
              <a:rPr lang="en-GB" dirty="0"/>
              <a:t>Know the ten commandments</a:t>
            </a:r>
          </a:p>
          <a:p>
            <a:pPr lvl="1"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Pray for insight and understanding</a:t>
            </a:r>
            <a:endParaRPr lang="en-GB" dirty="0"/>
          </a:p>
          <a:p>
            <a:pPr lvl="1"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Heart: Desire what God expects</a:t>
            </a:r>
          </a:p>
          <a:p>
            <a:pPr lvl="1">
              <a:buFontTx/>
              <a:buNone/>
            </a:pPr>
            <a:r>
              <a:rPr lang="en-GB" dirty="0"/>
              <a:t>Purify and adjust your desires</a:t>
            </a:r>
            <a:endParaRPr lang="en-GB" dirty="0">
              <a:solidFill>
                <a:srgbClr val="00FF00"/>
              </a:solidFill>
            </a:endParaRPr>
          </a:p>
          <a:p>
            <a:pPr lvl="1"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Pray for a pure and </a:t>
            </a:r>
            <a:r>
              <a:rPr lang="en-GB" dirty="0" err="1">
                <a:solidFill>
                  <a:schemeClr val="bg1"/>
                </a:solidFill>
              </a:rPr>
              <a:t>godfearing</a:t>
            </a:r>
            <a:r>
              <a:rPr lang="en-GB" dirty="0">
                <a:solidFill>
                  <a:schemeClr val="bg1"/>
                </a:solidFill>
              </a:rPr>
              <a:t> heart</a:t>
            </a:r>
          </a:p>
          <a:p>
            <a:pPr lvl="1"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Hands: Do what God expects</a:t>
            </a:r>
          </a:p>
          <a:p>
            <a:pPr lvl="1">
              <a:buFontTx/>
              <a:buNone/>
            </a:pPr>
            <a:r>
              <a:rPr lang="en-GB" dirty="0"/>
              <a:t>Adjust your thoughts and lifestyle</a:t>
            </a:r>
          </a:p>
          <a:p>
            <a:pPr lvl="1">
              <a:buFontTx/>
              <a:buNone/>
            </a:pPr>
            <a:r>
              <a:rPr lang="en-GB" dirty="0">
                <a:solidFill>
                  <a:schemeClr val="bg1"/>
                </a:solidFill>
              </a:rPr>
              <a:t>Pray for power unto love and loyalty</a:t>
            </a:r>
            <a:endParaRPr lang="en-GB" dirty="0"/>
          </a:p>
        </p:txBody>
      </p:sp>
      <p:pic>
        <p:nvPicPr>
          <p:cNvPr id="720900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90600"/>
            <a:ext cx="210978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0" y="990600"/>
            <a:ext cx="2109788" cy="20783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2924944"/>
            <a:ext cx="2109788" cy="20783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4728071"/>
            <a:ext cx="2109788" cy="20783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99" grpId="0" uiExpand="1" build="p"/>
      <p:bldP spid="2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</a:t>
            </a:r>
            <a:r>
              <a:rPr lang="en-GB">
                <a:solidFill>
                  <a:schemeClr val="tx1"/>
                </a:solidFill>
              </a:rPr>
              <a:t>law makes us pray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72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No man can keep the commandments of God</a:t>
            </a:r>
          </a:p>
          <a:p>
            <a:pPr lvl="1">
              <a:buFontTx/>
              <a:buNone/>
            </a:pPr>
            <a:r>
              <a:rPr lang="en-GB" dirty="0"/>
              <a:t>Man cannot keep them by nature</a:t>
            </a:r>
          </a:p>
          <a:p>
            <a:pPr lvl="1">
              <a:buFontTx/>
              <a:buNone/>
            </a:pPr>
            <a:r>
              <a:rPr lang="en-GB" dirty="0"/>
              <a:t>Man cannot keep them when converted</a:t>
            </a:r>
          </a:p>
          <a:p>
            <a:pPr>
              <a:buFontTx/>
              <a:buNone/>
            </a:pPr>
            <a:r>
              <a:rPr lang="en-GB" dirty="0"/>
              <a:t>Even the best people still sin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We need superhuman power, indeed divine power!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We need the Holy Spirit</a:t>
            </a:r>
          </a:p>
          <a:p>
            <a:pPr>
              <a:buFontTx/>
              <a:buNone/>
            </a:pPr>
            <a:r>
              <a:rPr lang="en-GB" dirty="0"/>
              <a:t>Only God </a:t>
            </a:r>
            <a:r>
              <a:rPr lang="en-GB" dirty="0">
                <a:solidFill>
                  <a:srgbClr val="00FF00"/>
                </a:solidFill>
              </a:rPr>
              <a:t>can give us the Holy Spirit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And so we ask God to give Him to us, </a:t>
            </a:r>
          </a:p>
          <a:p>
            <a:pPr algn="ctr"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We </a:t>
            </a:r>
            <a:r>
              <a:rPr lang="en-GB" u="sng" dirty="0">
                <a:solidFill>
                  <a:srgbClr val="00FF00"/>
                </a:solidFill>
              </a:rPr>
              <a:t>PRAY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722948" name="Text Box 4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13" descr="C:\Documents and Settings\Karlo Janssen\Mijn documenten\Mijn afbeeldingen\Liturgy\Liturgie\bid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70" y="4869160"/>
            <a:ext cx="17811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llout: Line 1">
            <a:extLst>
              <a:ext uri="{FF2B5EF4-FFF2-40B4-BE49-F238E27FC236}">
                <a16:creationId xmlns:a16="http://schemas.microsoft.com/office/drawing/2014/main" id="{C5072EA7-A49B-4746-A1E6-712A320F3ECA}"/>
              </a:ext>
            </a:extLst>
          </p:cNvPr>
          <p:cNvSpPr/>
          <p:nvPr/>
        </p:nvSpPr>
        <p:spPr bwMode="auto">
          <a:xfrm>
            <a:off x="7080957" y="2008811"/>
            <a:ext cx="1224136" cy="461665"/>
          </a:xfrm>
          <a:prstGeom prst="borderCallout1">
            <a:avLst>
              <a:gd name="adj1" fmla="val 263292"/>
              <a:gd name="adj2" fmla="val -70951"/>
              <a:gd name="adj3" fmla="val 48434"/>
              <a:gd name="adj4" fmla="val 580"/>
            </a:avLst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godly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7" grpId="0" uiExpand="1" build="p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The law makes us pray</a:t>
            </a:r>
            <a:endParaRPr lang="en-GB"/>
          </a:p>
        </p:txBody>
      </p:sp>
      <p:sp>
        <p:nvSpPr>
          <p:cNvPr id="721923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219200"/>
            <a:ext cx="69342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Head: Know what God expects</a:t>
            </a:r>
          </a:p>
          <a:p>
            <a:pPr lvl="1">
              <a:buFontTx/>
              <a:buNone/>
            </a:pPr>
            <a:r>
              <a:rPr lang="en-GB" dirty="0"/>
              <a:t>I have to </a:t>
            </a:r>
            <a:r>
              <a:rPr lang="en-GB" dirty="0">
                <a:solidFill>
                  <a:srgbClr val="00FF00"/>
                </a:solidFill>
              </a:rPr>
              <a:t>know the ten commandments</a:t>
            </a:r>
          </a:p>
          <a:p>
            <a:pPr lvl="1">
              <a:buFontTx/>
              <a:buNone/>
            </a:pPr>
            <a:r>
              <a:rPr lang="en-GB" dirty="0"/>
              <a:t>I need to pray for </a:t>
            </a:r>
            <a:r>
              <a:rPr lang="en-GB" dirty="0">
                <a:solidFill>
                  <a:srgbClr val="00FF00"/>
                </a:solidFill>
              </a:rPr>
              <a:t>insight and understanding</a:t>
            </a:r>
          </a:p>
          <a:p>
            <a:pPr lvl="1">
              <a:buFontTx/>
              <a:buNone/>
            </a:pPr>
            <a:endParaRPr lang="en-GB" sz="2800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Heart: Desire what God expects</a:t>
            </a:r>
          </a:p>
          <a:p>
            <a:pPr lvl="1">
              <a:buFontTx/>
              <a:buNone/>
            </a:pPr>
            <a:r>
              <a:rPr lang="en-GB" dirty="0"/>
              <a:t>I have to </a:t>
            </a:r>
            <a:r>
              <a:rPr lang="en-GB" dirty="0">
                <a:solidFill>
                  <a:srgbClr val="00FF00"/>
                </a:solidFill>
              </a:rPr>
              <a:t>purify and adjust my desires</a:t>
            </a:r>
          </a:p>
          <a:p>
            <a:pPr lvl="1">
              <a:buFontTx/>
              <a:buNone/>
            </a:pPr>
            <a:r>
              <a:rPr lang="en-GB" dirty="0"/>
              <a:t>I need to pray </a:t>
            </a:r>
            <a:r>
              <a:rPr lang="en-GB" dirty="0">
                <a:solidFill>
                  <a:srgbClr val="00FF00"/>
                </a:solidFill>
              </a:rPr>
              <a:t>to </a:t>
            </a:r>
            <a:r>
              <a:rPr lang="en-GB" i="1" dirty="0">
                <a:solidFill>
                  <a:srgbClr val="00FF00"/>
                </a:solidFill>
              </a:rPr>
              <a:t>want</a:t>
            </a:r>
            <a:r>
              <a:rPr lang="en-GB" dirty="0">
                <a:solidFill>
                  <a:srgbClr val="00FF00"/>
                </a:solidFill>
              </a:rPr>
              <a:t> to do what is right</a:t>
            </a:r>
          </a:p>
          <a:p>
            <a:pPr lvl="1">
              <a:buFontTx/>
              <a:buNone/>
            </a:pPr>
            <a:endParaRPr lang="en-GB" sz="1400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Hands: Do what God expects</a:t>
            </a:r>
          </a:p>
          <a:p>
            <a:pPr lvl="1">
              <a:buFontTx/>
              <a:buNone/>
            </a:pPr>
            <a:r>
              <a:rPr lang="en-GB" dirty="0"/>
              <a:t>I have to </a:t>
            </a:r>
            <a:r>
              <a:rPr lang="en-GB" dirty="0">
                <a:solidFill>
                  <a:srgbClr val="00FF00"/>
                </a:solidFill>
              </a:rPr>
              <a:t>adjust my thoughts and lifestyle</a:t>
            </a:r>
          </a:p>
          <a:p>
            <a:pPr lvl="1">
              <a:buFontTx/>
              <a:buNone/>
            </a:pPr>
            <a:r>
              <a:rPr lang="en-GB" dirty="0"/>
              <a:t>I need to pray for </a:t>
            </a:r>
            <a:r>
              <a:rPr lang="en-GB" dirty="0">
                <a:solidFill>
                  <a:srgbClr val="00FF00"/>
                </a:solidFill>
              </a:rPr>
              <a:t>power unto love and loyalty</a:t>
            </a:r>
          </a:p>
        </p:txBody>
      </p:sp>
      <p:pic>
        <p:nvPicPr>
          <p:cNvPr id="721924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90600"/>
            <a:ext cx="210978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1925" name="Text Box 5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7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35960"/>
            <a:ext cx="3944938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220071" y="1628800"/>
            <a:ext cx="3427217" cy="3312368"/>
          </a:xfrm>
          <a:prstGeom prst="ellipse">
            <a:avLst/>
          </a:prstGeom>
          <a:noFill/>
          <a:ln w="454025" cap="flat" cmpd="sng" algn="ctr">
            <a:solidFill>
              <a:srgbClr val="99FF33">
                <a:alpha val="25098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572000" y="908719"/>
            <a:ext cx="4741333" cy="4686733"/>
          </a:xfrm>
          <a:prstGeom prst="ellipse">
            <a:avLst/>
          </a:prstGeom>
          <a:noFill/>
          <a:ln w="9969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Calvin’s Motto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80938" y="24685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Embedded image permal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5699"/>
            <a:ext cx="4176464" cy="38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30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/>
              <a:t>10th commandment</a:t>
            </a:r>
          </a:p>
        </p:txBody>
      </p:sp>
      <p:pic>
        <p:nvPicPr>
          <p:cNvPr id="521219" name="Picture 2051" descr="C:\Documents and Settings\Karlo Janssen\Mijn documenten\Catechism\Pictures\1e geb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0" name="Rectangle 2052"/>
          <p:cNvSpPr>
            <a:spLocks noChangeArrowheads="1"/>
          </p:cNvSpPr>
          <p:nvPr/>
        </p:nvSpPr>
        <p:spPr bwMode="auto">
          <a:xfrm>
            <a:off x="152400" y="609600"/>
            <a:ext cx="1828800" cy="1752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/>
              <a:t>You shall </a:t>
            </a:r>
          </a:p>
          <a:p>
            <a:r>
              <a:rPr lang="en-GB"/>
              <a:t>not even desire wrong</a:t>
            </a:r>
          </a:p>
        </p:txBody>
      </p:sp>
      <p:sp>
        <p:nvSpPr>
          <p:cNvPr id="521221" name="AutoShape 2053"/>
          <p:cNvSpPr>
            <a:spLocks noChangeArrowheads="1"/>
          </p:cNvSpPr>
          <p:nvPr/>
        </p:nvSpPr>
        <p:spPr bwMode="auto">
          <a:xfrm>
            <a:off x="2514600" y="2057400"/>
            <a:ext cx="1295400" cy="1219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Don’t</a:t>
            </a:r>
          </a:p>
        </p:txBody>
      </p:sp>
      <p:sp>
        <p:nvSpPr>
          <p:cNvPr id="521222" name="AutoShape 2054"/>
          <p:cNvSpPr>
            <a:spLocks noChangeArrowheads="1"/>
          </p:cNvSpPr>
          <p:nvPr/>
        </p:nvSpPr>
        <p:spPr bwMode="auto">
          <a:xfrm>
            <a:off x="2590800" y="4724400"/>
            <a:ext cx="1295400" cy="1219200"/>
          </a:xfrm>
          <a:custGeom>
            <a:avLst/>
            <a:gdLst>
              <a:gd name="G0" fmla="+- 3300 0 0"/>
              <a:gd name="G1" fmla="+- 21600 0 3300"/>
              <a:gd name="G2" fmla="+- 21600 0 33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00" y="10800"/>
                </a:moveTo>
                <a:cubicBezTo>
                  <a:pt x="3300" y="14942"/>
                  <a:pt x="6658" y="18300"/>
                  <a:pt x="10800" y="18300"/>
                </a:cubicBezTo>
                <a:cubicBezTo>
                  <a:pt x="14942" y="18300"/>
                  <a:pt x="18300" y="14942"/>
                  <a:pt x="18300" y="10800"/>
                </a:cubicBezTo>
                <a:cubicBezTo>
                  <a:pt x="18300" y="6658"/>
                  <a:pt x="14942" y="3300"/>
                  <a:pt x="10800" y="3300"/>
                </a:cubicBezTo>
                <a:cubicBezTo>
                  <a:pt x="6658" y="3300"/>
                  <a:pt x="3300" y="6658"/>
                  <a:pt x="33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</a:t>
            </a:r>
          </a:p>
        </p:txBody>
      </p:sp>
      <p:sp>
        <p:nvSpPr>
          <p:cNvPr id="521253" name="Oval 2085"/>
          <p:cNvSpPr>
            <a:spLocks noChangeArrowheads="1"/>
          </p:cNvSpPr>
          <p:nvPr/>
        </p:nvSpPr>
        <p:spPr bwMode="auto">
          <a:xfrm>
            <a:off x="4724400" y="2133600"/>
            <a:ext cx="4419600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want to do wrong things</a:t>
            </a:r>
          </a:p>
        </p:txBody>
      </p:sp>
      <p:sp>
        <p:nvSpPr>
          <p:cNvPr id="521254" name="Line 2086"/>
          <p:cNvSpPr>
            <a:spLocks noChangeShapeType="1"/>
          </p:cNvSpPr>
          <p:nvPr/>
        </p:nvSpPr>
        <p:spPr bwMode="auto">
          <a:xfrm flipV="1">
            <a:off x="3733800" y="26670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55" name="Oval 2087"/>
          <p:cNvSpPr>
            <a:spLocks noChangeArrowheads="1"/>
          </p:cNvSpPr>
          <p:nvPr/>
        </p:nvSpPr>
        <p:spPr bwMode="auto">
          <a:xfrm>
            <a:off x="4648200" y="4676775"/>
            <a:ext cx="4495800" cy="113665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do want to keep all God’s commandments</a:t>
            </a:r>
          </a:p>
        </p:txBody>
      </p:sp>
      <p:sp>
        <p:nvSpPr>
          <p:cNvPr id="521256" name="Line 2088"/>
          <p:cNvSpPr>
            <a:spLocks noChangeShapeType="1"/>
          </p:cNvSpPr>
          <p:nvPr/>
        </p:nvSpPr>
        <p:spPr bwMode="auto">
          <a:xfrm flipV="1">
            <a:off x="3810000" y="5257800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158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/>
              <a:t>10th commandment</a:t>
            </a:r>
          </a:p>
        </p:txBody>
      </p:sp>
      <p:pic>
        <p:nvPicPr>
          <p:cNvPr id="521219" name="Picture 2051" descr="C:\Documents and Settings\Karlo Janssen\Mijn documenten\Catechism\Pictures\1e geb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0" name="Rectangle 2052"/>
          <p:cNvSpPr>
            <a:spLocks noChangeArrowheads="1"/>
          </p:cNvSpPr>
          <p:nvPr/>
        </p:nvSpPr>
        <p:spPr bwMode="auto">
          <a:xfrm>
            <a:off x="152400" y="609600"/>
            <a:ext cx="1828800" cy="1752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/>
              <a:t>You shall </a:t>
            </a:r>
          </a:p>
          <a:p>
            <a:r>
              <a:rPr lang="en-GB"/>
              <a:t>not even desire wrong</a:t>
            </a:r>
          </a:p>
        </p:txBody>
      </p:sp>
      <p:sp>
        <p:nvSpPr>
          <p:cNvPr id="521221" name="AutoShape 2053"/>
          <p:cNvSpPr>
            <a:spLocks noChangeArrowheads="1"/>
          </p:cNvSpPr>
          <p:nvPr/>
        </p:nvSpPr>
        <p:spPr bwMode="auto">
          <a:xfrm>
            <a:off x="2514600" y="2057400"/>
            <a:ext cx="1295400" cy="1219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Don’t</a:t>
            </a:r>
          </a:p>
        </p:txBody>
      </p:sp>
      <p:sp>
        <p:nvSpPr>
          <p:cNvPr id="521222" name="AutoShape 2054"/>
          <p:cNvSpPr>
            <a:spLocks noChangeArrowheads="1"/>
          </p:cNvSpPr>
          <p:nvPr/>
        </p:nvSpPr>
        <p:spPr bwMode="auto">
          <a:xfrm>
            <a:off x="2590800" y="4724400"/>
            <a:ext cx="1295400" cy="1219200"/>
          </a:xfrm>
          <a:custGeom>
            <a:avLst/>
            <a:gdLst>
              <a:gd name="G0" fmla="+- 3300 0 0"/>
              <a:gd name="G1" fmla="+- 21600 0 3300"/>
              <a:gd name="G2" fmla="+- 21600 0 33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00" y="10800"/>
                </a:moveTo>
                <a:cubicBezTo>
                  <a:pt x="3300" y="14942"/>
                  <a:pt x="6658" y="18300"/>
                  <a:pt x="10800" y="18300"/>
                </a:cubicBezTo>
                <a:cubicBezTo>
                  <a:pt x="14942" y="18300"/>
                  <a:pt x="18300" y="14942"/>
                  <a:pt x="18300" y="10800"/>
                </a:cubicBezTo>
                <a:cubicBezTo>
                  <a:pt x="18300" y="6658"/>
                  <a:pt x="14942" y="3300"/>
                  <a:pt x="10800" y="3300"/>
                </a:cubicBezTo>
                <a:cubicBezTo>
                  <a:pt x="6658" y="3300"/>
                  <a:pt x="3300" y="6658"/>
                  <a:pt x="33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</a:t>
            </a:r>
          </a:p>
        </p:txBody>
      </p:sp>
      <p:sp>
        <p:nvSpPr>
          <p:cNvPr id="521253" name="Oval 2085"/>
          <p:cNvSpPr>
            <a:spLocks noChangeArrowheads="1"/>
          </p:cNvSpPr>
          <p:nvPr/>
        </p:nvSpPr>
        <p:spPr bwMode="auto">
          <a:xfrm>
            <a:off x="4724400" y="2133600"/>
            <a:ext cx="4419600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want to do wrong things</a:t>
            </a:r>
          </a:p>
        </p:txBody>
      </p:sp>
      <p:sp>
        <p:nvSpPr>
          <p:cNvPr id="521254" name="Line 2086"/>
          <p:cNvSpPr>
            <a:spLocks noChangeShapeType="1"/>
          </p:cNvSpPr>
          <p:nvPr/>
        </p:nvSpPr>
        <p:spPr bwMode="auto">
          <a:xfrm flipV="1">
            <a:off x="3733800" y="26670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55" name="Oval 2087"/>
          <p:cNvSpPr>
            <a:spLocks noChangeArrowheads="1"/>
          </p:cNvSpPr>
          <p:nvPr/>
        </p:nvSpPr>
        <p:spPr bwMode="auto">
          <a:xfrm>
            <a:off x="4648200" y="4660831"/>
            <a:ext cx="4495800" cy="1168539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dirty="0">
                <a:latin typeface="Comic Sans MS" pitchFamily="66" charset="0"/>
              </a:rPr>
              <a:t>want to keep all God’s commandments</a:t>
            </a:r>
          </a:p>
        </p:txBody>
      </p:sp>
      <p:sp>
        <p:nvSpPr>
          <p:cNvPr id="521256" name="Line 2088"/>
          <p:cNvSpPr>
            <a:spLocks noChangeShapeType="1"/>
          </p:cNvSpPr>
          <p:nvPr/>
        </p:nvSpPr>
        <p:spPr bwMode="auto">
          <a:xfrm flipV="1">
            <a:off x="3810000" y="5257800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Desires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2133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dirty="0"/>
              <a:t>Is it wrong to want something, to desire?</a:t>
            </a:r>
          </a:p>
        </p:txBody>
      </p:sp>
      <p:pic>
        <p:nvPicPr>
          <p:cNvPr id="69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97973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42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Desires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There are good and bad desires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Thus there is nothing wrong with desiring itself</a:t>
            </a:r>
          </a:p>
          <a:p>
            <a:pPr>
              <a:buFontTx/>
              <a:buNone/>
            </a:pPr>
            <a:r>
              <a:rPr lang="en-GB" dirty="0"/>
              <a:t>The Lord forbids the type of desiring that </a:t>
            </a:r>
            <a:r>
              <a:rPr lang="en-GB" dirty="0">
                <a:solidFill>
                  <a:srgbClr val="00FF00"/>
                </a:solidFill>
              </a:rPr>
              <a:t>does damage to God or a person</a:t>
            </a:r>
            <a:endParaRPr lang="en-GB" dirty="0"/>
          </a:p>
        </p:txBody>
      </p:sp>
      <p:pic>
        <p:nvPicPr>
          <p:cNvPr id="69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97973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42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4279" name="Text Box 7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7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desire to act</a:t>
            </a:r>
          </a:p>
        </p:txBody>
      </p:sp>
      <p:sp>
        <p:nvSpPr>
          <p:cNvPr id="695300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/>
              <a:t>					</a:t>
            </a:r>
          </a:p>
          <a:p>
            <a:pPr>
              <a:buFontTx/>
              <a:buNone/>
            </a:pPr>
            <a:r>
              <a:rPr lang="en-GB" dirty="0"/>
              <a:t>Desire 	     </a:t>
            </a:r>
            <a:r>
              <a:rPr lang="en-GB" dirty="0">
                <a:sym typeface="Monotype Sorts" pitchFamily="2" charset="2"/>
              </a:rPr>
              <a:t>	      thought	 		act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 want an		  I need to			I get a job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iPad			  get money			</a:t>
            </a:r>
            <a:endParaRPr lang="en-GB" dirty="0">
              <a:solidFill>
                <a:srgbClr val="008000"/>
              </a:solidFill>
              <a:sym typeface="Monotype Sorts" pitchFamily="2" charset="2"/>
            </a:endParaRPr>
          </a:p>
          <a:p>
            <a:pPr algn="ctr">
              <a:buFontTx/>
              <a:buNone/>
            </a:pPr>
            <a:endParaRPr lang="en-GB" dirty="0">
              <a:solidFill>
                <a:srgbClr val="FF6600"/>
              </a:solidFill>
            </a:endParaRPr>
          </a:p>
          <a:p>
            <a:pPr>
              <a:buFontTx/>
              <a:buNone/>
            </a:pPr>
            <a:r>
              <a:rPr lang="en-GB" dirty="0"/>
              <a:t>This applies to both good and bad desires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4E7F836-DFAB-43E9-9328-E18D713C3F1E}"/>
              </a:ext>
            </a:extLst>
          </p:cNvPr>
          <p:cNvSpPr/>
          <p:nvPr/>
        </p:nvSpPr>
        <p:spPr bwMode="auto">
          <a:xfrm>
            <a:off x="2051720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9619B79-FA3D-4389-9B3A-0D5E78051D3C}"/>
              </a:ext>
            </a:extLst>
          </p:cNvPr>
          <p:cNvSpPr/>
          <p:nvPr/>
        </p:nvSpPr>
        <p:spPr bwMode="auto">
          <a:xfrm>
            <a:off x="5292080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Desire – thought - act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				------other commandments-----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Desire 	</a:t>
            </a:r>
            <a:r>
              <a:rPr lang="en-GB" dirty="0"/>
              <a:t>     </a:t>
            </a:r>
            <a:r>
              <a:rPr lang="en-GB" dirty="0">
                <a:solidFill>
                  <a:srgbClr val="00FF00"/>
                </a:solidFill>
                <a:sym typeface="Monotype Sorts" pitchFamily="2" charset="2"/>
              </a:rPr>
              <a:t>		thought	 	act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00FF00"/>
                </a:solidFill>
                <a:sym typeface="Monotype Sorts" pitchFamily="2" charset="2"/>
              </a:rPr>
              <a:t>I want an		 	I need to		I get a job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00FF00"/>
                </a:solidFill>
                <a:sym typeface="Monotype Sorts" pitchFamily="2" charset="2"/>
              </a:rPr>
              <a:t>iPad				get money		&amp; earn money</a:t>
            </a:r>
          </a:p>
          <a:p>
            <a:pPr algn="ctr"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--10th commandment---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DB92115-9CF2-4B65-85B2-1BB42D73122F}"/>
              </a:ext>
            </a:extLst>
          </p:cNvPr>
          <p:cNvSpPr/>
          <p:nvPr/>
        </p:nvSpPr>
        <p:spPr bwMode="auto">
          <a:xfrm>
            <a:off x="2051720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F028DE6-F074-4F74-80F7-0515CDD10F00}"/>
              </a:ext>
            </a:extLst>
          </p:cNvPr>
          <p:cNvSpPr/>
          <p:nvPr/>
        </p:nvSpPr>
        <p:spPr bwMode="auto">
          <a:xfrm>
            <a:off x="5364088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" name="Picture 2" descr="A picture containing computer, indoor, electronics&#10;&#10;Description automatically generated">
            <a:extLst>
              <a:ext uri="{FF2B5EF4-FFF2-40B4-BE49-F238E27FC236}">
                <a16:creationId xmlns:a16="http://schemas.microsoft.com/office/drawing/2014/main" id="{FA186F19-1703-4385-B378-3A665EAD3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73016"/>
            <a:ext cx="3145532" cy="31455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10</a:t>
            </a:r>
            <a:r>
              <a:rPr lang="en-GB" baseline="30000" dirty="0"/>
              <a:t>th</a:t>
            </a:r>
            <a:r>
              <a:rPr lang="en-GB" dirty="0"/>
              <a:t> and 8</a:t>
            </a:r>
            <a:r>
              <a:rPr lang="en-GB" baseline="30000" dirty="0"/>
              <a:t>th</a:t>
            </a:r>
            <a:r>
              <a:rPr lang="en-GB" dirty="0"/>
              <a:t> commandment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				</a:t>
            </a:r>
            <a:r>
              <a:rPr lang="en-GB" dirty="0"/>
              <a:t>------8</a:t>
            </a:r>
            <a:r>
              <a:rPr lang="en-GB" baseline="30000" dirty="0"/>
              <a:t>th</a:t>
            </a:r>
            <a:r>
              <a:rPr lang="en-GB" dirty="0"/>
              <a:t> commandment-----</a:t>
            </a:r>
          </a:p>
          <a:p>
            <a:pPr>
              <a:buFontTx/>
              <a:buNone/>
            </a:pPr>
            <a:r>
              <a:rPr lang="en-GB" dirty="0"/>
              <a:t>Desire 	     </a:t>
            </a:r>
            <a:r>
              <a:rPr lang="en-GB" dirty="0">
                <a:sym typeface="Monotype Sorts" pitchFamily="2" charset="2"/>
              </a:rPr>
              <a:t>		thought	 	act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 want an		 	-----------		------------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iPad				-----------		------------</a:t>
            </a:r>
          </a:p>
          <a:p>
            <a:pPr algn="ctr"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--10th commandment---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315BEDE-64FB-47B9-B036-E7D52262BE10}"/>
              </a:ext>
            </a:extLst>
          </p:cNvPr>
          <p:cNvSpPr/>
          <p:nvPr/>
        </p:nvSpPr>
        <p:spPr bwMode="auto">
          <a:xfrm>
            <a:off x="2051720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5B1F9C1-2DCE-48D5-A8E7-D7E0C7488575}"/>
              </a:ext>
            </a:extLst>
          </p:cNvPr>
          <p:cNvSpPr/>
          <p:nvPr/>
        </p:nvSpPr>
        <p:spPr bwMode="auto">
          <a:xfrm>
            <a:off x="5364088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6" name="Picture 5" descr="A picture containing computer, indoor, electronics&#10;&#10;Description automatically generated">
            <a:extLst>
              <a:ext uri="{FF2B5EF4-FFF2-40B4-BE49-F238E27FC236}">
                <a16:creationId xmlns:a16="http://schemas.microsoft.com/office/drawing/2014/main" id="{0FD5C873-8831-489B-A8C0-E5B39C5A3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73016"/>
            <a:ext cx="3145532" cy="31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8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10</a:t>
            </a:r>
            <a:r>
              <a:rPr lang="en-GB" baseline="30000" dirty="0"/>
              <a:t>th</a:t>
            </a:r>
            <a:r>
              <a:rPr lang="en-GB" dirty="0"/>
              <a:t> and 8</a:t>
            </a:r>
            <a:r>
              <a:rPr lang="en-GB" baseline="30000" dirty="0"/>
              <a:t>th</a:t>
            </a:r>
            <a:r>
              <a:rPr lang="en-GB" dirty="0"/>
              <a:t> commandment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				</a:t>
            </a:r>
            <a:r>
              <a:rPr lang="en-GB" dirty="0"/>
              <a:t>------8</a:t>
            </a:r>
            <a:r>
              <a:rPr lang="en-GB" baseline="30000" dirty="0"/>
              <a:t>th</a:t>
            </a:r>
            <a:r>
              <a:rPr lang="en-GB" dirty="0"/>
              <a:t> commandment-----</a:t>
            </a:r>
          </a:p>
          <a:p>
            <a:pPr>
              <a:buFontTx/>
              <a:buNone/>
            </a:pPr>
            <a:r>
              <a:rPr lang="en-GB" dirty="0"/>
              <a:t>Desire 	     </a:t>
            </a:r>
            <a:r>
              <a:rPr lang="en-GB" dirty="0">
                <a:sym typeface="Monotype Sorts" pitchFamily="2" charset="2"/>
              </a:rPr>
              <a:t>		thought	 	act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 want an		 	The store		I steal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  <a:sym typeface="Monotype Sorts" pitchFamily="2" charset="2"/>
              </a:rPr>
              <a:t>iPod				has plenty		an iPad</a:t>
            </a:r>
          </a:p>
          <a:p>
            <a:pPr algn="ctr"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--10th commandment---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BE0262D-CACA-4226-BA75-D2AA26042F77}"/>
              </a:ext>
            </a:extLst>
          </p:cNvPr>
          <p:cNvSpPr/>
          <p:nvPr/>
        </p:nvSpPr>
        <p:spPr bwMode="auto">
          <a:xfrm>
            <a:off x="2051720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4911E1D-CBD6-43B3-B14A-C9C2D49773F8}"/>
              </a:ext>
            </a:extLst>
          </p:cNvPr>
          <p:cNvSpPr/>
          <p:nvPr/>
        </p:nvSpPr>
        <p:spPr bwMode="auto">
          <a:xfrm>
            <a:off x="5364088" y="1912640"/>
            <a:ext cx="720080" cy="21602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6" name="Picture 5" descr="A picture containing computer, indoor, electronics&#10;&#10;Description automatically generated">
            <a:extLst>
              <a:ext uri="{FF2B5EF4-FFF2-40B4-BE49-F238E27FC236}">
                <a16:creationId xmlns:a16="http://schemas.microsoft.com/office/drawing/2014/main" id="{2D2E4E5D-BE32-4497-99F6-CCC69F2D5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573016"/>
            <a:ext cx="3145532" cy="31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665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7018</TotalTime>
  <Words>1278</Words>
  <Application>Microsoft Office PowerPoint</Application>
  <PresentationFormat>On-screen Show (4:3)</PresentationFormat>
  <Paragraphs>213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1_Office Theme</vt:lpstr>
      <vt:lpstr>The Fruit of Faith:  LD 32-44</vt:lpstr>
      <vt:lpstr>Psalm 119:1</vt:lpstr>
      <vt:lpstr>10th commandment</vt:lpstr>
      <vt:lpstr>Desires</vt:lpstr>
      <vt:lpstr>Desires</vt:lpstr>
      <vt:lpstr>From desire to act</vt:lpstr>
      <vt:lpstr>Desire – thought - act</vt:lpstr>
      <vt:lpstr>Example: 10th and 8th commandment</vt:lpstr>
      <vt:lpstr>Example: 10th and 8th commandment</vt:lpstr>
      <vt:lpstr>Example: 10th and 6th commandment</vt:lpstr>
      <vt:lpstr>Example: 10th and 6th commandment</vt:lpstr>
      <vt:lpstr>Example: 10th and 7th commandment</vt:lpstr>
      <vt:lpstr>Example: 10th and 7th commandment</vt:lpstr>
      <vt:lpstr>Example: 10th and 9th commandment</vt:lpstr>
      <vt:lpstr>Example: 10th and 9th commandment</vt:lpstr>
      <vt:lpstr>What’s new is</vt:lpstr>
      <vt:lpstr>Bible Study: Matthew 19:16-22</vt:lpstr>
      <vt:lpstr>Bible Study: Matthew 19:16-22</vt:lpstr>
      <vt:lpstr>God asks everything</vt:lpstr>
      <vt:lpstr>It’s about our heart</vt:lpstr>
      <vt:lpstr>It’s about our heart</vt:lpstr>
      <vt:lpstr>The law makes us pray</vt:lpstr>
      <vt:lpstr>The law makes us pray</vt:lpstr>
      <vt:lpstr>The law makes us pray</vt:lpstr>
      <vt:lpstr>Calvin’s Motto</vt:lpstr>
      <vt:lpstr>10th commandment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212</cp:revision>
  <cp:lastPrinted>2010-02-18T18:14:08Z</cp:lastPrinted>
  <dcterms:created xsi:type="dcterms:W3CDTF">2008-08-14T09:20:46Z</dcterms:created>
  <dcterms:modified xsi:type="dcterms:W3CDTF">2023-02-24T18:46:56Z</dcterms:modified>
</cp:coreProperties>
</file>