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371" r:id="rId2"/>
    <p:sldId id="883" r:id="rId3"/>
    <p:sldId id="869" r:id="rId4"/>
    <p:sldId id="860" r:id="rId5"/>
    <p:sldId id="849" r:id="rId6"/>
    <p:sldId id="885" r:id="rId7"/>
    <p:sldId id="886" r:id="rId8"/>
    <p:sldId id="875" r:id="rId9"/>
    <p:sldId id="887" r:id="rId10"/>
    <p:sldId id="878" r:id="rId11"/>
    <p:sldId id="879" r:id="rId12"/>
    <p:sldId id="884" r:id="rId13"/>
    <p:sldId id="888" r:id="rId14"/>
  </p:sldIdLst>
  <p:sldSz cx="9144000" cy="6858000" type="screen4x3"/>
  <p:notesSz cx="6950075" cy="9167813"/>
  <p:defaultTextStyle>
    <a:defPPr>
      <a:defRPr lang="en-GB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7">
          <p15:clr>
            <a:srgbClr val="A4A3A4"/>
          </p15:clr>
        </p15:guide>
        <p15:guide id="2" pos="218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6600FF"/>
    <a:srgbClr val="993300"/>
    <a:srgbClr val="FF0000"/>
    <a:srgbClr val="00FF00"/>
    <a:srgbClr val="FFFF00"/>
    <a:srgbClr val="29292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650" y="-84"/>
      </p:cViewPr>
      <p:guideLst>
        <p:guide orient="horz" pos="2887"/>
        <p:guide pos="218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296068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21725"/>
            <a:ext cx="30384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721725"/>
            <a:ext cx="2960687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D66A106-6D40-4F69-A964-8F1244CEA8F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7455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296068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703263"/>
            <a:ext cx="4595813" cy="3446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7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360863"/>
            <a:ext cx="5060950" cy="415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7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1725"/>
            <a:ext cx="30384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721725"/>
            <a:ext cx="2960687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7FD4717-0A38-4C06-BFB6-B427B3ED87D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1241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FA8061-14A5-4802-96A2-B0A2E01F07E9}" type="slidenum">
              <a:rPr lang="en-GB"/>
              <a:pPr/>
              <a:t>1</a:t>
            </a:fld>
            <a:endParaRPr lang="en-GB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D4717-0A38-4C06-BFB6-B427B3ED87DC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789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D4717-0A38-4C06-BFB6-B427B3ED87DC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0880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3:25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D4717-0A38-4C06-BFB6-B427B3ED87DC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221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D4717-0A38-4C06-BFB6-B427B3ED87DC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520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D4717-0A38-4C06-BFB6-B427B3ED87DC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2625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D4717-0A38-4C06-BFB6-B427B3ED87DC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0959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D4717-0A38-4C06-BFB6-B427B3ED87DC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0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D4717-0A38-4C06-BFB6-B427B3ED87DC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15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D4717-0A38-4C06-BFB6-B427B3ED87DC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81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D4717-0A38-4C06-BFB6-B427B3ED87DC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942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D4717-0A38-4C06-BFB6-B427B3ED87DC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950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D4717-0A38-4C06-BFB6-B427B3ED87DC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4112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6110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2952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7349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632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4223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0560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3032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0710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8577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4396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7846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84957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5217478"/>
            <a:ext cx="6858000" cy="1655762"/>
          </a:xfrm>
        </p:spPr>
        <p:txBody>
          <a:bodyPr/>
          <a:lstStyle/>
          <a:p>
            <a:r>
              <a:rPr lang="en-GB" dirty="0"/>
              <a:t>Our Heavenly Father</a:t>
            </a:r>
          </a:p>
          <a:p>
            <a:r>
              <a:rPr lang="en-GB" dirty="0"/>
              <a:t>Lesson 22 – LD 46</a:t>
            </a:r>
          </a:p>
        </p:txBody>
      </p:sp>
      <p:pic>
        <p:nvPicPr>
          <p:cNvPr id="126989" name="Picture 13" descr="C:\Documents and Settings\Karlo Janssen\Mijn documenten\Mijn afbeeldingen\Liturgy\Liturgie\bidd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1781175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3C378EEB-8358-4F4A-9744-0F14BEE80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2619598"/>
            <a:ext cx="77724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GB" sz="4800"/>
              <a:t>The communication of Faith: </a:t>
            </a:r>
            <a:br>
              <a:rPr lang="en-GB" sz="4800"/>
            </a:br>
            <a:r>
              <a:rPr lang="en-GB" sz="4800"/>
              <a:t>LD 45-52</a:t>
            </a:r>
            <a:endParaRPr lang="en-GB" sz="4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Earthly Fathers and Heavenly Father</a:t>
            </a:r>
          </a:p>
        </p:txBody>
      </p:sp>
      <p:sp>
        <p:nvSpPr>
          <p:cNvPr id="744452" name="Rectangle 4"/>
          <p:cNvSpPr>
            <a:spLocks noChangeArrowheads="1"/>
          </p:cNvSpPr>
          <p:nvPr/>
        </p:nvSpPr>
        <p:spPr bwMode="auto">
          <a:xfrm>
            <a:off x="1524000" y="1752600"/>
            <a:ext cx="914400" cy="914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GB"/>
              <a:t>I</a:t>
            </a:r>
          </a:p>
        </p:txBody>
      </p:sp>
      <p:grpSp>
        <p:nvGrpSpPr>
          <p:cNvPr id="744464" name="Group 16"/>
          <p:cNvGrpSpPr>
            <a:grpSpLocks/>
          </p:cNvGrpSpPr>
          <p:nvPr/>
        </p:nvGrpSpPr>
        <p:grpSpPr bwMode="auto">
          <a:xfrm>
            <a:off x="457200" y="4343400"/>
            <a:ext cx="6934200" cy="914400"/>
            <a:chOff x="288" y="2736"/>
            <a:chExt cx="4368" cy="576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744455" name="Line 7"/>
            <p:cNvSpPr>
              <a:spLocks noChangeShapeType="1"/>
            </p:cNvSpPr>
            <p:nvPr/>
          </p:nvSpPr>
          <p:spPr bwMode="auto">
            <a:xfrm>
              <a:off x="1536" y="3024"/>
              <a:ext cx="912" cy="0"/>
            </a:xfrm>
            <a:prstGeom prst="line">
              <a:avLst/>
            </a:prstGeom>
            <a:grpFill/>
            <a:ln w="57150">
              <a:solidFill>
                <a:schemeClr val="accent1">
                  <a:lumMod val="40000"/>
                  <a:lumOff val="60000"/>
                </a:schemeClr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744456" name="Line 8"/>
            <p:cNvSpPr>
              <a:spLocks noChangeShapeType="1"/>
            </p:cNvSpPr>
            <p:nvPr/>
          </p:nvSpPr>
          <p:spPr bwMode="auto">
            <a:xfrm>
              <a:off x="3264" y="3024"/>
              <a:ext cx="816" cy="0"/>
            </a:xfrm>
            <a:prstGeom prst="line">
              <a:avLst/>
            </a:prstGeom>
            <a:grpFill/>
            <a:ln w="57150">
              <a:solidFill>
                <a:schemeClr val="accent1">
                  <a:lumMod val="40000"/>
                  <a:lumOff val="60000"/>
                </a:schemeClr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744457" name="Rectangle 9"/>
            <p:cNvSpPr>
              <a:spLocks noChangeArrowheads="1"/>
            </p:cNvSpPr>
            <p:nvPr/>
          </p:nvSpPr>
          <p:spPr bwMode="auto">
            <a:xfrm>
              <a:off x="288" y="2736"/>
              <a:ext cx="1248" cy="576"/>
            </a:xfrm>
            <a:prstGeom prst="rect">
              <a:avLst/>
            </a:prstGeom>
            <a:grpFill/>
            <a:ln w="9525">
              <a:solidFill>
                <a:schemeClr val="accent1">
                  <a:lumMod val="40000"/>
                  <a:lumOff val="6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GB"/>
                <a:t>God my Father</a:t>
              </a:r>
            </a:p>
          </p:txBody>
        </p:sp>
        <p:sp>
          <p:nvSpPr>
            <p:cNvPr id="744458" name="Rectangle 10"/>
            <p:cNvSpPr>
              <a:spLocks noChangeArrowheads="1"/>
            </p:cNvSpPr>
            <p:nvPr/>
          </p:nvSpPr>
          <p:spPr bwMode="auto">
            <a:xfrm>
              <a:off x="2448" y="2736"/>
              <a:ext cx="816" cy="576"/>
            </a:xfrm>
            <a:prstGeom prst="rect">
              <a:avLst/>
            </a:prstGeom>
            <a:grpFill/>
            <a:ln w="9525">
              <a:solidFill>
                <a:schemeClr val="accent1">
                  <a:lumMod val="40000"/>
                  <a:lumOff val="6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GB"/>
                <a:t>my dad</a:t>
              </a:r>
            </a:p>
          </p:txBody>
        </p:sp>
        <p:sp>
          <p:nvSpPr>
            <p:cNvPr id="744459" name="Rectangle 11"/>
            <p:cNvSpPr>
              <a:spLocks noChangeArrowheads="1"/>
            </p:cNvSpPr>
            <p:nvPr/>
          </p:nvSpPr>
          <p:spPr bwMode="auto">
            <a:xfrm>
              <a:off x="4080" y="2736"/>
              <a:ext cx="576" cy="576"/>
            </a:xfrm>
            <a:prstGeom prst="rect">
              <a:avLst/>
            </a:prstGeom>
            <a:grpFill/>
            <a:ln w="9525">
              <a:solidFill>
                <a:schemeClr val="accent1">
                  <a:lumMod val="40000"/>
                  <a:lumOff val="6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GB"/>
                <a:t>I</a:t>
              </a:r>
            </a:p>
          </p:txBody>
        </p:sp>
      </p:grpSp>
      <p:grpSp>
        <p:nvGrpSpPr>
          <p:cNvPr id="744463" name="Group 15"/>
          <p:cNvGrpSpPr>
            <a:grpSpLocks/>
          </p:cNvGrpSpPr>
          <p:nvPr/>
        </p:nvGrpSpPr>
        <p:grpSpPr bwMode="auto">
          <a:xfrm>
            <a:off x="5029200" y="1752600"/>
            <a:ext cx="3276600" cy="914400"/>
            <a:chOff x="3168" y="1104"/>
            <a:chExt cx="2064" cy="576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744454" name="Rectangle 6"/>
            <p:cNvSpPr>
              <a:spLocks noChangeArrowheads="1"/>
            </p:cNvSpPr>
            <p:nvPr/>
          </p:nvSpPr>
          <p:spPr bwMode="auto">
            <a:xfrm>
              <a:off x="3984" y="1104"/>
              <a:ext cx="1248" cy="576"/>
            </a:xfrm>
            <a:prstGeom prst="rect">
              <a:avLst/>
            </a:prstGeom>
            <a:grpFill/>
            <a:ln w="9525">
              <a:solidFill>
                <a:schemeClr val="accent1">
                  <a:lumMod val="40000"/>
                  <a:lumOff val="6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GB" dirty="0"/>
                <a:t>God my Father</a:t>
              </a:r>
            </a:p>
          </p:txBody>
        </p:sp>
        <p:sp>
          <p:nvSpPr>
            <p:cNvPr id="744460" name="Line 12"/>
            <p:cNvSpPr>
              <a:spLocks noChangeShapeType="1"/>
            </p:cNvSpPr>
            <p:nvPr/>
          </p:nvSpPr>
          <p:spPr bwMode="auto">
            <a:xfrm>
              <a:off x="3168" y="1392"/>
              <a:ext cx="816" cy="0"/>
            </a:xfrm>
            <a:prstGeom prst="line">
              <a:avLst/>
            </a:prstGeom>
            <a:grpFill/>
            <a:ln w="57150">
              <a:solidFill>
                <a:schemeClr val="accent1">
                  <a:lumMod val="40000"/>
                  <a:lumOff val="60000"/>
                </a:schemeClr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grpSp>
        <p:nvGrpSpPr>
          <p:cNvPr id="744462" name="Group 14"/>
          <p:cNvGrpSpPr>
            <a:grpSpLocks/>
          </p:cNvGrpSpPr>
          <p:nvPr/>
        </p:nvGrpSpPr>
        <p:grpSpPr bwMode="auto">
          <a:xfrm>
            <a:off x="2438400" y="1752600"/>
            <a:ext cx="2590800" cy="914400"/>
            <a:chOff x="1536" y="1104"/>
            <a:chExt cx="1632" cy="576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744453" name="Rectangle 5"/>
            <p:cNvSpPr>
              <a:spLocks noChangeArrowheads="1"/>
            </p:cNvSpPr>
            <p:nvPr/>
          </p:nvSpPr>
          <p:spPr bwMode="auto">
            <a:xfrm>
              <a:off x="2352" y="1104"/>
              <a:ext cx="816" cy="576"/>
            </a:xfrm>
            <a:prstGeom prst="rect">
              <a:avLst/>
            </a:prstGeom>
            <a:grpFill/>
            <a:ln w="9525">
              <a:solidFill>
                <a:schemeClr val="accent1">
                  <a:lumMod val="40000"/>
                  <a:lumOff val="6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GB"/>
                <a:t>my dad</a:t>
              </a:r>
            </a:p>
          </p:txBody>
        </p:sp>
        <p:sp>
          <p:nvSpPr>
            <p:cNvPr id="744461" name="Line 13"/>
            <p:cNvSpPr>
              <a:spLocks noChangeShapeType="1"/>
            </p:cNvSpPr>
            <p:nvPr/>
          </p:nvSpPr>
          <p:spPr bwMode="auto">
            <a:xfrm>
              <a:off x="1536" y="1392"/>
              <a:ext cx="816" cy="0"/>
            </a:xfrm>
            <a:prstGeom prst="line">
              <a:avLst/>
            </a:prstGeom>
            <a:grpFill/>
            <a:ln w="57150">
              <a:solidFill>
                <a:schemeClr val="accent1">
                  <a:lumMod val="40000"/>
                  <a:lumOff val="60000"/>
                </a:schemeClr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  <p:grpSp>
        <p:nvGrpSpPr>
          <p:cNvPr id="744467" name="Group 19"/>
          <p:cNvGrpSpPr>
            <a:grpSpLocks/>
          </p:cNvGrpSpPr>
          <p:nvPr/>
        </p:nvGrpSpPr>
        <p:grpSpPr bwMode="auto">
          <a:xfrm>
            <a:off x="533400" y="1295400"/>
            <a:ext cx="8382000" cy="1981200"/>
            <a:chOff x="336" y="816"/>
            <a:chExt cx="5280" cy="1248"/>
          </a:xfrm>
        </p:grpSpPr>
        <p:sp>
          <p:nvSpPr>
            <p:cNvPr id="744465" name="Line 17"/>
            <p:cNvSpPr>
              <a:spLocks noChangeShapeType="1"/>
            </p:cNvSpPr>
            <p:nvPr/>
          </p:nvSpPr>
          <p:spPr bwMode="auto">
            <a:xfrm>
              <a:off x="336" y="864"/>
              <a:ext cx="5280" cy="120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744466" name="Line 18"/>
            <p:cNvSpPr>
              <a:spLocks noChangeShapeType="1"/>
            </p:cNvSpPr>
            <p:nvPr/>
          </p:nvSpPr>
          <p:spPr bwMode="auto">
            <a:xfrm flipV="1">
              <a:off x="384" y="816"/>
              <a:ext cx="5232" cy="120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44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744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4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744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4452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 Heaven</a:t>
            </a:r>
          </a:p>
        </p:txBody>
      </p:sp>
      <p:sp>
        <p:nvSpPr>
          <p:cNvPr id="745475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7924800" cy="5638800"/>
          </a:xfrm>
        </p:spPr>
        <p:txBody>
          <a:bodyPr/>
          <a:lstStyle/>
          <a:p>
            <a:pPr>
              <a:buFontTx/>
              <a:buNone/>
            </a:pPr>
            <a:r>
              <a:rPr lang="en-GB" dirty="0"/>
              <a:t>What is meant by God being in heaven?</a:t>
            </a:r>
          </a:p>
          <a:p>
            <a:pPr>
              <a:buFontTx/>
              <a:buNone/>
            </a:pPr>
            <a:endParaRPr lang="en-GB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Not so much a </a:t>
            </a:r>
            <a:br>
              <a:rPr lang="en-GB" dirty="0">
                <a:solidFill>
                  <a:srgbClr val="00FF00"/>
                </a:solidFill>
              </a:rPr>
            </a:br>
            <a:r>
              <a:rPr lang="en-GB" dirty="0">
                <a:solidFill>
                  <a:srgbClr val="00FF00"/>
                </a:solidFill>
              </a:rPr>
              <a:t>reference to </a:t>
            </a:r>
            <a:br>
              <a:rPr lang="en-GB" dirty="0">
                <a:solidFill>
                  <a:srgbClr val="00FF00"/>
                </a:solidFill>
              </a:rPr>
            </a:br>
            <a:r>
              <a:rPr lang="en-GB" i="1" u="sng" dirty="0">
                <a:solidFill>
                  <a:srgbClr val="00FF00"/>
                </a:solidFill>
              </a:rPr>
              <a:t>where</a:t>
            </a:r>
            <a:r>
              <a:rPr lang="en-GB" i="1" dirty="0">
                <a:solidFill>
                  <a:srgbClr val="00FF00"/>
                </a:solidFill>
              </a:rPr>
              <a:t> </a:t>
            </a:r>
            <a:r>
              <a:rPr lang="en-GB" dirty="0">
                <a:solidFill>
                  <a:srgbClr val="00FF00"/>
                </a:solidFill>
              </a:rPr>
              <a:t>God is </a:t>
            </a:r>
            <a:br>
              <a:rPr lang="en-GB" dirty="0">
                <a:solidFill>
                  <a:srgbClr val="00FF00"/>
                </a:solidFill>
              </a:rPr>
            </a:br>
            <a:r>
              <a:rPr lang="en-GB" dirty="0">
                <a:solidFill>
                  <a:srgbClr val="00FF00"/>
                </a:solidFill>
              </a:rPr>
              <a:t>(for God is </a:t>
            </a:r>
            <a:br>
              <a:rPr lang="en-GB" dirty="0">
                <a:solidFill>
                  <a:srgbClr val="00FF00"/>
                </a:solidFill>
              </a:rPr>
            </a:br>
            <a:r>
              <a:rPr lang="en-GB" dirty="0">
                <a:solidFill>
                  <a:srgbClr val="00FF00"/>
                </a:solidFill>
              </a:rPr>
              <a:t>everywhere)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But a reference </a:t>
            </a:r>
            <a:br>
              <a:rPr lang="en-GB" dirty="0">
                <a:solidFill>
                  <a:srgbClr val="00FF00"/>
                </a:solidFill>
              </a:rPr>
            </a:br>
            <a:r>
              <a:rPr lang="en-GB" dirty="0">
                <a:solidFill>
                  <a:srgbClr val="00FF00"/>
                </a:solidFill>
              </a:rPr>
              <a:t>to </a:t>
            </a:r>
            <a:r>
              <a:rPr lang="en-GB" i="1" u="sng" dirty="0">
                <a:solidFill>
                  <a:srgbClr val="00FF00"/>
                </a:solidFill>
              </a:rPr>
              <a:t>how</a:t>
            </a:r>
            <a:r>
              <a:rPr lang="en-GB" dirty="0">
                <a:solidFill>
                  <a:srgbClr val="00FF00"/>
                </a:solidFill>
              </a:rPr>
              <a:t> God is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God is the exalted</a:t>
            </a:r>
            <a:br>
              <a:rPr lang="en-GB" dirty="0">
                <a:solidFill>
                  <a:srgbClr val="00FF00"/>
                </a:solidFill>
              </a:rPr>
            </a:br>
            <a:r>
              <a:rPr lang="en-GB" dirty="0">
                <a:solidFill>
                  <a:srgbClr val="00FF00"/>
                </a:solidFill>
              </a:rPr>
              <a:t>One, Almighty.</a:t>
            </a:r>
          </a:p>
        </p:txBody>
      </p:sp>
      <p:sp>
        <p:nvSpPr>
          <p:cNvPr id="745476" name="Text Box 4"/>
          <p:cNvSpPr txBox="1">
            <a:spLocks noChangeArrowheads="1"/>
          </p:cNvSpPr>
          <p:nvPr/>
        </p:nvSpPr>
        <p:spPr bwMode="auto">
          <a:xfrm>
            <a:off x="7696200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7454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508250"/>
            <a:ext cx="5940152" cy="434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5475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Almighty Father – powerful &amp; caring</a:t>
            </a:r>
          </a:p>
        </p:txBody>
      </p:sp>
      <p:pic>
        <p:nvPicPr>
          <p:cNvPr id="4" name="Footprints in the Sand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088" y="1052513"/>
            <a:ext cx="7518400" cy="5638800"/>
          </a:xfrm>
          <a:ln w="76200">
            <a:solidFill>
              <a:schemeClr val="tx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2608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74242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Father!</a:t>
            </a:r>
          </a:p>
        </p:txBody>
      </p:sp>
      <p:sp>
        <p:nvSpPr>
          <p:cNvPr id="747523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4876800" cy="5638800"/>
          </a:xfrm>
        </p:spPr>
        <p:txBody>
          <a:bodyPr/>
          <a:lstStyle/>
          <a:p>
            <a:pPr>
              <a:buNone/>
            </a:pPr>
            <a:r>
              <a:rPr lang="en-GB" dirty="0"/>
              <a:t>In the OT we hardly ever read of God being addressed as father. How did the Israelites address God?</a:t>
            </a:r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r>
              <a:rPr lang="en-GB" dirty="0"/>
              <a:t>Christians pray to God. </a:t>
            </a:r>
            <a:r>
              <a:rPr lang="en-GB" dirty="0">
                <a:solidFill>
                  <a:srgbClr val="00FF00"/>
                </a:solidFill>
              </a:rPr>
              <a:t>Christ taught us to address God as Father. Christians have respect for God, their religion is one of </a:t>
            </a:r>
            <a:r>
              <a:rPr lang="en-GB" u="sng" dirty="0">
                <a:solidFill>
                  <a:srgbClr val="00FF00"/>
                </a:solidFill>
              </a:rPr>
              <a:t>love and loyalty</a:t>
            </a:r>
            <a:r>
              <a:rPr lang="en-GB" dirty="0">
                <a:solidFill>
                  <a:srgbClr val="00FF00"/>
                </a:solidFill>
              </a:rPr>
              <a:t>.</a:t>
            </a:r>
            <a:endParaRPr lang="en-GB" dirty="0"/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r>
              <a:rPr lang="en-GB" dirty="0"/>
              <a:t>	</a:t>
            </a:r>
          </a:p>
        </p:txBody>
      </p:sp>
      <p:pic>
        <p:nvPicPr>
          <p:cNvPr id="7475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938" y="1219200"/>
            <a:ext cx="4183062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7525" name="Text Box 5"/>
          <p:cNvSpPr txBox="1">
            <a:spLocks noChangeArrowheads="1"/>
          </p:cNvSpPr>
          <p:nvPr/>
        </p:nvSpPr>
        <p:spPr bwMode="auto">
          <a:xfrm>
            <a:off x="7696200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61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2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Hymn 63:1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1219200"/>
            <a:ext cx="7668344" cy="5638800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1. Our Father, great in majesty,</a:t>
            </a:r>
          </a:p>
          <a:p>
            <a:pPr marL="0" indent="0">
              <a:buNone/>
            </a:pPr>
            <a:r>
              <a:rPr lang="en-CA" dirty="0"/>
              <a:t>enthroned in heaven eternally, </a:t>
            </a:r>
          </a:p>
          <a:p>
            <a:pPr marL="0" indent="0">
              <a:buNone/>
            </a:pPr>
            <a:r>
              <a:rPr lang="en-CA" dirty="0"/>
              <a:t>with childlike trust we seek your face,</a:t>
            </a:r>
          </a:p>
          <a:p>
            <a:pPr marL="0" indent="0">
              <a:buNone/>
            </a:pPr>
            <a:r>
              <a:rPr lang="en-CA" dirty="0"/>
              <a:t>relying on your love and grace.</a:t>
            </a:r>
          </a:p>
          <a:p>
            <a:pPr marL="0" indent="0">
              <a:buNone/>
            </a:pPr>
            <a:r>
              <a:rPr lang="en-CA" dirty="0"/>
              <a:t>In faith and reverence we draw near</a:t>
            </a:r>
          </a:p>
          <a:p>
            <a:pPr marL="0" indent="0">
              <a:buNone/>
            </a:pPr>
            <a:r>
              <a:rPr lang="en-CA" dirty="0"/>
              <a:t>for you, in Christ, our prayer will hear.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31139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Lord’s Prayer</a:t>
            </a:r>
          </a:p>
        </p:txBody>
      </p:sp>
      <p:sp>
        <p:nvSpPr>
          <p:cNvPr id="735235" name="Rectangle 3"/>
          <p:cNvSpPr>
            <a:spLocks noGrp="1" noChangeArrowheads="1"/>
          </p:cNvSpPr>
          <p:nvPr>
            <p:ph idx="1"/>
          </p:nvPr>
        </p:nvSpPr>
        <p:spPr>
          <a:xfrm>
            <a:off x="0" y="1170773"/>
            <a:ext cx="9019456" cy="5638800"/>
          </a:xfrm>
        </p:spPr>
        <p:txBody>
          <a:bodyPr/>
          <a:lstStyle/>
          <a:p>
            <a:pPr>
              <a:buFontTx/>
              <a:buNone/>
            </a:pPr>
            <a:r>
              <a:rPr lang="en-GB" sz="2000" dirty="0"/>
              <a:t>Our Father who is in heaven</a:t>
            </a:r>
          </a:p>
          <a:p>
            <a:pPr algn="ctr">
              <a:buFontTx/>
              <a:buNone/>
            </a:pPr>
            <a:endParaRPr lang="en-GB" sz="2000" dirty="0"/>
          </a:p>
          <a:p>
            <a:pPr>
              <a:buFontTx/>
              <a:buNone/>
            </a:pPr>
            <a:r>
              <a:rPr lang="en-GB" sz="2000" dirty="0"/>
              <a:t>						Hallowed be</a:t>
            </a:r>
          </a:p>
          <a:p>
            <a:pPr>
              <a:buFontTx/>
              <a:buNone/>
            </a:pPr>
            <a:r>
              <a:rPr lang="en-GB" sz="2000" dirty="0"/>
              <a:t>						 Your Name</a:t>
            </a:r>
          </a:p>
          <a:p>
            <a:pPr>
              <a:lnSpc>
                <a:spcPct val="160000"/>
              </a:lnSpc>
              <a:buFontTx/>
              <a:buNone/>
            </a:pPr>
            <a:r>
              <a:rPr lang="en-GB" sz="2000" dirty="0"/>
              <a:t>					      Your Kingdom Come</a:t>
            </a:r>
          </a:p>
          <a:p>
            <a:pPr>
              <a:lnSpc>
                <a:spcPct val="160000"/>
              </a:lnSpc>
              <a:buFontTx/>
              <a:buNone/>
            </a:pPr>
            <a:r>
              <a:rPr lang="en-GB" sz="2000" dirty="0"/>
              <a:t>				Your will be done, on earth as it is in heaven</a:t>
            </a:r>
          </a:p>
          <a:p>
            <a:pPr>
              <a:buFontTx/>
              <a:buNone/>
            </a:pPr>
            <a:endParaRPr lang="en-GB" sz="2000" dirty="0"/>
          </a:p>
          <a:p>
            <a:pPr>
              <a:buFontTx/>
              <a:buNone/>
            </a:pPr>
            <a:r>
              <a:rPr lang="en-GB" sz="2000" dirty="0"/>
              <a:t>			Give us		And forgive us		   And lead us not</a:t>
            </a:r>
          </a:p>
          <a:p>
            <a:pPr>
              <a:buFontTx/>
              <a:buNone/>
            </a:pPr>
            <a:r>
              <a:rPr lang="en-GB" sz="2000" dirty="0"/>
              <a:t>			this day		our debts as we	   	into temptation</a:t>
            </a:r>
          </a:p>
          <a:p>
            <a:pPr>
              <a:buFontTx/>
              <a:buNone/>
            </a:pPr>
            <a:r>
              <a:rPr lang="en-GB" sz="2000" dirty="0"/>
              <a:t>			our daily 	have forgiven our	   	but deliver us </a:t>
            </a:r>
          </a:p>
          <a:p>
            <a:pPr>
              <a:buFontTx/>
              <a:buNone/>
            </a:pPr>
            <a:r>
              <a:rPr lang="en-GB" sz="2000" dirty="0"/>
              <a:t>			bread		debtors		   	from evil </a:t>
            </a:r>
          </a:p>
          <a:p>
            <a:pPr>
              <a:buFontTx/>
              <a:buNone/>
            </a:pPr>
            <a:endParaRPr lang="en-GB" sz="2000" dirty="0"/>
          </a:p>
          <a:p>
            <a:pPr>
              <a:buFontTx/>
              <a:buNone/>
            </a:pPr>
            <a:r>
              <a:rPr lang="en-GB" sz="2000" dirty="0"/>
              <a:t>		          For Yours is the Kingdom, the power, and the glory, forever</a:t>
            </a:r>
          </a:p>
          <a:p>
            <a:pPr>
              <a:buFontTx/>
              <a:buNone/>
            </a:pPr>
            <a:r>
              <a:rPr lang="en-GB" sz="2000" dirty="0"/>
              <a:t>							Amen</a:t>
            </a:r>
          </a:p>
        </p:txBody>
      </p:sp>
      <p:sp>
        <p:nvSpPr>
          <p:cNvPr id="735237" name="Rectangle 5"/>
          <p:cNvSpPr>
            <a:spLocks noChangeArrowheads="1"/>
          </p:cNvSpPr>
          <p:nvPr/>
        </p:nvSpPr>
        <p:spPr bwMode="auto">
          <a:xfrm>
            <a:off x="1475656" y="3990173"/>
            <a:ext cx="7543800" cy="1905000"/>
          </a:xfrm>
          <a:prstGeom prst="rect">
            <a:avLst/>
          </a:prstGeom>
          <a:noFill/>
          <a:ln w="6350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735238" name="Line 6"/>
          <p:cNvSpPr>
            <a:spLocks noChangeShapeType="1"/>
          </p:cNvSpPr>
          <p:nvPr/>
        </p:nvSpPr>
        <p:spPr bwMode="auto">
          <a:xfrm>
            <a:off x="3304456" y="3990173"/>
            <a:ext cx="0" cy="1905000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735239" name="Line 7"/>
          <p:cNvSpPr>
            <a:spLocks noChangeShapeType="1"/>
          </p:cNvSpPr>
          <p:nvPr/>
        </p:nvSpPr>
        <p:spPr bwMode="auto">
          <a:xfrm>
            <a:off x="6200056" y="3990173"/>
            <a:ext cx="0" cy="1905000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735236" name="AutoShape 4"/>
          <p:cNvSpPr>
            <a:spLocks noChangeArrowheads="1"/>
          </p:cNvSpPr>
          <p:nvPr/>
        </p:nvSpPr>
        <p:spPr bwMode="auto">
          <a:xfrm>
            <a:off x="1475656" y="1399373"/>
            <a:ext cx="7543800" cy="2590800"/>
          </a:xfrm>
          <a:prstGeom prst="triangle">
            <a:avLst>
              <a:gd name="adj" fmla="val 50000"/>
            </a:avLst>
          </a:prstGeom>
          <a:noFill/>
          <a:ln w="6350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735240" name="Line 8"/>
          <p:cNvSpPr>
            <a:spLocks noChangeShapeType="1"/>
          </p:cNvSpPr>
          <p:nvPr/>
        </p:nvSpPr>
        <p:spPr bwMode="auto">
          <a:xfrm>
            <a:off x="2618656" y="3228173"/>
            <a:ext cx="5257800" cy="0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735241" name="Line 9"/>
          <p:cNvSpPr>
            <a:spLocks noChangeShapeType="1"/>
          </p:cNvSpPr>
          <p:nvPr/>
        </p:nvSpPr>
        <p:spPr bwMode="auto">
          <a:xfrm>
            <a:off x="3380656" y="2694773"/>
            <a:ext cx="3733800" cy="0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735242" name="Rectangle 10"/>
          <p:cNvSpPr>
            <a:spLocks noChangeArrowheads="1"/>
          </p:cNvSpPr>
          <p:nvPr/>
        </p:nvSpPr>
        <p:spPr bwMode="auto">
          <a:xfrm>
            <a:off x="1475656" y="5895173"/>
            <a:ext cx="7543800" cy="914400"/>
          </a:xfrm>
          <a:prstGeom prst="rect">
            <a:avLst/>
          </a:prstGeom>
          <a:noFill/>
          <a:ln w="63500">
            <a:solidFill>
              <a:srgbClr val="808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735243" name="Oval 11"/>
          <p:cNvSpPr>
            <a:spLocks noChangeArrowheads="1"/>
          </p:cNvSpPr>
          <p:nvPr/>
        </p:nvSpPr>
        <p:spPr bwMode="auto">
          <a:xfrm>
            <a:off x="1932856" y="2313773"/>
            <a:ext cx="1828800" cy="533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sz="2000" i="1">
                <a:solidFill>
                  <a:srgbClr val="FFFF00"/>
                </a:solidFill>
                <a:latin typeface="Comic Sans MS" pitchFamily="66" charset="0"/>
              </a:rPr>
              <a:t>thereto</a:t>
            </a:r>
            <a:endParaRPr lang="en-GB">
              <a:solidFill>
                <a:srgbClr val="FFFF00"/>
              </a:solidFill>
            </a:endParaRPr>
          </a:p>
        </p:txBody>
      </p:sp>
      <p:sp>
        <p:nvSpPr>
          <p:cNvPr id="735244" name="Oval 12"/>
          <p:cNvSpPr>
            <a:spLocks noChangeArrowheads="1"/>
          </p:cNvSpPr>
          <p:nvPr/>
        </p:nvSpPr>
        <p:spPr bwMode="auto">
          <a:xfrm>
            <a:off x="942256" y="2923373"/>
            <a:ext cx="1828800" cy="533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sz="2000" i="1">
                <a:solidFill>
                  <a:srgbClr val="FFFF00"/>
                </a:solidFill>
                <a:latin typeface="Comic Sans MS" pitchFamily="66" charset="0"/>
              </a:rPr>
              <a:t>thereto</a:t>
            </a:r>
            <a:endParaRPr lang="en-GB">
              <a:solidFill>
                <a:srgbClr val="FFFF00"/>
              </a:solidFill>
            </a:endParaRPr>
          </a:p>
        </p:txBody>
      </p:sp>
      <p:sp>
        <p:nvSpPr>
          <p:cNvPr id="735245" name="Oval 13"/>
          <p:cNvSpPr>
            <a:spLocks noChangeArrowheads="1"/>
          </p:cNvSpPr>
          <p:nvPr/>
        </p:nvSpPr>
        <p:spPr bwMode="auto">
          <a:xfrm>
            <a:off x="104056" y="3685373"/>
            <a:ext cx="1828800" cy="533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sz="2000" i="1">
                <a:solidFill>
                  <a:srgbClr val="FFFF00"/>
                </a:solidFill>
                <a:latin typeface="Comic Sans MS" pitchFamily="66" charset="0"/>
              </a:rPr>
              <a:t>thereto</a:t>
            </a:r>
            <a:endParaRPr lang="en-GB">
              <a:solidFill>
                <a:srgbClr val="FFFF00"/>
              </a:solidFill>
            </a:endParaRPr>
          </a:p>
        </p:txBody>
      </p:sp>
      <p:grpSp>
        <p:nvGrpSpPr>
          <p:cNvPr id="735250" name="Group 18"/>
          <p:cNvGrpSpPr>
            <a:grpSpLocks/>
          </p:cNvGrpSpPr>
          <p:nvPr/>
        </p:nvGrpSpPr>
        <p:grpSpPr bwMode="auto">
          <a:xfrm>
            <a:off x="3533056" y="4017946"/>
            <a:ext cx="3581400" cy="533400"/>
            <a:chOff x="2304" y="2544"/>
            <a:chExt cx="2256" cy="336"/>
          </a:xfrm>
        </p:grpSpPr>
        <p:sp>
          <p:nvSpPr>
            <p:cNvPr id="735247" name="Oval 15"/>
            <p:cNvSpPr>
              <a:spLocks noChangeArrowheads="1"/>
            </p:cNvSpPr>
            <p:nvPr/>
          </p:nvSpPr>
          <p:spPr bwMode="auto">
            <a:xfrm>
              <a:off x="4176" y="2544"/>
              <a:ext cx="384" cy="336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r>
                <a:rPr lang="en-GB" sz="2000">
                  <a:solidFill>
                    <a:srgbClr val="FFFF00"/>
                  </a:solidFill>
                  <a:latin typeface="Comic Sans MS" pitchFamily="66" charset="0"/>
                </a:rPr>
                <a:t>&amp;</a:t>
              </a:r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735248" name="Oval 16"/>
            <p:cNvSpPr>
              <a:spLocks noChangeArrowheads="1"/>
            </p:cNvSpPr>
            <p:nvPr/>
          </p:nvSpPr>
          <p:spPr bwMode="auto">
            <a:xfrm>
              <a:off x="2304" y="2544"/>
              <a:ext cx="384" cy="336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r>
                <a:rPr lang="en-GB" sz="2000" i="1" dirty="0">
                  <a:solidFill>
                    <a:srgbClr val="FFFF00"/>
                  </a:solidFill>
                  <a:latin typeface="Comic Sans MS" pitchFamily="66" charset="0"/>
                </a:rPr>
                <a:t>&amp;</a:t>
              </a:r>
              <a:endParaRPr lang="en-GB" dirty="0">
                <a:solidFill>
                  <a:srgbClr val="FFFF00"/>
                </a:solidFill>
              </a:endParaRPr>
            </a:p>
          </p:txBody>
        </p:sp>
      </p:grpSp>
      <p:sp>
        <p:nvSpPr>
          <p:cNvPr id="735249" name="Oval 17"/>
          <p:cNvSpPr>
            <a:spLocks noChangeArrowheads="1"/>
          </p:cNvSpPr>
          <p:nvPr/>
        </p:nvSpPr>
        <p:spPr bwMode="auto">
          <a:xfrm>
            <a:off x="1132756" y="5895173"/>
            <a:ext cx="838200" cy="533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sz="2000" dirty="0">
                <a:solidFill>
                  <a:srgbClr val="FFFF00"/>
                </a:solidFill>
                <a:latin typeface="Comic Sans MS" pitchFamily="66" charset="0"/>
              </a:rPr>
              <a:t>For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735255" name="Oval 23"/>
          <p:cNvSpPr>
            <a:spLocks noChangeArrowheads="1"/>
          </p:cNvSpPr>
          <p:nvPr/>
        </p:nvSpPr>
        <p:spPr bwMode="auto">
          <a:xfrm>
            <a:off x="0" y="962828"/>
            <a:ext cx="3657600" cy="817546"/>
          </a:xfrm>
          <a:prstGeom prst="ellipse">
            <a:avLst/>
          </a:prstGeom>
          <a:solidFill>
            <a:srgbClr val="99CCFF">
              <a:alpha val="50000"/>
            </a:srgbClr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5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5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525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Praying to … whom?</a:t>
            </a:r>
          </a:p>
        </p:txBody>
      </p:sp>
      <p:sp>
        <p:nvSpPr>
          <p:cNvPr id="7260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How do you see (picture) God when you pray?</a:t>
            </a:r>
          </a:p>
          <a:p>
            <a:pPr>
              <a:buFontTx/>
              <a:buNone/>
            </a:pPr>
            <a:r>
              <a:rPr lang="en-GB" dirty="0"/>
              <a:t>Answer the two questions at the start of the worksheet.</a:t>
            </a:r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endParaRPr lang="en-GB" dirty="0"/>
          </a:p>
          <a:p>
            <a:pPr>
              <a:lnSpc>
                <a:spcPct val="120000"/>
              </a:lnSpc>
              <a:buFontTx/>
              <a:buNone/>
            </a:pPr>
            <a:r>
              <a:rPr lang="en-GB" dirty="0"/>
              <a:t>	He is an awesome God, worthy of respect</a:t>
            </a:r>
            <a:br>
              <a:rPr lang="en-GB" dirty="0"/>
            </a:br>
            <a:r>
              <a:rPr lang="en-GB" dirty="0"/>
              <a:t>He is a loving and loyal God, worthy of trust</a:t>
            </a:r>
          </a:p>
          <a:p>
            <a:pPr>
              <a:buFontTx/>
              <a:buNone/>
            </a:pPr>
            <a:endParaRPr lang="en-GB" dirty="0"/>
          </a:p>
        </p:txBody>
      </p:sp>
      <p:pic>
        <p:nvPicPr>
          <p:cNvPr id="7260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09800"/>
            <a:ext cx="1824038" cy="243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602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209800"/>
            <a:ext cx="164465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602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209800"/>
            <a:ext cx="1776413" cy="238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6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6019" grpId="0" uiExpand="1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/>
              <a:t>Bible Study: John 17:1-26</a:t>
            </a:r>
          </a:p>
        </p:txBody>
      </p:sp>
      <p:sp>
        <p:nvSpPr>
          <p:cNvPr id="7147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/>
              <a:t>1. The Lord Jesus Christ</a:t>
            </a:r>
          </a:p>
          <a:p>
            <a:pPr>
              <a:buFontTx/>
              <a:buNone/>
            </a:pPr>
            <a:r>
              <a:rPr lang="en-GB"/>
              <a:t>2. The evening before He died on the cross</a:t>
            </a:r>
          </a:p>
          <a:p>
            <a:pPr>
              <a:buFontTx/>
              <a:buNone/>
            </a:pPr>
            <a:r>
              <a:rPr lang="en-GB"/>
              <a:t>3. six times (verses 1, 5, 11, 21, 24 &amp; 25)</a:t>
            </a:r>
          </a:p>
          <a:p>
            <a:pPr>
              <a:buFontTx/>
              <a:buNone/>
            </a:pPr>
            <a:r>
              <a:rPr lang="en-GB"/>
              <a:t>4. Holy &amp; Righteous</a:t>
            </a:r>
          </a:p>
          <a:p>
            <a:pPr>
              <a:buFontTx/>
              <a:buNone/>
            </a:pPr>
            <a:r>
              <a:rPr lang="en-GB"/>
              <a:t>5. To express that God is different and special (holy) and that He is totally fair and truthful (righteous)</a:t>
            </a:r>
            <a:endParaRPr lang="en-GB">
              <a:solidFill>
                <a:srgbClr val="FF6600"/>
              </a:solidFill>
            </a:endParaRPr>
          </a:p>
        </p:txBody>
      </p:sp>
      <p:pic>
        <p:nvPicPr>
          <p:cNvPr id="714756" name="Picture 4" descr="G:\Backup - juni 2009\Mijn afbeeldingen\Liturgy\Liturgie\bijbellez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4755" grpId="0" uiExpand="1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Father</a:t>
            </a:r>
          </a:p>
        </p:txBody>
      </p:sp>
      <p:sp>
        <p:nvSpPr>
          <p:cNvPr id="740355" name="Rectangle 3"/>
          <p:cNvSpPr>
            <a:spLocks noGrp="1" noChangeArrowheads="1"/>
          </p:cNvSpPr>
          <p:nvPr>
            <p:ph idx="1"/>
          </p:nvPr>
        </p:nvSpPr>
        <p:spPr>
          <a:xfrm>
            <a:off x="2514600" y="1219200"/>
            <a:ext cx="6629400" cy="5638800"/>
          </a:xfrm>
        </p:spPr>
        <p:txBody>
          <a:bodyPr/>
          <a:lstStyle/>
          <a:p>
            <a:pPr>
              <a:buFontTx/>
              <a:buNone/>
            </a:pPr>
            <a:r>
              <a:rPr lang="en-GB" dirty="0"/>
              <a:t>Because we have been created by God</a:t>
            </a:r>
            <a:r>
              <a:rPr lang="en-GB" dirty="0">
                <a:solidFill>
                  <a:srgbClr val="00FF00"/>
                </a:solidFill>
              </a:rPr>
              <a:t>, all people are God’s children.</a:t>
            </a:r>
          </a:p>
          <a:p>
            <a:pPr>
              <a:buFontTx/>
              <a:buNone/>
            </a:pPr>
            <a:endParaRPr lang="en-GB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dirty="0"/>
              <a:t>However</a:t>
            </a:r>
            <a:r>
              <a:rPr lang="en-GB" dirty="0">
                <a:solidFill>
                  <a:srgbClr val="00FF00"/>
                </a:solidFill>
              </a:rPr>
              <a:t>, by their fallen nature people turn their backs on God, they disown God as Father.</a:t>
            </a:r>
          </a:p>
          <a:p>
            <a:pPr>
              <a:buFontTx/>
              <a:buNone/>
            </a:pPr>
            <a:endParaRPr lang="en-GB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dirty="0"/>
              <a:t>God restores </a:t>
            </a:r>
            <a:r>
              <a:rPr lang="en-GB" dirty="0">
                <a:solidFill>
                  <a:srgbClr val="00FF00"/>
                </a:solidFill>
              </a:rPr>
              <a:t>us in the Father-child relationship through Jesus Christ.</a:t>
            </a:r>
          </a:p>
          <a:p>
            <a:pPr>
              <a:buFontTx/>
              <a:buNone/>
            </a:pPr>
            <a:r>
              <a:rPr lang="en-GB" dirty="0"/>
              <a:t>Thus believers </a:t>
            </a:r>
            <a:r>
              <a:rPr lang="en-GB" dirty="0">
                <a:solidFill>
                  <a:srgbClr val="00FF00"/>
                </a:solidFill>
              </a:rPr>
              <a:t>are children of God only through Christ. </a:t>
            </a:r>
          </a:p>
        </p:txBody>
      </p:sp>
      <p:pic>
        <p:nvPicPr>
          <p:cNvPr id="74035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2362200" cy="185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035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236220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03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23622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0359" name="Text Box 7"/>
          <p:cNvSpPr txBox="1">
            <a:spLocks noChangeArrowheads="1"/>
          </p:cNvSpPr>
          <p:nvPr/>
        </p:nvSpPr>
        <p:spPr bwMode="auto">
          <a:xfrm>
            <a:off x="7696200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14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0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40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0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0355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Children of God</a:t>
            </a:r>
          </a:p>
        </p:txBody>
      </p:sp>
      <p:sp>
        <p:nvSpPr>
          <p:cNvPr id="7485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Christ is </a:t>
            </a:r>
            <a:r>
              <a:rPr lang="en-GB" dirty="0">
                <a:solidFill>
                  <a:srgbClr val="00FF00"/>
                </a:solidFill>
              </a:rPr>
              <a:t>the Son of God.</a:t>
            </a:r>
          </a:p>
          <a:p>
            <a:pPr>
              <a:buFontTx/>
              <a:buNone/>
            </a:pPr>
            <a:r>
              <a:rPr lang="en-GB" dirty="0"/>
              <a:t>We are </a:t>
            </a:r>
            <a:r>
              <a:rPr lang="en-GB" dirty="0">
                <a:solidFill>
                  <a:srgbClr val="00FF00"/>
                </a:solidFill>
              </a:rPr>
              <a:t>children of God too.</a:t>
            </a:r>
          </a:p>
          <a:p>
            <a:pPr>
              <a:buFontTx/>
              <a:buNone/>
            </a:pPr>
            <a:endParaRPr lang="en-GB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dirty="0"/>
              <a:t>What is the difference between Christ and us?</a:t>
            </a:r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r>
              <a:rPr lang="en-GB" dirty="0"/>
              <a:t>The difference between Christ and us is the following. </a:t>
            </a:r>
            <a:r>
              <a:rPr lang="en-GB" dirty="0">
                <a:solidFill>
                  <a:srgbClr val="00FF00"/>
                </a:solidFill>
              </a:rPr>
              <a:t>Christ is the natural Son of God, like the Father He is God. Today we are children of God by </a:t>
            </a:r>
            <a:r>
              <a:rPr lang="en-GB" i="1" dirty="0">
                <a:solidFill>
                  <a:srgbClr val="00FF00"/>
                </a:solidFill>
              </a:rPr>
              <a:t>adoption </a:t>
            </a:r>
            <a:r>
              <a:rPr lang="en-GB" dirty="0">
                <a:solidFill>
                  <a:srgbClr val="00FF00"/>
                </a:solidFill>
              </a:rPr>
              <a:t>in Christ.</a:t>
            </a:r>
          </a:p>
        </p:txBody>
      </p:sp>
      <p:sp>
        <p:nvSpPr>
          <p:cNvPr id="748548" name="Text Box 4"/>
          <p:cNvSpPr txBox="1">
            <a:spLocks noChangeArrowheads="1"/>
          </p:cNvSpPr>
          <p:nvPr/>
        </p:nvSpPr>
        <p:spPr bwMode="auto">
          <a:xfrm>
            <a:off x="7696200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89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854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Catechism</a:t>
            </a:r>
          </a:p>
        </p:txBody>
      </p:sp>
      <p:sp>
        <p:nvSpPr>
          <p:cNvPr id="741379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9144000" cy="4419600"/>
          </a:xfrm>
        </p:spPr>
        <p:txBody>
          <a:bodyPr/>
          <a:lstStyle/>
          <a:p>
            <a:pPr>
              <a:buFontTx/>
              <a:buNone/>
            </a:pPr>
            <a:r>
              <a:rPr lang="en-GB" sz="2400" i="1" u="sng" dirty="0">
                <a:solidFill>
                  <a:srgbClr val="FFFF00"/>
                </a:solidFill>
              </a:rPr>
              <a:t>120.Q. Why has Christ commanded us to address God as Our Father?</a:t>
            </a:r>
          </a:p>
          <a:p>
            <a:pPr>
              <a:buFontTx/>
              <a:buNone/>
            </a:pPr>
            <a:r>
              <a:rPr lang="en-GB" sz="2400" i="1" dirty="0">
                <a:solidFill>
                  <a:srgbClr val="FFFF00"/>
                </a:solidFill>
              </a:rPr>
              <a:t>A. To awaken in us at the very beginning of our prayer that childlike reverence and trust toward God which should be basic to our prayer: God has become our Father through Christ and will much less deny us what we ask of Him in faith than our fathers would refuse us earthly things.</a:t>
            </a:r>
          </a:p>
          <a:p>
            <a:pPr>
              <a:buFontTx/>
              <a:buNone/>
            </a:pPr>
            <a:r>
              <a:rPr lang="en-GB" sz="2400" i="1" u="sng" dirty="0">
                <a:solidFill>
                  <a:srgbClr val="FFFF00"/>
                </a:solidFill>
              </a:rPr>
              <a:t>121.Q. Why is there added, in heaven?</a:t>
            </a:r>
          </a:p>
          <a:p>
            <a:pPr>
              <a:buFontTx/>
              <a:buNone/>
            </a:pPr>
            <a:r>
              <a:rPr lang="en-GB" sz="2400" i="1" dirty="0">
                <a:solidFill>
                  <a:srgbClr val="FFFF00"/>
                </a:solidFill>
              </a:rPr>
              <a:t>A. These words teach us not to think of God’s  heavenly majesty in an earthly manner, and to expect from His almighty power all things we need for body and soul.</a:t>
            </a:r>
          </a:p>
        </p:txBody>
      </p:sp>
      <p:sp>
        <p:nvSpPr>
          <p:cNvPr id="741380" name="Oval 4"/>
          <p:cNvSpPr>
            <a:spLocks noChangeArrowheads="1"/>
          </p:cNvSpPr>
          <p:nvPr/>
        </p:nvSpPr>
        <p:spPr bwMode="auto">
          <a:xfrm>
            <a:off x="251520" y="1988840"/>
            <a:ext cx="2736304" cy="576064"/>
          </a:xfrm>
          <a:prstGeom prst="ellipse">
            <a:avLst/>
          </a:prstGeom>
          <a:solidFill>
            <a:srgbClr val="00FF00">
              <a:alpha val="50000"/>
            </a:srgbClr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741382" name="Text Box 6"/>
          <p:cNvSpPr txBox="1">
            <a:spLocks noChangeArrowheads="1"/>
          </p:cNvSpPr>
          <p:nvPr/>
        </p:nvSpPr>
        <p:spPr bwMode="auto">
          <a:xfrm>
            <a:off x="4251584" y="6246168"/>
            <a:ext cx="48381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GB" dirty="0">
                <a:solidFill>
                  <a:srgbClr val="00FF00"/>
                </a:solidFill>
              </a:rPr>
              <a:t>Do the exercise: Fathers and Children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1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1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1380" grpId="0" animBg="1"/>
      <p:bldP spid="741382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Earthly Fathers and Heavenly Father</a:t>
            </a:r>
          </a:p>
        </p:txBody>
      </p:sp>
      <p:sp>
        <p:nvSpPr>
          <p:cNvPr id="743427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7162800" cy="5638800"/>
          </a:xfrm>
        </p:spPr>
        <p:txBody>
          <a:bodyPr/>
          <a:lstStyle/>
          <a:p>
            <a:pPr>
              <a:buFontTx/>
              <a:buNone/>
            </a:pPr>
            <a:r>
              <a:rPr lang="en-GB" dirty="0"/>
              <a:t>God compares Himself with earthly fathers</a:t>
            </a:r>
          </a:p>
          <a:p>
            <a:pPr>
              <a:buFontTx/>
              <a:buNone/>
            </a:pPr>
            <a:r>
              <a:rPr lang="en-GB" dirty="0"/>
              <a:t>This means </a:t>
            </a:r>
            <a:r>
              <a:rPr lang="en-GB" dirty="0">
                <a:solidFill>
                  <a:srgbClr val="00FF00"/>
                </a:solidFill>
              </a:rPr>
              <a:t>earthly fathers (and mothers) must be mirror images of God.</a:t>
            </a:r>
          </a:p>
          <a:p>
            <a:pPr>
              <a:buFontTx/>
              <a:buNone/>
            </a:pPr>
            <a:r>
              <a:rPr lang="en-GB" dirty="0"/>
              <a:t>However</a:t>
            </a:r>
          </a:p>
          <a:p>
            <a:pPr lvl="1"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- earthly parents are not almighty</a:t>
            </a:r>
          </a:p>
          <a:p>
            <a:pPr lvl="1"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- earthly parents are sinful</a:t>
            </a:r>
          </a:p>
          <a:p>
            <a:pPr>
              <a:buFontTx/>
              <a:buNone/>
            </a:pPr>
            <a:r>
              <a:rPr lang="en-GB" dirty="0"/>
              <a:t>Our understanding </a:t>
            </a:r>
            <a:r>
              <a:rPr lang="en-GB" dirty="0">
                <a:solidFill>
                  <a:srgbClr val="00FF00"/>
                </a:solidFill>
              </a:rPr>
              <a:t>of God may thus be skewed by the way our parents, especially our fathers, are.</a:t>
            </a:r>
          </a:p>
          <a:p>
            <a:pPr>
              <a:buFontTx/>
              <a:buNone/>
            </a:pPr>
            <a:r>
              <a:rPr lang="en-GB" dirty="0"/>
              <a:t>Besides, </a:t>
            </a:r>
            <a:r>
              <a:rPr lang="en-GB" dirty="0">
                <a:solidFill>
                  <a:srgbClr val="00FF00"/>
                </a:solidFill>
              </a:rPr>
              <a:t>how fathers are, changes with time...</a:t>
            </a:r>
          </a:p>
        </p:txBody>
      </p:sp>
      <p:sp>
        <p:nvSpPr>
          <p:cNvPr id="743428" name="Text Box 4"/>
          <p:cNvSpPr txBox="1">
            <a:spLocks noChangeArrowheads="1"/>
          </p:cNvSpPr>
          <p:nvPr/>
        </p:nvSpPr>
        <p:spPr bwMode="auto">
          <a:xfrm>
            <a:off x="7696200" y="68580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7434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8" t="18166" r="7703" b="9862"/>
          <a:stretch>
            <a:fillRect/>
          </a:stretch>
        </p:blipFill>
        <p:spPr bwMode="auto">
          <a:xfrm>
            <a:off x="7086600" y="1828800"/>
            <a:ext cx="2057400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34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5"/>
          <a:stretch>
            <a:fillRect/>
          </a:stretch>
        </p:blipFill>
        <p:spPr bwMode="auto">
          <a:xfrm>
            <a:off x="7094538" y="4267200"/>
            <a:ext cx="2049462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228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3427" grpId="0" uiExpand="1" build="p"/>
    </p:bldLst>
  </p:timing>
</p:sld>
</file>

<file path=ppt/theme/theme1.xml><?xml version="1.0" encoding="utf-8"?>
<a:theme xmlns:a="http://schemas.openxmlformats.org/drawingml/2006/main" name="1_Office Theme">
  <a:themeElements>
    <a:clrScheme name="Office Theme 8">
      <a:dk1>
        <a:srgbClr val="C0C0C0"/>
      </a:dk1>
      <a:lt1>
        <a:srgbClr val="FFFFFF"/>
      </a:lt1>
      <a:dk2>
        <a:srgbClr val="000000"/>
      </a:dk2>
      <a:lt2>
        <a:srgbClr val="FFFFFF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7141</TotalTime>
  <Words>780</Words>
  <Application>Microsoft Office PowerPoint</Application>
  <PresentationFormat>On-screen Show (4:3)</PresentationFormat>
  <Paragraphs>114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Comic Sans MS</vt:lpstr>
      <vt:lpstr>Times New Roman</vt:lpstr>
      <vt:lpstr>1_Office Theme</vt:lpstr>
      <vt:lpstr>PowerPoint Presentation</vt:lpstr>
      <vt:lpstr>Hymn 63:1</vt:lpstr>
      <vt:lpstr>The Lord’s Prayer</vt:lpstr>
      <vt:lpstr>Praying to … whom?</vt:lpstr>
      <vt:lpstr>Bible Study: John 17:1-26</vt:lpstr>
      <vt:lpstr>Father</vt:lpstr>
      <vt:lpstr>Children of God</vt:lpstr>
      <vt:lpstr>Catechism</vt:lpstr>
      <vt:lpstr>Earthly Fathers and Heavenly Father</vt:lpstr>
      <vt:lpstr>Earthly Fathers and Heavenly Father</vt:lpstr>
      <vt:lpstr>In Heaven</vt:lpstr>
      <vt:lpstr>Almighty Father – powerful &amp; caring</vt:lpstr>
      <vt:lpstr>Father!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Hoe gedraagt een christen zich?</dc:title>
  <dc:creator>Roelf Janssen</dc:creator>
  <cp:lastModifiedBy>Roelf Janssen</cp:lastModifiedBy>
  <cp:revision>214</cp:revision>
  <cp:lastPrinted>2010-02-18T18:14:08Z</cp:lastPrinted>
  <dcterms:created xsi:type="dcterms:W3CDTF">2008-08-14T09:20:46Z</dcterms:created>
  <dcterms:modified xsi:type="dcterms:W3CDTF">2023-03-15T02:19:32Z</dcterms:modified>
</cp:coreProperties>
</file>