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832" r:id="rId2"/>
    <p:sldId id="833" r:id="rId3"/>
    <p:sldId id="692" r:id="rId4"/>
    <p:sldId id="795" r:id="rId5"/>
    <p:sldId id="815" r:id="rId6"/>
    <p:sldId id="816" r:id="rId7"/>
    <p:sldId id="834" r:id="rId8"/>
    <p:sldId id="744" r:id="rId9"/>
    <p:sldId id="814" r:id="rId10"/>
    <p:sldId id="830" r:id="rId11"/>
    <p:sldId id="819" r:id="rId12"/>
    <p:sldId id="820" r:id="rId13"/>
    <p:sldId id="821" r:id="rId14"/>
    <p:sldId id="822" r:id="rId15"/>
    <p:sldId id="823" r:id="rId16"/>
    <p:sldId id="824" r:id="rId17"/>
    <p:sldId id="825" r:id="rId18"/>
    <p:sldId id="827" r:id="rId19"/>
    <p:sldId id="828" r:id="rId20"/>
    <p:sldId id="831" r:id="rId21"/>
    <p:sldId id="835" r:id="rId22"/>
  </p:sldIdLst>
  <p:sldSz cx="9144000" cy="6858000" type="screen4x3"/>
  <p:notesSz cx="6950075" cy="9167813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7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00FF"/>
    <a:srgbClr val="99CCFF"/>
    <a:srgbClr val="993300"/>
    <a:srgbClr val="FF0000"/>
    <a:srgbClr val="00FF00"/>
    <a:srgbClr val="29292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294"/>
    </p:cViewPr>
  </p:sorterViewPr>
  <p:notesViewPr>
    <p:cSldViewPr>
      <p:cViewPr varScale="1">
        <p:scale>
          <a:sx n="56" d="100"/>
          <a:sy n="56" d="100"/>
        </p:scale>
        <p:origin x="-1650" y="-84"/>
      </p:cViewPr>
      <p:guideLst>
        <p:guide orient="horz" pos="2887"/>
        <p:guide pos="218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2960687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1725"/>
            <a:ext cx="3038475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50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721725"/>
            <a:ext cx="2960687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2D2142E-5C71-4398-B894-34123227F39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699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2960687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57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703263"/>
            <a:ext cx="4595813" cy="3446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7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360863"/>
            <a:ext cx="5060950" cy="415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57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3038475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721725"/>
            <a:ext cx="2960687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A399EDE-E654-49D6-ACF5-CDD6BA0CF26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485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/>
            <a:fld id="{44EA71AE-5BD2-42FF-9B66-49FC1C9CEEF1}" type="slidenum">
              <a:rPr lang="en-GB" sz="1200" smtClean="0">
                <a:solidFill>
                  <a:schemeClr val="tx1"/>
                </a:solidFill>
              </a:rPr>
              <a:pPr algn="r"/>
              <a:t>1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99EDE-E654-49D6-ACF5-CDD6BA0CF269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4462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99EDE-E654-49D6-ACF5-CDD6BA0CF269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191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99EDE-E654-49D6-ACF5-CDD6BA0CF269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9878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99EDE-E654-49D6-ACF5-CDD6BA0CF269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4251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99EDE-E654-49D6-ACF5-CDD6BA0CF269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7875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99EDE-E654-49D6-ACF5-CDD6BA0CF269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9178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99EDE-E654-49D6-ACF5-CDD6BA0CF269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4188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99EDE-E654-49D6-ACF5-CDD6BA0CF269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6948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99EDE-E654-49D6-ACF5-CDD6BA0CF269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8706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99EDE-E654-49D6-ACF5-CDD6BA0CF269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075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A763E-9BC1-42EA-91B5-697BF3352A9C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6359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99EDE-E654-49D6-ACF5-CDD6BA0CF269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8237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99EDE-E654-49D6-ACF5-CDD6BA0CF269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821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99EDE-E654-49D6-ACF5-CDD6BA0CF269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407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99EDE-E654-49D6-ACF5-CDD6BA0CF269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6589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99EDE-E654-49D6-ACF5-CDD6BA0CF269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755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99EDE-E654-49D6-ACF5-CDD6BA0CF269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417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A763E-9BC1-42EA-91B5-697BF3352A9C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221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99EDE-E654-49D6-ACF5-CDD6BA0CF269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903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99EDE-E654-49D6-ACF5-CDD6BA0CF269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341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388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5038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858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85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9965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5426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3395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563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563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61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120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061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4022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0281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5884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0803467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86408" y="3769146"/>
            <a:ext cx="7772400" cy="1143000"/>
          </a:xfrm>
        </p:spPr>
        <p:txBody>
          <a:bodyPr/>
          <a:lstStyle/>
          <a:p>
            <a:r>
              <a:rPr lang="en-GB" dirty="0"/>
              <a:t>The Fruit of Faith: </a:t>
            </a:r>
            <a:br>
              <a:rPr lang="en-GB" dirty="0"/>
            </a:br>
            <a:r>
              <a:rPr lang="en-GB" dirty="0"/>
              <a:t>LD 32-44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5085184"/>
            <a:ext cx="6858000" cy="1655762"/>
          </a:xfrm>
        </p:spPr>
        <p:txBody>
          <a:bodyPr/>
          <a:lstStyle/>
          <a:p>
            <a:r>
              <a:rPr lang="en-GB" dirty="0"/>
              <a:t>Respect for personal honour</a:t>
            </a:r>
          </a:p>
          <a:p>
            <a:r>
              <a:rPr lang="en-GB" dirty="0"/>
              <a:t>Lesson 19 – LD 43</a:t>
            </a:r>
          </a:p>
        </p:txBody>
      </p:sp>
      <p:grpSp>
        <p:nvGrpSpPr>
          <p:cNvPr id="2052" name="Group 12"/>
          <p:cNvGrpSpPr>
            <a:grpSpLocks/>
          </p:cNvGrpSpPr>
          <p:nvPr/>
        </p:nvGrpSpPr>
        <p:grpSpPr bwMode="auto">
          <a:xfrm>
            <a:off x="3505200" y="0"/>
            <a:ext cx="2514600" cy="2362200"/>
            <a:chOff x="2832" y="0"/>
            <a:chExt cx="1584" cy="1488"/>
          </a:xfrm>
        </p:grpSpPr>
        <p:pic>
          <p:nvPicPr>
            <p:cNvPr id="2054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2" y="0"/>
              <a:ext cx="1584" cy="14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055" name="Text Box 11"/>
            <p:cNvSpPr txBox="1">
              <a:spLocks noChangeArrowheads="1"/>
            </p:cNvSpPr>
            <p:nvPr/>
          </p:nvSpPr>
          <p:spPr bwMode="auto">
            <a:xfrm>
              <a:off x="3360" y="461"/>
              <a:ext cx="528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ctr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algn="ctr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algn="ctr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algn="ctr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algn="ctr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r>
                <a:rPr lang="en-GB" sz="4800">
                  <a:solidFill>
                    <a:srgbClr val="FF0000"/>
                  </a:solidFill>
                  <a:sym typeface="Symbol" pitchFamily="18" charset="2"/>
                </a:rPr>
                <a:t></a:t>
              </a:r>
              <a:endParaRPr lang="en-GB" sz="2800"/>
            </a:p>
          </p:txBody>
        </p:sp>
      </p:grpSp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 flipV="1">
            <a:off x="3779838" y="1144588"/>
            <a:ext cx="982662" cy="1347787"/>
          </a:xfrm>
          <a:prstGeom prst="straightConnector1">
            <a:avLst/>
          </a:prstGeom>
          <a:noFill/>
          <a:ln w="76200" algn="ctr">
            <a:solidFill>
              <a:srgbClr val="00FF00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7236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repeatCount="indefinite" decel="10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Other examples of white lies</a:t>
            </a:r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/>
              <a:t>Rahab, when she hid the spies and told the Jericho police the spies had fled the city. Thus she saved the spies.</a:t>
            </a:r>
          </a:p>
          <a:p>
            <a:pPr>
              <a:buFontTx/>
              <a:buNone/>
            </a:pPr>
            <a:r>
              <a:rPr lang="en-GB"/>
              <a:t>David, when he is fleeing from Saul and tells the priest he needs bread and a weapon because he is on a special mission. Thus he tried to prevent the priests from becoming his accomplices.</a:t>
            </a:r>
          </a:p>
          <a:p>
            <a:pPr>
              <a:buFontTx/>
              <a:buNone/>
            </a:pPr>
            <a:r>
              <a:rPr lang="en-GB"/>
              <a:t>Jesus, when He said He would not go to the feast, but He did. Thus He prevented upheaval.</a:t>
            </a:r>
            <a:br>
              <a:rPr lang="en-GB"/>
            </a:br>
            <a:r>
              <a:rPr lang="en-GB"/>
              <a:t>(Note: Most translations of John 7:8 read that Jesus said he was not </a:t>
            </a:r>
            <a:r>
              <a:rPr lang="en-GB" i="1"/>
              <a:t>yet</a:t>
            </a:r>
            <a:r>
              <a:rPr lang="en-GB"/>
              <a:t> going to the feast. 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44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sz="3600"/>
              <a:t>The 9th commandment</a:t>
            </a:r>
            <a:endParaRPr lang="en-GB"/>
          </a:p>
        </p:txBody>
      </p:sp>
      <p:sp>
        <p:nvSpPr>
          <p:cNvPr id="67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sz="3200"/>
              <a:t>(Untrue) Excuses</a:t>
            </a:r>
          </a:p>
          <a:p>
            <a:pPr>
              <a:buFontTx/>
              <a:buNone/>
            </a:pPr>
            <a:r>
              <a:rPr lang="en-GB">
                <a:solidFill>
                  <a:srgbClr val="00FF00"/>
                </a:solidFill>
              </a:rPr>
              <a:t>To your advantage </a:t>
            </a:r>
            <a:r>
              <a:rPr lang="en-US">
                <a:solidFill>
                  <a:srgbClr val="00FF00"/>
                </a:solidFill>
              </a:rPr>
              <a:t>but no consequence for another</a:t>
            </a:r>
          </a:p>
          <a:p>
            <a:pPr>
              <a:buFontTx/>
              <a:buNone/>
            </a:pPr>
            <a:r>
              <a:rPr lang="en-US">
                <a:solidFill>
                  <a:srgbClr val="00FF00"/>
                </a:solidFill>
              </a:rPr>
              <a:t>	T</a:t>
            </a:r>
            <a:r>
              <a:rPr lang="en-GB">
                <a:solidFill>
                  <a:srgbClr val="00FF00"/>
                </a:solidFill>
              </a:rPr>
              <a:t>elling something not true</a:t>
            </a:r>
            <a:endParaRPr lang="en-GB"/>
          </a:p>
        </p:txBody>
      </p:sp>
      <p:pic>
        <p:nvPicPr>
          <p:cNvPr id="679940" name="Picture 4" descr="C:\Documents and Settings\Karlo Janssen\Mijn documenten\Mijn afbeeldingen\Catechism\teacher student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421063"/>
            <a:ext cx="4376738" cy="343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9941" name="AutoShape 5"/>
          <p:cNvSpPr>
            <a:spLocks noChangeArrowheads="1"/>
          </p:cNvSpPr>
          <p:nvPr/>
        </p:nvSpPr>
        <p:spPr bwMode="auto">
          <a:xfrm>
            <a:off x="228600" y="2819400"/>
            <a:ext cx="3429000" cy="2209800"/>
          </a:xfrm>
          <a:prstGeom prst="wedgeRoundRectCallout">
            <a:avLst>
              <a:gd name="adj1" fmla="val 84352"/>
              <a:gd name="adj2" fmla="val 40444"/>
              <a:gd name="adj3" fmla="val 16667"/>
            </a:avLst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800" i="1" dirty="0">
                <a:solidFill>
                  <a:schemeClr val="tx1"/>
                </a:solidFill>
              </a:rPr>
              <a:t>Our computer didn’t work, so I couldn’t do my homework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679945" name="Text Box 9"/>
          <p:cNvSpPr txBox="1">
            <a:spLocks noChangeArrowheads="1"/>
          </p:cNvSpPr>
          <p:nvPr/>
        </p:nvSpPr>
        <p:spPr bwMode="auto">
          <a:xfrm>
            <a:off x="7696200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8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sz="3600"/>
              <a:t>The 9th commandment</a:t>
            </a:r>
            <a:endParaRPr lang="en-GB"/>
          </a:p>
        </p:txBody>
      </p:sp>
      <p:sp>
        <p:nvSpPr>
          <p:cNvPr id="68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sz="3200"/>
              <a:t>Lying</a:t>
            </a:r>
          </a:p>
          <a:p>
            <a:pPr>
              <a:buFontTx/>
              <a:buNone/>
            </a:pPr>
            <a:r>
              <a:rPr lang="en-GB">
                <a:solidFill>
                  <a:srgbClr val="00FF00"/>
                </a:solidFill>
              </a:rPr>
              <a:t>To your advantage </a:t>
            </a:r>
            <a:r>
              <a:rPr lang="en-US">
                <a:solidFill>
                  <a:srgbClr val="00FF00"/>
                </a:solidFill>
              </a:rPr>
              <a:t>and the disadvantage of another</a:t>
            </a:r>
          </a:p>
          <a:p>
            <a:pPr>
              <a:buFontTx/>
              <a:buNone/>
            </a:pPr>
            <a:r>
              <a:rPr lang="en-US">
                <a:solidFill>
                  <a:srgbClr val="00FF00"/>
                </a:solidFill>
              </a:rPr>
              <a:t>	T</a:t>
            </a:r>
            <a:r>
              <a:rPr lang="en-GB">
                <a:solidFill>
                  <a:srgbClr val="00FF00"/>
                </a:solidFill>
              </a:rPr>
              <a:t>elling something not true	</a:t>
            </a:r>
            <a:endParaRPr lang="en-GB"/>
          </a:p>
        </p:txBody>
      </p:sp>
      <p:pic>
        <p:nvPicPr>
          <p:cNvPr id="680964" name="Picture 4" descr="C:\Documents and Settings\Karlo Janssen\Mijn documenten\Mijn afbeeldingen\Catechism\teacher student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421063"/>
            <a:ext cx="4376738" cy="343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0965" name="AutoShape 5"/>
          <p:cNvSpPr>
            <a:spLocks noChangeArrowheads="1"/>
          </p:cNvSpPr>
          <p:nvPr/>
        </p:nvSpPr>
        <p:spPr bwMode="auto">
          <a:xfrm>
            <a:off x="228600" y="2819400"/>
            <a:ext cx="3429000" cy="2209800"/>
          </a:xfrm>
          <a:prstGeom prst="wedgeRoundRectCallout">
            <a:avLst>
              <a:gd name="adj1" fmla="val 84352"/>
              <a:gd name="adj2" fmla="val 40444"/>
              <a:gd name="adj3" fmla="val 16667"/>
            </a:avLst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800" i="1">
                <a:solidFill>
                  <a:schemeClr val="tx1"/>
                </a:solidFill>
              </a:rPr>
              <a:t>Johnny tore up my homework sheet, so I couldn’t do my homework.</a:t>
            </a:r>
            <a:endParaRPr lang="en-US" sz="4400">
              <a:solidFill>
                <a:schemeClr val="tx1"/>
              </a:solidFill>
            </a:endParaRPr>
          </a:p>
        </p:txBody>
      </p:sp>
      <p:sp>
        <p:nvSpPr>
          <p:cNvPr id="680969" name="Text Box 9"/>
          <p:cNvSpPr txBox="1">
            <a:spLocks noChangeArrowheads="1"/>
          </p:cNvSpPr>
          <p:nvPr/>
        </p:nvSpPr>
        <p:spPr bwMode="auto">
          <a:xfrm>
            <a:off x="7696200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92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sz="3600"/>
              <a:t>The 9th commandment</a:t>
            </a:r>
            <a:endParaRPr lang="en-GB"/>
          </a:p>
        </p:txBody>
      </p:sp>
      <p:sp>
        <p:nvSpPr>
          <p:cNvPr id="68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sz="3200" dirty="0"/>
              <a:t>Gossip</a:t>
            </a:r>
          </a:p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Of no consequence for you </a:t>
            </a:r>
            <a:r>
              <a:rPr lang="en-US" dirty="0">
                <a:solidFill>
                  <a:srgbClr val="00FF00"/>
                </a:solidFill>
              </a:rPr>
              <a:t>but to the disadvantage of another, t</a:t>
            </a:r>
            <a:r>
              <a:rPr lang="en-GB" dirty="0" err="1">
                <a:solidFill>
                  <a:srgbClr val="00FF00"/>
                </a:solidFill>
              </a:rPr>
              <a:t>elling</a:t>
            </a:r>
            <a:r>
              <a:rPr lang="en-GB" dirty="0">
                <a:solidFill>
                  <a:srgbClr val="00FF00"/>
                </a:solidFill>
              </a:rPr>
              <a:t> something true</a:t>
            </a:r>
          </a:p>
          <a:p>
            <a:pPr algn="ctr">
              <a:buFontTx/>
              <a:buNone/>
            </a:pPr>
            <a:endParaRPr lang="en-GB" dirty="0"/>
          </a:p>
          <a:p>
            <a:pPr>
              <a:buFontTx/>
              <a:buNone/>
            </a:pPr>
            <a:endParaRPr lang="en-GB" dirty="0"/>
          </a:p>
        </p:txBody>
      </p:sp>
      <p:pic>
        <p:nvPicPr>
          <p:cNvPr id="681988" name="Picture 4" descr="C:\Documents and Settings\Karlo Janssen\Mijn documenten\Mijn afbeeldingen\Catechism\teacher student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421063"/>
            <a:ext cx="4376738" cy="343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1989" name="AutoShape 5"/>
          <p:cNvSpPr>
            <a:spLocks noChangeArrowheads="1"/>
          </p:cNvSpPr>
          <p:nvPr/>
        </p:nvSpPr>
        <p:spPr bwMode="auto">
          <a:xfrm>
            <a:off x="228600" y="2819400"/>
            <a:ext cx="3429000" cy="2209800"/>
          </a:xfrm>
          <a:prstGeom prst="wedgeRoundRectCallout">
            <a:avLst>
              <a:gd name="adj1" fmla="val 84352"/>
              <a:gd name="adj2" fmla="val 40444"/>
              <a:gd name="adj3" fmla="val 16667"/>
            </a:avLst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800" i="1">
                <a:solidFill>
                  <a:schemeClr val="tx1"/>
                </a:solidFill>
              </a:rPr>
              <a:t>Jacky is so poor she has newspaper under her clothes to keep warm</a:t>
            </a:r>
            <a:endParaRPr lang="en-US" sz="4400">
              <a:solidFill>
                <a:schemeClr val="tx1"/>
              </a:solidFill>
            </a:endParaRPr>
          </a:p>
        </p:txBody>
      </p:sp>
      <p:sp>
        <p:nvSpPr>
          <p:cNvPr id="681993" name="Text Box 9"/>
          <p:cNvSpPr txBox="1">
            <a:spLocks noChangeArrowheads="1"/>
          </p:cNvSpPr>
          <p:nvPr/>
        </p:nvSpPr>
        <p:spPr bwMode="auto">
          <a:xfrm>
            <a:off x="7696200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6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sz="3600"/>
              <a:t>The 9th commandment</a:t>
            </a:r>
            <a:endParaRPr lang="en-GB"/>
          </a:p>
        </p:txBody>
      </p:sp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sz="3200" dirty="0"/>
              <a:t>Slander</a:t>
            </a:r>
          </a:p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Of no consequence for you </a:t>
            </a:r>
            <a:r>
              <a:rPr lang="en-US" dirty="0">
                <a:solidFill>
                  <a:srgbClr val="00FF00"/>
                </a:solidFill>
              </a:rPr>
              <a:t>but the disadvantage of another, t</a:t>
            </a:r>
            <a:r>
              <a:rPr lang="en-GB" dirty="0" err="1">
                <a:solidFill>
                  <a:srgbClr val="00FF00"/>
                </a:solidFill>
              </a:rPr>
              <a:t>elling</a:t>
            </a:r>
            <a:r>
              <a:rPr lang="en-GB" dirty="0">
                <a:solidFill>
                  <a:srgbClr val="00FF00"/>
                </a:solidFill>
              </a:rPr>
              <a:t> something not true</a:t>
            </a:r>
            <a:endParaRPr lang="en-GB" dirty="0"/>
          </a:p>
          <a:p>
            <a:pPr>
              <a:buFontTx/>
              <a:buNone/>
            </a:pPr>
            <a:endParaRPr lang="en-GB" dirty="0"/>
          </a:p>
        </p:txBody>
      </p:sp>
      <p:pic>
        <p:nvPicPr>
          <p:cNvPr id="683012" name="Picture 4" descr="C:\Documents and Settings\Karlo Janssen\Mijn documenten\Mijn afbeeldingen\Catechism\teacher student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421063"/>
            <a:ext cx="4376738" cy="343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3013" name="AutoShape 5"/>
          <p:cNvSpPr>
            <a:spLocks noChangeArrowheads="1"/>
          </p:cNvSpPr>
          <p:nvPr/>
        </p:nvSpPr>
        <p:spPr bwMode="auto">
          <a:xfrm>
            <a:off x="228600" y="2819400"/>
            <a:ext cx="3429000" cy="2209800"/>
          </a:xfrm>
          <a:prstGeom prst="wedgeRoundRectCallout">
            <a:avLst>
              <a:gd name="adj1" fmla="val 84352"/>
              <a:gd name="adj2" fmla="val 40444"/>
              <a:gd name="adj3" fmla="val 16667"/>
            </a:avLst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800" i="1" dirty="0">
                <a:solidFill>
                  <a:schemeClr val="tx1"/>
                </a:solidFill>
              </a:rPr>
              <a:t>Anne never eats her lunch, she always throws it in the garbage.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683017" name="Text Box 9"/>
          <p:cNvSpPr txBox="1">
            <a:spLocks noChangeArrowheads="1"/>
          </p:cNvSpPr>
          <p:nvPr/>
        </p:nvSpPr>
        <p:spPr bwMode="auto">
          <a:xfrm>
            <a:off x="7696200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sz="3200" dirty="0"/>
              <a:t>Tall story</a:t>
            </a:r>
          </a:p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Of no consequence for anyone</a:t>
            </a:r>
            <a:r>
              <a:rPr lang="en-US" dirty="0">
                <a:solidFill>
                  <a:srgbClr val="00FF00"/>
                </a:solidFill>
              </a:rPr>
              <a:t>,</a:t>
            </a:r>
          </a:p>
          <a:p>
            <a:pPr>
              <a:buFontTx/>
              <a:buNone/>
            </a:pPr>
            <a:r>
              <a:rPr lang="en-US" dirty="0">
                <a:solidFill>
                  <a:srgbClr val="00FF00"/>
                </a:solidFill>
              </a:rPr>
              <a:t>	T</a:t>
            </a:r>
            <a:r>
              <a:rPr lang="en-GB" dirty="0" err="1">
                <a:solidFill>
                  <a:srgbClr val="00FF00"/>
                </a:solidFill>
              </a:rPr>
              <a:t>elling</a:t>
            </a:r>
            <a:r>
              <a:rPr lang="en-GB" dirty="0">
                <a:solidFill>
                  <a:srgbClr val="00FF00"/>
                </a:solidFill>
              </a:rPr>
              <a:t> something not true</a:t>
            </a:r>
          </a:p>
        </p:txBody>
      </p:sp>
      <p:pic>
        <p:nvPicPr>
          <p:cNvPr id="684036" name="Picture 4" descr="C:\Documents and Settings\Karlo Janssen\Mijn documenten\Mijn afbeeldingen\Catechism\teacher student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421063"/>
            <a:ext cx="4376738" cy="343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4037" name="AutoShape 5"/>
          <p:cNvSpPr>
            <a:spLocks noChangeArrowheads="1"/>
          </p:cNvSpPr>
          <p:nvPr/>
        </p:nvSpPr>
        <p:spPr bwMode="auto">
          <a:xfrm>
            <a:off x="228600" y="2819400"/>
            <a:ext cx="3429000" cy="2209800"/>
          </a:xfrm>
          <a:prstGeom prst="wedgeRoundRectCallout">
            <a:avLst>
              <a:gd name="adj1" fmla="val 84352"/>
              <a:gd name="adj2" fmla="val 40444"/>
              <a:gd name="adj3" fmla="val 16667"/>
            </a:avLst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800" i="1">
                <a:solidFill>
                  <a:schemeClr val="tx1"/>
                </a:solidFill>
              </a:rPr>
              <a:t>My Dad is so strong, he could lift this desk with one finger.</a:t>
            </a:r>
            <a:endParaRPr lang="en-US" sz="4400">
              <a:solidFill>
                <a:schemeClr val="tx1"/>
              </a:solidFill>
            </a:endParaRPr>
          </a:p>
        </p:txBody>
      </p:sp>
      <p:sp>
        <p:nvSpPr>
          <p:cNvPr id="684040" name="Rectangle 8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GB" sz="3600">
                <a:solidFill>
                  <a:schemeClr val="tx2"/>
                </a:solidFill>
                <a:latin typeface="Comic Sans MS" pitchFamily="66" charset="0"/>
              </a:rPr>
              <a:t>The 9th commandment</a:t>
            </a:r>
            <a:endParaRPr lang="en-GB" sz="400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84041" name="Text Box 9"/>
          <p:cNvSpPr txBox="1">
            <a:spLocks noChangeArrowheads="1"/>
          </p:cNvSpPr>
          <p:nvPr/>
        </p:nvSpPr>
        <p:spPr bwMode="auto">
          <a:xfrm>
            <a:off x="7696200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/>
              <a:t>The 9th commandment</a:t>
            </a:r>
            <a:endParaRPr lang="en-GB"/>
          </a:p>
        </p:txBody>
      </p:sp>
      <p:sp>
        <p:nvSpPr>
          <p:cNvPr id="68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sz="3200" dirty="0"/>
              <a:t>Whistle blowing</a:t>
            </a:r>
          </a:p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Possibly to your disadvantage </a:t>
            </a:r>
            <a:r>
              <a:rPr lang="en-US" dirty="0">
                <a:solidFill>
                  <a:srgbClr val="00FF00"/>
                </a:solidFill>
              </a:rPr>
              <a:t>and certainly to someone else’s, t</a:t>
            </a:r>
            <a:r>
              <a:rPr lang="en-GB" dirty="0" err="1">
                <a:solidFill>
                  <a:srgbClr val="00FF00"/>
                </a:solidFill>
              </a:rPr>
              <a:t>elling</a:t>
            </a:r>
            <a:r>
              <a:rPr lang="en-GB" dirty="0">
                <a:solidFill>
                  <a:srgbClr val="00FF00"/>
                </a:solidFill>
              </a:rPr>
              <a:t> something true</a:t>
            </a:r>
            <a:endParaRPr lang="en-GB" dirty="0"/>
          </a:p>
        </p:txBody>
      </p:sp>
      <p:pic>
        <p:nvPicPr>
          <p:cNvPr id="685060" name="Picture 4" descr="C:\Documents and Settings\Karlo Janssen\Mijn documenten\Mijn afbeeldingen\Catechism\teacher student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421063"/>
            <a:ext cx="4376738" cy="343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5061" name="AutoShape 5"/>
          <p:cNvSpPr>
            <a:spLocks noChangeArrowheads="1"/>
          </p:cNvSpPr>
          <p:nvPr/>
        </p:nvSpPr>
        <p:spPr bwMode="auto">
          <a:xfrm>
            <a:off x="228600" y="2819400"/>
            <a:ext cx="3429000" cy="2209800"/>
          </a:xfrm>
          <a:prstGeom prst="wedgeRoundRectCallout">
            <a:avLst>
              <a:gd name="adj1" fmla="val 84352"/>
              <a:gd name="adj2" fmla="val 40444"/>
              <a:gd name="adj3" fmla="val 16667"/>
            </a:avLst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800" i="1">
                <a:solidFill>
                  <a:schemeClr val="tx1"/>
                </a:solidFill>
              </a:rPr>
              <a:t>Peter and Bert are bullying Esther every day on the bus.</a:t>
            </a:r>
            <a:endParaRPr lang="en-US" sz="4400">
              <a:solidFill>
                <a:schemeClr val="tx1"/>
              </a:solidFill>
            </a:endParaRPr>
          </a:p>
        </p:txBody>
      </p:sp>
      <p:sp>
        <p:nvSpPr>
          <p:cNvPr id="685062" name="Text Box 6"/>
          <p:cNvSpPr txBox="1">
            <a:spLocks noChangeArrowheads="1"/>
          </p:cNvSpPr>
          <p:nvPr/>
        </p:nvSpPr>
        <p:spPr bwMode="auto">
          <a:xfrm>
            <a:off x="7696200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8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sz="3600"/>
              <a:t>The 9th commandment</a:t>
            </a:r>
            <a:endParaRPr lang="en-GB"/>
          </a:p>
        </p:txBody>
      </p:sp>
      <p:sp>
        <p:nvSpPr>
          <p:cNvPr id="68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sz="3200" dirty="0"/>
              <a:t>White lie</a:t>
            </a:r>
          </a:p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Of no consequence for you </a:t>
            </a:r>
            <a:r>
              <a:rPr lang="en-US" dirty="0">
                <a:solidFill>
                  <a:srgbClr val="00FF00"/>
                </a:solidFill>
              </a:rPr>
              <a:t>but the advantage of another, t</a:t>
            </a:r>
            <a:r>
              <a:rPr lang="en-GB" dirty="0" err="1">
                <a:solidFill>
                  <a:srgbClr val="00FF00"/>
                </a:solidFill>
              </a:rPr>
              <a:t>elling</a:t>
            </a:r>
            <a:r>
              <a:rPr lang="en-GB" dirty="0">
                <a:solidFill>
                  <a:srgbClr val="00FF00"/>
                </a:solidFill>
              </a:rPr>
              <a:t> something not true</a:t>
            </a:r>
            <a:endParaRPr lang="en-GB" dirty="0"/>
          </a:p>
        </p:txBody>
      </p:sp>
      <p:pic>
        <p:nvPicPr>
          <p:cNvPr id="686084" name="Picture 4" descr="C:\Documents and Settings\Karlo Janssen\Mijn documenten\Mijn afbeeldingen\Catechism\teacher student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421063"/>
            <a:ext cx="4376738" cy="343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6085" name="AutoShape 5"/>
          <p:cNvSpPr>
            <a:spLocks noChangeArrowheads="1"/>
          </p:cNvSpPr>
          <p:nvPr/>
        </p:nvSpPr>
        <p:spPr bwMode="auto">
          <a:xfrm>
            <a:off x="228600" y="2819400"/>
            <a:ext cx="3429000" cy="2209800"/>
          </a:xfrm>
          <a:prstGeom prst="wedgeRoundRectCallout">
            <a:avLst>
              <a:gd name="adj1" fmla="val 84352"/>
              <a:gd name="adj2" fmla="val 40444"/>
              <a:gd name="adj3" fmla="val 16667"/>
            </a:avLst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800" i="1">
                <a:solidFill>
                  <a:schemeClr val="tx1"/>
                </a:solidFill>
              </a:rPr>
              <a:t>Anne was really sick yesterday, so she couldn’t do her homework</a:t>
            </a:r>
            <a:endParaRPr lang="en-US" sz="4400">
              <a:solidFill>
                <a:schemeClr val="tx1"/>
              </a:solidFill>
            </a:endParaRPr>
          </a:p>
        </p:txBody>
      </p:sp>
      <p:sp>
        <p:nvSpPr>
          <p:cNvPr id="686089" name="Text Box 9"/>
          <p:cNvSpPr txBox="1">
            <a:spLocks noChangeArrowheads="1"/>
          </p:cNvSpPr>
          <p:nvPr/>
        </p:nvSpPr>
        <p:spPr bwMode="auto">
          <a:xfrm>
            <a:off x="7696200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Ways of speaking</a:t>
            </a:r>
          </a:p>
        </p:txBody>
      </p:sp>
      <p:sp>
        <p:nvSpPr>
          <p:cNvPr id="68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dirty="0">
                <a:solidFill>
                  <a:srgbClr val="FF6600"/>
                </a:solidFill>
              </a:rPr>
              <a:t>Disadvantage (</a:t>
            </a:r>
            <a:r>
              <a:rPr lang="en-GB" dirty="0">
                <a:solidFill>
                  <a:srgbClr val="FF0000"/>
                </a:solidFill>
              </a:rPr>
              <a:t>x</a:t>
            </a:r>
            <a:r>
              <a:rPr lang="en-GB" dirty="0">
                <a:solidFill>
                  <a:srgbClr val="FF6600"/>
                </a:solidFill>
              </a:rPr>
              <a:t>) advantage (</a:t>
            </a:r>
            <a:r>
              <a:rPr lang="en-GB" dirty="0">
                <a:solidFill>
                  <a:srgbClr val="00FF00"/>
                </a:solidFill>
                <a:sym typeface="Wingdings" pitchFamily="2" charset="2"/>
              </a:rPr>
              <a:t></a:t>
            </a:r>
            <a:r>
              <a:rPr lang="en-GB" dirty="0">
                <a:solidFill>
                  <a:srgbClr val="FF6600"/>
                </a:solidFill>
                <a:sym typeface="Wingdings" pitchFamily="2" charset="2"/>
              </a:rPr>
              <a:t>) no consequences (</a:t>
            </a:r>
            <a:r>
              <a:rPr lang="en-GB" dirty="0">
                <a:sym typeface="Wingdings" pitchFamily="2" charset="2"/>
              </a:rPr>
              <a:t>-</a:t>
            </a:r>
            <a:r>
              <a:rPr lang="en-GB" dirty="0">
                <a:solidFill>
                  <a:srgbClr val="FF6600"/>
                </a:solidFill>
                <a:sym typeface="Wingdings" pitchFamily="2" charset="2"/>
              </a:rPr>
              <a:t>)</a:t>
            </a:r>
            <a:endParaRPr lang="en-GB" dirty="0"/>
          </a:p>
          <a:p>
            <a:pPr>
              <a:buFontTx/>
              <a:buNone/>
            </a:pPr>
            <a:endParaRPr lang="en-GB" dirty="0"/>
          </a:p>
          <a:p>
            <a:pPr>
              <a:buFontTx/>
              <a:buNone/>
            </a:pPr>
            <a:r>
              <a:rPr lang="en-GB" dirty="0"/>
              <a:t>Consequences for:		yourself	another	true?</a:t>
            </a:r>
          </a:p>
          <a:p>
            <a:pPr>
              <a:buFontTx/>
              <a:buNone/>
            </a:pPr>
            <a:r>
              <a:rPr lang="en-GB" dirty="0"/>
              <a:t>Excuses</a:t>
            </a:r>
          </a:p>
          <a:p>
            <a:pPr>
              <a:buFontTx/>
              <a:buNone/>
            </a:pPr>
            <a:r>
              <a:rPr lang="en-GB" dirty="0"/>
              <a:t>Lying</a:t>
            </a:r>
          </a:p>
          <a:p>
            <a:pPr>
              <a:buFontTx/>
              <a:buNone/>
            </a:pPr>
            <a:r>
              <a:rPr lang="en-GB" dirty="0"/>
              <a:t>Gossip</a:t>
            </a:r>
          </a:p>
          <a:p>
            <a:pPr>
              <a:buFontTx/>
              <a:buNone/>
            </a:pPr>
            <a:r>
              <a:rPr lang="en-GB" dirty="0"/>
              <a:t>Slander</a:t>
            </a:r>
          </a:p>
          <a:p>
            <a:pPr>
              <a:buFontTx/>
              <a:buNone/>
            </a:pPr>
            <a:r>
              <a:rPr lang="en-GB" dirty="0"/>
              <a:t>Tall story</a:t>
            </a:r>
          </a:p>
          <a:p>
            <a:pPr>
              <a:buFontTx/>
              <a:buNone/>
            </a:pPr>
            <a:r>
              <a:rPr lang="en-GB" dirty="0"/>
              <a:t>Whistle blowing		</a:t>
            </a:r>
          </a:p>
          <a:p>
            <a:pPr>
              <a:buFontTx/>
              <a:buNone/>
            </a:pPr>
            <a:r>
              <a:rPr lang="en-GB" dirty="0"/>
              <a:t>White lie			</a:t>
            </a:r>
            <a:endParaRPr lang="en-GB" dirty="0">
              <a:solidFill>
                <a:srgbClr val="FF6600"/>
              </a:solidFill>
              <a:sym typeface="Wingdings" pitchFamily="2" charset="2"/>
            </a:endParaRPr>
          </a:p>
        </p:txBody>
      </p:sp>
      <p:sp>
        <p:nvSpPr>
          <p:cNvPr id="688132" name="Line 4"/>
          <p:cNvSpPr>
            <a:spLocks noChangeShapeType="1"/>
          </p:cNvSpPr>
          <p:nvPr/>
        </p:nvSpPr>
        <p:spPr bwMode="auto">
          <a:xfrm>
            <a:off x="3581400" y="2286000"/>
            <a:ext cx="0" cy="42672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88133" name="Line 5"/>
          <p:cNvSpPr>
            <a:spLocks noChangeShapeType="1"/>
          </p:cNvSpPr>
          <p:nvPr/>
        </p:nvSpPr>
        <p:spPr bwMode="auto">
          <a:xfrm>
            <a:off x="5486400" y="2362200"/>
            <a:ext cx="0" cy="4191000"/>
          </a:xfrm>
          <a:prstGeom prst="line">
            <a:avLst/>
          </a:prstGeom>
          <a:noFill/>
          <a:ln w="28575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88134" name="Line 6"/>
          <p:cNvSpPr>
            <a:spLocks noChangeShapeType="1"/>
          </p:cNvSpPr>
          <p:nvPr/>
        </p:nvSpPr>
        <p:spPr bwMode="auto">
          <a:xfrm>
            <a:off x="0" y="2819400"/>
            <a:ext cx="91440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88135" name="Line 7"/>
          <p:cNvSpPr>
            <a:spLocks noChangeShapeType="1"/>
          </p:cNvSpPr>
          <p:nvPr/>
        </p:nvSpPr>
        <p:spPr bwMode="auto">
          <a:xfrm>
            <a:off x="0" y="3276600"/>
            <a:ext cx="9144000" cy="0"/>
          </a:xfrm>
          <a:prstGeom prst="line">
            <a:avLst/>
          </a:prstGeom>
          <a:noFill/>
          <a:ln w="28575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88136" name="Line 8"/>
          <p:cNvSpPr>
            <a:spLocks noChangeShapeType="1"/>
          </p:cNvSpPr>
          <p:nvPr/>
        </p:nvSpPr>
        <p:spPr bwMode="auto">
          <a:xfrm>
            <a:off x="0" y="3733800"/>
            <a:ext cx="9144000" cy="0"/>
          </a:xfrm>
          <a:prstGeom prst="line">
            <a:avLst/>
          </a:prstGeom>
          <a:noFill/>
          <a:ln w="28575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88137" name="Line 9"/>
          <p:cNvSpPr>
            <a:spLocks noChangeShapeType="1"/>
          </p:cNvSpPr>
          <p:nvPr/>
        </p:nvSpPr>
        <p:spPr bwMode="auto">
          <a:xfrm>
            <a:off x="0" y="4267200"/>
            <a:ext cx="9144000" cy="0"/>
          </a:xfrm>
          <a:prstGeom prst="line">
            <a:avLst/>
          </a:prstGeom>
          <a:noFill/>
          <a:ln w="28575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88138" name="Line 10"/>
          <p:cNvSpPr>
            <a:spLocks noChangeShapeType="1"/>
          </p:cNvSpPr>
          <p:nvPr/>
        </p:nvSpPr>
        <p:spPr bwMode="auto">
          <a:xfrm>
            <a:off x="0" y="4800600"/>
            <a:ext cx="9144000" cy="0"/>
          </a:xfrm>
          <a:prstGeom prst="line">
            <a:avLst/>
          </a:prstGeom>
          <a:noFill/>
          <a:ln w="28575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88139" name="Line 11"/>
          <p:cNvSpPr>
            <a:spLocks noChangeShapeType="1"/>
          </p:cNvSpPr>
          <p:nvPr/>
        </p:nvSpPr>
        <p:spPr bwMode="auto">
          <a:xfrm>
            <a:off x="0" y="5334000"/>
            <a:ext cx="9144000" cy="0"/>
          </a:xfrm>
          <a:prstGeom prst="line">
            <a:avLst/>
          </a:prstGeom>
          <a:noFill/>
          <a:ln w="28575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88140" name="Line 12"/>
          <p:cNvSpPr>
            <a:spLocks noChangeShapeType="1"/>
          </p:cNvSpPr>
          <p:nvPr/>
        </p:nvSpPr>
        <p:spPr bwMode="auto">
          <a:xfrm>
            <a:off x="0" y="5867400"/>
            <a:ext cx="9144000" cy="0"/>
          </a:xfrm>
          <a:prstGeom prst="line">
            <a:avLst/>
          </a:prstGeom>
          <a:noFill/>
          <a:ln w="28575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88141" name="Line 13"/>
          <p:cNvSpPr>
            <a:spLocks noChangeShapeType="1"/>
          </p:cNvSpPr>
          <p:nvPr/>
        </p:nvSpPr>
        <p:spPr bwMode="auto">
          <a:xfrm>
            <a:off x="7239000" y="2286000"/>
            <a:ext cx="0" cy="4191000"/>
          </a:xfrm>
          <a:prstGeom prst="line">
            <a:avLst/>
          </a:prstGeom>
          <a:noFill/>
          <a:ln w="28575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88142" name="Text Box 14"/>
          <p:cNvSpPr txBox="1">
            <a:spLocks noChangeArrowheads="1"/>
          </p:cNvSpPr>
          <p:nvPr/>
        </p:nvSpPr>
        <p:spPr bwMode="auto">
          <a:xfrm>
            <a:off x="4191000" y="2819400"/>
            <a:ext cx="463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00FF00"/>
                </a:solidFill>
                <a:latin typeface="Comic Sans MS" pitchFamily="66" charset="0"/>
                <a:sym typeface="Wingdings" pitchFamily="2" charset="2"/>
              </a:rPr>
              <a:t></a:t>
            </a:r>
            <a:endParaRPr lang="en-GB">
              <a:solidFill>
                <a:srgbClr val="00FF00"/>
              </a:solidFill>
              <a:sym typeface="Wingdings" pitchFamily="2" charset="2"/>
            </a:endParaRPr>
          </a:p>
        </p:txBody>
      </p:sp>
      <p:sp>
        <p:nvSpPr>
          <p:cNvPr id="688143" name="Text Box 15"/>
          <p:cNvSpPr txBox="1">
            <a:spLocks noChangeArrowheads="1"/>
          </p:cNvSpPr>
          <p:nvPr/>
        </p:nvSpPr>
        <p:spPr bwMode="auto">
          <a:xfrm>
            <a:off x="6096000" y="3200400"/>
            <a:ext cx="393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688144" name="Text Box 16"/>
          <p:cNvSpPr txBox="1">
            <a:spLocks noChangeArrowheads="1"/>
          </p:cNvSpPr>
          <p:nvPr/>
        </p:nvSpPr>
        <p:spPr bwMode="auto">
          <a:xfrm>
            <a:off x="4267200" y="4267200"/>
            <a:ext cx="3317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chemeClr val="tx1"/>
                </a:solidFill>
                <a:latin typeface="Comic Sans MS" pitchFamily="66" charset="0"/>
                <a:sym typeface="Wingdings" pitchFamily="2" charset="2"/>
              </a:rPr>
              <a:t>-</a:t>
            </a:r>
            <a:endParaRPr lang="en-GB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688145" name="Text Box 17"/>
          <p:cNvSpPr txBox="1">
            <a:spLocks noChangeArrowheads="1"/>
          </p:cNvSpPr>
          <p:nvPr/>
        </p:nvSpPr>
        <p:spPr bwMode="auto">
          <a:xfrm>
            <a:off x="4191000" y="3276600"/>
            <a:ext cx="463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00FF00"/>
                </a:solidFill>
                <a:latin typeface="Comic Sans MS" pitchFamily="66" charset="0"/>
                <a:sym typeface="Wingdings" pitchFamily="2" charset="2"/>
              </a:rPr>
              <a:t></a:t>
            </a:r>
            <a:endParaRPr lang="en-GB">
              <a:solidFill>
                <a:srgbClr val="00FF00"/>
              </a:solidFill>
              <a:sym typeface="Wingdings" pitchFamily="2" charset="2"/>
            </a:endParaRPr>
          </a:p>
        </p:txBody>
      </p:sp>
      <p:sp>
        <p:nvSpPr>
          <p:cNvPr id="688146" name="Text Box 18"/>
          <p:cNvSpPr txBox="1">
            <a:spLocks noChangeArrowheads="1"/>
          </p:cNvSpPr>
          <p:nvPr/>
        </p:nvSpPr>
        <p:spPr bwMode="auto">
          <a:xfrm>
            <a:off x="6096000" y="5867400"/>
            <a:ext cx="463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00FF00"/>
                </a:solidFill>
                <a:latin typeface="Comic Sans MS" pitchFamily="66" charset="0"/>
                <a:sym typeface="Wingdings" pitchFamily="2" charset="2"/>
              </a:rPr>
              <a:t></a:t>
            </a:r>
            <a:endParaRPr lang="en-GB">
              <a:solidFill>
                <a:srgbClr val="00FF00"/>
              </a:solidFill>
              <a:sym typeface="Wingdings" pitchFamily="2" charset="2"/>
            </a:endParaRPr>
          </a:p>
        </p:txBody>
      </p:sp>
      <p:sp>
        <p:nvSpPr>
          <p:cNvPr id="688148" name="Text Box 20"/>
          <p:cNvSpPr txBox="1">
            <a:spLocks noChangeArrowheads="1"/>
          </p:cNvSpPr>
          <p:nvPr/>
        </p:nvSpPr>
        <p:spPr bwMode="auto">
          <a:xfrm>
            <a:off x="7924800" y="5334000"/>
            <a:ext cx="463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00FF00"/>
                </a:solidFill>
                <a:latin typeface="Comic Sans MS" pitchFamily="66" charset="0"/>
                <a:sym typeface="Wingdings" pitchFamily="2" charset="2"/>
              </a:rPr>
              <a:t></a:t>
            </a:r>
            <a:endParaRPr lang="en-GB">
              <a:solidFill>
                <a:srgbClr val="00FF00"/>
              </a:solidFill>
              <a:sym typeface="Wingdings" pitchFamily="2" charset="2"/>
            </a:endParaRPr>
          </a:p>
        </p:txBody>
      </p:sp>
      <p:sp>
        <p:nvSpPr>
          <p:cNvPr id="688149" name="Text Box 21"/>
          <p:cNvSpPr txBox="1">
            <a:spLocks noChangeArrowheads="1"/>
          </p:cNvSpPr>
          <p:nvPr/>
        </p:nvSpPr>
        <p:spPr bwMode="auto">
          <a:xfrm>
            <a:off x="7924800" y="3733800"/>
            <a:ext cx="463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00FF00"/>
                </a:solidFill>
                <a:latin typeface="Comic Sans MS" pitchFamily="66" charset="0"/>
                <a:sym typeface="Wingdings" pitchFamily="2" charset="2"/>
              </a:rPr>
              <a:t></a:t>
            </a:r>
            <a:endParaRPr lang="en-GB">
              <a:solidFill>
                <a:srgbClr val="00FF00"/>
              </a:solidFill>
              <a:sym typeface="Wingdings" pitchFamily="2" charset="2"/>
            </a:endParaRPr>
          </a:p>
        </p:txBody>
      </p:sp>
      <p:sp>
        <p:nvSpPr>
          <p:cNvPr id="688151" name="Text Box 23"/>
          <p:cNvSpPr txBox="1">
            <a:spLocks noChangeArrowheads="1"/>
          </p:cNvSpPr>
          <p:nvPr/>
        </p:nvSpPr>
        <p:spPr bwMode="auto">
          <a:xfrm>
            <a:off x="6096000" y="3733800"/>
            <a:ext cx="393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688152" name="Text Box 24"/>
          <p:cNvSpPr txBox="1">
            <a:spLocks noChangeArrowheads="1"/>
          </p:cNvSpPr>
          <p:nvPr/>
        </p:nvSpPr>
        <p:spPr bwMode="auto">
          <a:xfrm>
            <a:off x="6096000" y="5334000"/>
            <a:ext cx="393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688153" name="Text Box 25"/>
          <p:cNvSpPr txBox="1">
            <a:spLocks noChangeArrowheads="1"/>
          </p:cNvSpPr>
          <p:nvPr/>
        </p:nvSpPr>
        <p:spPr bwMode="auto">
          <a:xfrm>
            <a:off x="7924800" y="5867400"/>
            <a:ext cx="393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688154" name="Text Box 26"/>
          <p:cNvSpPr txBox="1">
            <a:spLocks noChangeArrowheads="1"/>
          </p:cNvSpPr>
          <p:nvPr/>
        </p:nvSpPr>
        <p:spPr bwMode="auto">
          <a:xfrm>
            <a:off x="8001000" y="4267200"/>
            <a:ext cx="393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688155" name="Text Box 27"/>
          <p:cNvSpPr txBox="1">
            <a:spLocks noChangeArrowheads="1"/>
          </p:cNvSpPr>
          <p:nvPr/>
        </p:nvSpPr>
        <p:spPr bwMode="auto">
          <a:xfrm>
            <a:off x="7924800" y="3276600"/>
            <a:ext cx="393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688156" name="Text Box 28"/>
          <p:cNvSpPr txBox="1">
            <a:spLocks noChangeArrowheads="1"/>
          </p:cNvSpPr>
          <p:nvPr/>
        </p:nvSpPr>
        <p:spPr bwMode="auto">
          <a:xfrm>
            <a:off x="7924800" y="2819400"/>
            <a:ext cx="393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688157" name="Text Box 29"/>
          <p:cNvSpPr txBox="1">
            <a:spLocks noChangeArrowheads="1"/>
          </p:cNvSpPr>
          <p:nvPr/>
        </p:nvSpPr>
        <p:spPr bwMode="auto">
          <a:xfrm>
            <a:off x="4267200" y="3733800"/>
            <a:ext cx="3317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chemeClr val="tx1"/>
                </a:solidFill>
                <a:latin typeface="Comic Sans MS" pitchFamily="66" charset="0"/>
                <a:sym typeface="Wingdings" pitchFamily="2" charset="2"/>
              </a:rPr>
              <a:t>-</a:t>
            </a:r>
            <a:endParaRPr lang="en-GB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688158" name="Text Box 30"/>
          <p:cNvSpPr txBox="1">
            <a:spLocks noChangeArrowheads="1"/>
          </p:cNvSpPr>
          <p:nvPr/>
        </p:nvSpPr>
        <p:spPr bwMode="auto">
          <a:xfrm>
            <a:off x="6096000" y="2743200"/>
            <a:ext cx="3317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chemeClr val="tx1"/>
                </a:solidFill>
                <a:latin typeface="Comic Sans MS" pitchFamily="66" charset="0"/>
                <a:sym typeface="Wingdings" pitchFamily="2" charset="2"/>
              </a:rPr>
              <a:t>-</a:t>
            </a:r>
            <a:endParaRPr lang="en-GB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688159" name="Text Box 31"/>
          <p:cNvSpPr txBox="1">
            <a:spLocks noChangeArrowheads="1"/>
          </p:cNvSpPr>
          <p:nvPr/>
        </p:nvSpPr>
        <p:spPr bwMode="auto">
          <a:xfrm>
            <a:off x="6096000" y="4800600"/>
            <a:ext cx="3317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chemeClr val="tx1"/>
                </a:solidFill>
                <a:latin typeface="Comic Sans MS" pitchFamily="66" charset="0"/>
                <a:sym typeface="Wingdings" pitchFamily="2" charset="2"/>
              </a:rPr>
              <a:t>-</a:t>
            </a:r>
            <a:endParaRPr lang="en-GB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688160" name="Text Box 32"/>
          <p:cNvSpPr txBox="1">
            <a:spLocks noChangeArrowheads="1"/>
          </p:cNvSpPr>
          <p:nvPr/>
        </p:nvSpPr>
        <p:spPr bwMode="auto">
          <a:xfrm>
            <a:off x="4267200" y="5334000"/>
            <a:ext cx="393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688161" name="Text Box 33"/>
          <p:cNvSpPr txBox="1">
            <a:spLocks noChangeArrowheads="1"/>
          </p:cNvSpPr>
          <p:nvPr/>
        </p:nvSpPr>
        <p:spPr bwMode="auto">
          <a:xfrm>
            <a:off x="6096000" y="4267200"/>
            <a:ext cx="393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688163" name="Text Box 35"/>
          <p:cNvSpPr txBox="1">
            <a:spLocks noChangeArrowheads="1"/>
          </p:cNvSpPr>
          <p:nvPr/>
        </p:nvSpPr>
        <p:spPr bwMode="auto">
          <a:xfrm>
            <a:off x="4343400" y="5867400"/>
            <a:ext cx="3317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chemeClr val="tx1"/>
                </a:solidFill>
                <a:latin typeface="Comic Sans MS" pitchFamily="66" charset="0"/>
                <a:sym typeface="Wingdings" pitchFamily="2" charset="2"/>
              </a:rPr>
              <a:t>-</a:t>
            </a:r>
            <a:endParaRPr lang="en-GB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688165" name="Text Box 37"/>
          <p:cNvSpPr txBox="1">
            <a:spLocks noChangeArrowheads="1"/>
          </p:cNvSpPr>
          <p:nvPr/>
        </p:nvSpPr>
        <p:spPr bwMode="auto">
          <a:xfrm>
            <a:off x="8001000" y="4876800"/>
            <a:ext cx="393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688166" name="Text Box 38"/>
          <p:cNvSpPr txBox="1">
            <a:spLocks noChangeArrowheads="1"/>
          </p:cNvSpPr>
          <p:nvPr/>
        </p:nvSpPr>
        <p:spPr bwMode="auto">
          <a:xfrm>
            <a:off x="4267200" y="4800600"/>
            <a:ext cx="3317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chemeClr val="tx1"/>
                </a:solidFill>
                <a:latin typeface="Comic Sans MS" pitchFamily="66" charset="0"/>
                <a:sym typeface="Wingdings" pitchFamily="2" charset="2"/>
              </a:rPr>
              <a:t>-</a:t>
            </a:r>
            <a:endParaRPr lang="en-GB">
              <a:solidFill>
                <a:schemeClr val="tx1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8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8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8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8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8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8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8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8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8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8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8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8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8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8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8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8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8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8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8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8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8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8142" grpId="0" autoUpdateAnimBg="0"/>
      <p:bldP spid="688143" grpId="0" autoUpdateAnimBg="0"/>
      <p:bldP spid="688144" grpId="0" autoUpdateAnimBg="0"/>
      <p:bldP spid="688145" grpId="0" autoUpdateAnimBg="0"/>
      <p:bldP spid="688146" grpId="0" autoUpdateAnimBg="0"/>
      <p:bldP spid="688148" grpId="0" autoUpdateAnimBg="0"/>
      <p:bldP spid="688149" grpId="0" autoUpdateAnimBg="0"/>
      <p:bldP spid="688151" grpId="0" autoUpdateAnimBg="0"/>
      <p:bldP spid="688152" grpId="0" autoUpdateAnimBg="0"/>
      <p:bldP spid="688153" grpId="0" autoUpdateAnimBg="0"/>
      <p:bldP spid="688154" grpId="0" autoUpdateAnimBg="0"/>
      <p:bldP spid="688155" grpId="0" autoUpdateAnimBg="0"/>
      <p:bldP spid="688156" grpId="0" autoUpdateAnimBg="0"/>
      <p:bldP spid="688157" grpId="0" autoUpdateAnimBg="0"/>
      <p:bldP spid="688158" grpId="0" autoUpdateAnimBg="0"/>
      <p:bldP spid="688159" grpId="0" autoUpdateAnimBg="0"/>
      <p:bldP spid="688160" grpId="0" autoUpdateAnimBg="0"/>
      <p:bldP spid="688161" grpId="0" autoUpdateAnimBg="0"/>
      <p:bldP spid="688163" grpId="0" autoUpdateAnimBg="0"/>
      <p:bldP spid="688165" grpId="0" autoUpdateAnimBg="0"/>
      <p:bldP spid="68816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Ways of speaking</a:t>
            </a:r>
          </a:p>
        </p:txBody>
      </p:sp>
      <p:sp>
        <p:nvSpPr>
          <p:cNvPr id="68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>
                <a:solidFill>
                  <a:srgbClr val="FF6600"/>
                </a:solidFill>
              </a:rPr>
              <a:t>Disadvantage (</a:t>
            </a:r>
            <a:r>
              <a:rPr lang="en-GB">
                <a:solidFill>
                  <a:srgbClr val="FF0000"/>
                </a:solidFill>
              </a:rPr>
              <a:t>x</a:t>
            </a:r>
            <a:r>
              <a:rPr lang="en-GB">
                <a:solidFill>
                  <a:srgbClr val="FF6600"/>
                </a:solidFill>
              </a:rPr>
              <a:t>) advantage (</a:t>
            </a:r>
            <a:r>
              <a:rPr lang="en-GB">
                <a:solidFill>
                  <a:srgbClr val="00FF00"/>
                </a:solidFill>
                <a:sym typeface="Wingdings" pitchFamily="2" charset="2"/>
              </a:rPr>
              <a:t></a:t>
            </a:r>
            <a:r>
              <a:rPr lang="en-GB">
                <a:solidFill>
                  <a:srgbClr val="FF6600"/>
                </a:solidFill>
                <a:sym typeface="Wingdings" pitchFamily="2" charset="2"/>
              </a:rPr>
              <a:t>) no consequences (</a:t>
            </a:r>
            <a:r>
              <a:rPr lang="en-GB">
                <a:sym typeface="Wingdings" pitchFamily="2" charset="2"/>
              </a:rPr>
              <a:t>-</a:t>
            </a:r>
            <a:r>
              <a:rPr lang="en-GB">
                <a:solidFill>
                  <a:srgbClr val="FF6600"/>
                </a:solidFill>
                <a:sym typeface="Wingdings" pitchFamily="2" charset="2"/>
              </a:rPr>
              <a:t>)</a:t>
            </a:r>
            <a:endParaRPr lang="en-GB"/>
          </a:p>
          <a:p>
            <a:pPr>
              <a:buFontTx/>
              <a:buNone/>
            </a:pPr>
            <a:endParaRPr lang="en-GB"/>
          </a:p>
          <a:p>
            <a:pPr>
              <a:buFontTx/>
              <a:buNone/>
            </a:pPr>
            <a:r>
              <a:rPr lang="en-GB"/>
              <a:t>Consequences for:	yourself	another	true?</a:t>
            </a:r>
          </a:p>
          <a:p>
            <a:pPr>
              <a:buFontTx/>
              <a:buNone/>
            </a:pPr>
            <a:r>
              <a:rPr lang="en-GB">
                <a:solidFill>
                  <a:srgbClr val="FF0000"/>
                </a:solidFill>
              </a:rPr>
              <a:t>Excuses</a:t>
            </a:r>
          </a:p>
          <a:p>
            <a:pPr>
              <a:buFontTx/>
              <a:buNone/>
            </a:pPr>
            <a:r>
              <a:rPr lang="en-GB">
                <a:solidFill>
                  <a:srgbClr val="FF0000"/>
                </a:solidFill>
              </a:rPr>
              <a:t>Lying</a:t>
            </a:r>
          </a:p>
          <a:p>
            <a:pPr>
              <a:buFontTx/>
              <a:buNone/>
            </a:pPr>
            <a:r>
              <a:rPr lang="en-GB">
                <a:solidFill>
                  <a:srgbClr val="FF0000"/>
                </a:solidFill>
              </a:rPr>
              <a:t>Gossip</a:t>
            </a:r>
          </a:p>
          <a:p>
            <a:pPr>
              <a:buFontTx/>
              <a:buNone/>
            </a:pPr>
            <a:r>
              <a:rPr lang="en-GB">
                <a:solidFill>
                  <a:srgbClr val="FF0000"/>
                </a:solidFill>
              </a:rPr>
              <a:t>Slander</a:t>
            </a:r>
          </a:p>
          <a:p>
            <a:pPr>
              <a:buFontTx/>
              <a:buNone/>
            </a:pPr>
            <a:r>
              <a:rPr lang="en-GB"/>
              <a:t>Tall story</a:t>
            </a:r>
          </a:p>
          <a:p>
            <a:pPr>
              <a:buFontTx/>
              <a:buNone/>
            </a:pPr>
            <a:r>
              <a:rPr lang="en-GB">
                <a:solidFill>
                  <a:srgbClr val="00FF00"/>
                </a:solidFill>
              </a:rPr>
              <a:t>Whistle blowing</a:t>
            </a:r>
            <a:r>
              <a:rPr lang="en-GB"/>
              <a:t>		</a:t>
            </a:r>
          </a:p>
          <a:p>
            <a:pPr>
              <a:buFontTx/>
              <a:buNone/>
            </a:pPr>
            <a:r>
              <a:rPr lang="en-GB">
                <a:solidFill>
                  <a:srgbClr val="00FF00"/>
                </a:solidFill>
              </a:rPr>
              <a:t>White lie</a:t>
            </a:r>
            <a:r>
              <a:rPr lang="en-GB"/>
              <a:t>			</a:t>
            </a:r>
            <a:endParaRPr lang="en-GB">
              <a:solidFill>
                <a:srgbClr val="FF6600"/>
              </a:solidFill>
              <a:sym typeface="Wingdings" pitchFamily="2" charset="2"/>
            </a:endParaRPr>
          </a:p>
        </p:txBody>
      </p:sp>
      <p:sp>
        <p:nvSpPr>
          <p:cNvPr id="689156" name="Line 4"/>
          <p:cNvSpPr>
            <a:spLocks noChangeShapeType="1"/>
          </p:cNvSpPr>
          <p:nvPr/>
        </p:nvSpPr>
        <p:spPr bwMode="auto">
          <a:xfrm>
            <a:off x="3581400" y="2286000"/>
            <a:ext cx="0" cy="42672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89157" name="Line 5"/>
          <p:cNvSpPr>
            <a:spLocks noChangeShapeType="1"/>
          </p:cNvSpPr>
          <p:nvPr/>
        </p:nvSpPr>
        <p:spPr bwMode="auto">
          <a:xfrm>
            <a:off x="5486400" y="2362200"/>
            <a:ext cx="0" cy="4191000"/>
          </a:xfrm>
          <a:prstGeom prst="line">
            <a:avLst/>
          </a:prstGeom>
          <a:noFill/>
          <a:ln w="28575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89158" name="Line 6"/>
          <p:cNvSpPr>
            <a:spLocks noChangeShapeType="1"/>
          </p:cNvSpPr>
          <p:nvPr/>
        </p:nvSpPr>
        <p:spPr bwMode="auto">
          <a:xfrm>
            <a:off x="0" y="2819400"/>
            <a:ext cx="91440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89159" name="Line 7"/>
          <p:cNvSpPr>
            <a:spLocks noChangeShapeType="1"/>
          </p:cNvSpPr>
          <p:nvPr/>
        </p:nvSpPr>
        <p:spPr bwMode="auto">
          <a:xfrm>
            <a:off x="0" y="3276600"/>
            <a:ext cx="9144000" cy="0"/>
          </a:xfrm>
          <a:prstGeom prst="line">
            <a:avLst/>
          </a:prstGeom>
          <a:noFill/>
          <a:ln w="28575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89160" name="Line 8"/>
          <p:cNvSpPr>
            <a:spLocks noChangeShapeType="1"/>
          </p:cNvSpPr>
          <p:nvPr/>
        </p:nvSpPr>
        <p:spPr bwMode="auto">
          <a:xfrm>
            <a:off x="0" y="3733800"/>
            <a:ext cx="9144000" cy="0"/>
          </a:xfrm>
          <a:prstGeom prst="line">
            <a:avLst/>
          </a:prstGeom>
          <a:noFill/>
          <a:ln w="28575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89161" name="Line 9"/>
          <p:cNvSpPr>
            <a:spLocks noChangeShapeType="1"/>
          </p:cNvSpPr>
          <p:nvPr/>
        </p:nvSpPr>
        <p:spPr bwMode="auto">
          <a:xfrm>
            <a:off x="0" y="4267200"/>
            <a:ext cx="9144000" cy="0"/>
          </a:xfrm>
          <a:prstGeom prst="line">
            <a:avLst/>
          </a:prstGeom>
          <a:noFill/>
          <a:ln w="28575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89162" name="Line 10"/>
          <p:cNvSpPr>
            <a:spLocks noChangeShapeType="1"/>
          </p:cNvSpPr>
          <p:nvPr/>
        </p:nvSpPr>
        <p:spPr bwMode="auto">
          <a:xfrm>
            <a:off x="0" y="4800600"/>
            <a:ext cx="9144000" cy="0"/>
          </a:xfrm>
          <a:prstGeom prst="line">
            <a:avLst/>
          </a:prstGeom>
          <a:noFill/>
          <a:ln w="28575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89163" name="Line 11"/>
          <p:cNvSpPr>
            <a:spLocks noChangeShapeType="1"/>
          </p:cNvSpPr>
          <p:nvPr/>
        </p:nvSpPr>
        <p:spPr bwMode="auto">
          <a:xfrm>
            <a:off x="0" y="5334000"/>
            <a:ext cx="9144000" cy="0"/>
          </a:xfrm>
          <a:prstGeom prst="line">
            <a:avLst/>
          </a:prstGeom>
          <a:noFill/>
          <a:ln w="28575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89164" name="Line 12"/>
          <p:cNvSpPr>
            <a:spLocks noChangeShapeType="1"/>
          </p:cNvSpPr>
          <p:nvPr/>
        </p:nvSpPr>
        <p:spPr bwMode="auto">
          <a:xfrm>
            <a:off x="0" y="5867400"/>
            <a:ext cx="9144000" cy="0"/>
          </a:xfrm>
          <a:prstGeom prst="line">
            <a:avLst/>
          </a:prstGeom>
          <a:noFill/>
          <a:ln w="28575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89165" name="Line 13"/>
          <p:cNvSpPr>
            <a:spLocks noChangeShapeType="1"/>
          </p:cNvSpPr>
          <p:nvPr/>
        </p:nvSpPr>
        <p:spPr bwMode="auto">
          <a:xfrm>
            <a:off x="7239000" y="2286000"/>
            <a:ext cx="0" cy="4191000"/>
          </a:xfrm>
          <a:prstGeom prst="line">
            <a:avLst/>
          </a:prstGeom>
          <a:noFill/>
          <a:ln w="28575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89166" name="Text Box 14"/>
          <p:cNvSpPr txBox="1">
            <a:spLocks noChangeArrowheads="1"/>
          </p:cNvSpPr>
          <p:nvPr/>
        </p:nvSpPr>
        <p:spPr bwMode="auto">
          <a:xfrm>
            <a:off x="4191000" y="2819400"/>
            <a:ext cx="463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00FF00"/>
                </a:solidFill>
                <a:latin typeface="Comic Sans MS" pitchFamily="66" charset="0"/>
                <a:sym typeface="Wingdings" pitchFamily="2" charset="2"/>
              </a:rPr>
              <a:t></a:t>
            </a:r>
            <a:endParaRPr lang="en-GB">
              <a:solidFill>
                <a:srgbClr val="00FF00"/>
              </a:solidFill>
              <a:sym typeface="Wingdings" pitchFamily="2" charset="2"/>
            </a:endParaRPr>
          </a:p>
        </p:txBody>
      </p:sp>
      <p:sp>
        <p:nvSpPr>
          <p:cNvPr id="689167" name="Text Box 15"/>
          <p:cNvSpPr txBox="1">
            <a:spLocks noChangeArrowheads="1"/>
          </p:cNvSpPr>
          <p:nvPr/>
        </p:nvSpPr>
        <p:spPr bwMode="auto">
          <a:xfrm>
            <a:off x="6096000" y="3200400"/>
            <a:ext cx="393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689168" name="Text Box 16"/>
          <p:cNvSpPr txBox="1">
            <a:spLocks noChangeArrowheads="1"/>
          </p:cNvSpPr>
          <p:nvPr/>
        </p:nvSpPr>
        <p:spPr bwMode="auto">
          <a:xfrm>
            <a:off x="4267200" y="4267200"/>
            <a:ext cx="3317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chemeClr val="tx1"/>
                </a:solidFill>
                <a:latin typeface="Comic Sans MS" pitchFamily="66" charset="0"/>
                <a:sym typeface="Wingdings" pitchFamily="2" charset="2"/>
              </a:rPr>
              <a:t>-</a:t>
            </a:r>
            <a:endParaRPr lang="en-GB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689169" name="Text Box 17"/>
          <p:cNvSpPr txBox="1">
            <a:spLocks noChangeArrowheads="1"/>
          </p:cNvSpPr>
          <p:nvPr/>
        </p:nvSpPr>
        <p:spPr bwMode="auto">
          <a:xfrm>
            <a:off x="4191000" y="3276600"/>
            <a:ext cx="463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00FF00"/>
                </a:solidFill>
                <a:latin typeface="Comic Sans MS" pitchFamily="66" charset="0"/>
                <a:sym typeface="Wingdings" pitchFamily="2" charset="2"/>
              </a:rPr>
              <a:t></a:t>
            </a:r>
            <a:endParaRPr lang="en-GB">
              <a:solidFill>
                <a:srgbClr val="00FF00"/>
              </a:solidFill>
              <a:sym typeface="Wingdings" pitchFamily="2" charset="2"/>
            </a:endParaRPr>
          </a:p>
        </p:txBody>
      </p:sp>
      <p:sp>
        <p:nvSpPr>
          <p:cNvPr id="689170" name="Text Box 18"/>
          <p:cNvSpPr txBox="1">
            <a:spLocks noChangeArrowheads="1"/>
          </p:cNvSpPr>
          <p:nvPr/>
        </p:nvSpPr>
        <p:spPr bwMode="auto">
          <a:xfrm>
            <a:off x="6096000" y="5867400"/>
            <a:ext cx="463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00FF00"/>
                </a:solidFill>
                <a:latin typeface="Comic Sans MS" pitchFamily="66" charset="0"/>
                <a:sym typeface="Wingdings" pitchFamily="2" charset="2"/>
              </a:rPr>
              <a:t></a:t>
            </a:r>
            <a:endParaRPr lang="en-GB">
              <a:solidFill>
                <a:srgbClr val="00FF00"/>
              </a:solidFill>
              <a:sym typeface="Wingdings" pitchFamily="2" charset="2"/>
            </a:endParaRPr>
          </a:p>
        </p:txBody>
      </p:sp>
      <p:sp>
        <p:nvSpPr>
          <p:cNvPr id="689171" name="Text Box 19"/>
          <p:cNvSpPr txBox="1">
            <a:spLocks noChangeArrowheads="1"/>
          </p:cNvSpPr>
          <p:nvPr/>
        </p:nvSpPr>
        <p:spPr bwMode="auto">
          <a:xfrm>
            <a:off x="7924800" y="5334000"/>
            <a:ext cx="463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00FF00"/>
                </a:solidFill>
                <a:latin typeface="Comic Sans MS" pitchFamily="66" charset="0"/>
                <a:sym typeface="Wingdings" pitchFamily="2" charset="2"/>
              </a:rPr>
              <a:t></a:t>
            </a:r>
            <a:endParaRPr lang="en-GB">
              <a:solidFill>
                <a:srgbClr val="00FF00"/>
              </a:solidFill>
              <a:sym typeface="Wingdings" pitchFamily="2" charset="2"/>
            </a:endParaRPr>
          </a:p>
        </p:txBody>
      </p:sp>
      <p:sp>
        <p:nvSpPr>
          <p:cNvPr id="689172" name="Text Box 20"/>
          <p:cNvSpPr txBox="1">
            <a:spLocks noChangeArrowheads="1"/>
          </p:cNvSpPr>
          <p:nvPr/>
        </p:nvSpPr>
        <p:spPr bwMode="auto">
          <a:xfrm>
            <a:off x="7924800" y="3733800"/>
            <a:ext cx="463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00FF00"/>
                </a:solidFill>
                <a:latin typeface="Comic Sans MS" pitchFamily="66" charset="0"/>
                <a:sym typeface="Wingdings" pitchFamily="2" charset="2"/>
              </a:rPr>
              <a:t></a:t>
            </a:r>
            <a:endParaRPr lang="en-GB">
              <a:solidFill>
                <a:srgbClr val="00FF00"/>
              </a:solidFill>
              <a:sym typeface="Wingdings" pitchFamily="2" charset="2"/>
            </a:endParaRPr>
          </a:p>
        </p:txBody>
      </p:sp>
      <p:sp>
        <p:nvSpPr>
          <p:cNvPr id="689173" name="Text Box 21"/>
          <p:cNvSpPr txBox="1">
            <a:spLocks noChangeArrowheads="1"/>
          </p:cNvSpPr>
          <p:nvPr/>
        </p:nvSpPr>
        <p:spPr bwMode="auto">
          <a:xfrm>
            <a:off x="6096000" y="3733800"/>
            <a:ext cx="393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689174" name="Text Box 22"/>
          <p:cNvSpPr txBox="1">
            <a:spLocks noChangeArrowheads="1"/>
          </p:cNvSpPr>
          <p:nvPr/>
        </p:nvSpPr>
        <p:spPr bwMode="auto">
          <a:xfrm>
            <a:off x="6096000" y="5334000"/>
            <a:ext cx="393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689175" name="Text Box 23"/>
          <p:cNvSpPr txBox="1">
            <a:spLocks noChangeArrowheads="1"/>
          </p:cNvSpPr>
          <p:nvPr/>
        </p:nvSpPr>
        <p:spPr bwMode="auto">
          <a:xfrm>
            <a:off x="7924800" y="5867400"/>
            <a:ext cx="393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689176" name="Text Box 24"/>
          <p:cNvSpPr txBox="1">
            <a:spLocks noChangeArrowheads="1"/>
          </p:cNvSpPr>
          <p:nvPr/>
        </p:nvSpPr>
        <p:spPr bwMode="auto">
          <a:xfrm>
            <a:off x="8001000" y="4267200"/>
            <a:ext cx="393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689177" name="Text Box 25"/>
          <p:cNvSpPr txBox="1">
            <a:spLocks noChangeArrowheads="1"/>
          </p:cNvSpPr>
          <p:nvPr/>
        </p:nvSpPr>
        <p:spPr bwMode="auto">
          <a:xfrm>
            <a:off x="7924800" y="3276600"/>
            <a:ext cx="393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689178" name="Text Box 26"/>
          <p:cNvSpPr txBox="1">
            <a:spLocks noChangeArrowheads="1"/>
          </p:cNvSpPr>
          <p:nvPr/>
        </p:nvSpPr>
        <p:spPr bwMode="auto">
          <a:xfrm>
            <a:off x="7924800" y="2819400"/>
            <a:ext cx="393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689179" name="Text Box 27"/>
          <p:cNvSpPr txBox="1">
            <a:spLocks noChangeArrowheads="1"/>
          </p:cNvSpPr>
          <p:nvPr/>
        </p:nvSpPr>
        <p:spPr bwMode="auto">
          <a:xfrm>
            <a:off x="4267200" y="3733800"/>
            <a:ext cx="3317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chemeClr val="tx1"/>
                </a:solidFill>
                <a:latin typeface="Comic Sans MS" pitchFamily="66" charset="0"/>
                <a:sym typeface="Wingdings" pitchFamily="2" charset="2"/>
              </a:rPr>
              <a:t>-</a:t>
            </a:r>
            <a:endParaRPr lang="en-GB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689180" name="Text Box 28"/>
          <p:cNvSpPr txBox="1">
            <a:spLocks noChangeArrowheads="1"/>
          </p:cNvSpPr>
          <p:nvPr/>
        </p:nvSpPr>
        <p:spPr bwMode="auto">
          <a:xfrm>
            <a:off x="6096000" y="2743200"/>
            <a:ext cx="3317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chemeClr val="tx1"/>
                </a:solidFill>
                <a:latin typeface="Comic Sans MS" pitchFamily="66" charset="0"/>
                <a:sym typeface="Wingdings" pitchFamily="2" charset="2"/>
              </a:rPr>
              <a:t>-</a:t>
            </a:r>
            <a:endParaRPr lang="en-GB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689181" name="Text Box 29"/>
          <p:cNvSpPr txBox="1">
            <a:spLocks noChangeArrowheads="1"/>
          </p:cNvSpPr>
          <p:nvPr/>
        </p:nvSpPr>
        <p:spPr bwMode="auto">
          <a:xfrm>
            <a:off x="6096000" y="4800600"/>
            <a:ext cx="3317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chemeClr val="tx1"/>
                </a:solidFill>
                <a:latin typeface="Comic Sans MS" pitchFamily="66" charset="0"/>
                <a:sym typeface="Wingdings" pitchFamily="2" charset="2"/>
              </a:rPr>
              <a:t>-</a:t>
            </a:r>
            <a:endParaRPr lang="en-GB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689182" name="Text Box 30"/>
          <p:cNvSpPr txBox="1">
            <a:spLocks noChangeArrowheads="1"/>
          </p:cNvSpPr>
          <p:nvPr/>
        </p:nvSpPr>
        <p:spPr bwMode="auto">
          <a:xfrm>
            <a:off x="4267200" y="5334000"/>
            <a:ext cx="393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689183" name="Text Box 31"/>
          <p:cNvSpPr txBox="1">
            <a:spLocks noChangeArrowheads="1"/>
          </p:cNvSpPr>
          <p:nvPr/>
        </p:nvSpPr>
        <p:spPr bwMode="auto">
          <a:xfrm>
            <a:off x="6096000" y="4267200"/>
            <a:ext cx="393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689185" name="Text Box 33"/>
          <p:cNvSpPr txBox="1">
            <a:spLocks noChangeArrowheads="1"/>
          </p:cNvSpPr>
          <p:nvPr/>
        </p:nvSpPr>
        <p:spPr bwMode="auto">
          <a:xfrm>
            <a:off x="4343400" y="5867400"/>
            <a:ext cx="3317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chemeClr val="tx1"/>
                </a:solidFill>
                <a:latin typeface="Comic Sans MS" pitchFamily="66" charset="0"/>
                <a:sym typeface="Wingdings" pitchFamily="2" charset="2"/>
              </a:rPr>
              <a:t>-</a:t>
            </a:r>
            <a:endParaRPr lang="en-GB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689186" name="Text Box 34"/>
          <p:cNvSpPr txBox="1">
            <a:spLocks noChangeArrowheads="1"/>
          </p:cNvSpPr>
          <p:nvPr/>
        </p:nvSpPr>
        <p:spPr bwMode="auto">
          <a:xfrm>
            <a:off x="8001000" y="4876800"/>
            <a:ext cx="393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689187" name="Text Box 35"/>
          <p:cNvSpPr txBox="1">
            <a:spLocks noChangeArrowheads="1"/>
          </p:cNvSpPr>
          <p:nvPr/>
        </p:nvSpPr>
        <p:spPr bwMode="auto">
          <a:xfrm>
            <a:off x="4267200" y="4800600"/>
            <a:ext cx="3317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800">
                <a:solidFill>
                  <a:schemeClr val="tx1"/>
                </a:solidFill>
                <a:latin typeface="Comic Sans MS" pitchFamily="66" charset="0"/>
                <a:sym typeface="Wingdings" pitchFamily="2" charset="2"/>
              </a:rPr>
              <a:t>-</a:t>
            </a:r>
            <a:endParaRPr lang="en-GB">
              <a:solidFill>
                <a:schemeClr val="tx1"/>
              </a:solidFill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Psalm 12:1,4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219200"/>
            <a:ext cx="8460432" cy="5638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1.Help us, O </a:t>
            </a:r>
            <a:r>
              <a:rPr lang="en-US" cap="small" dirty="0">
                <a:solidFill>
                  <a:schemeClr val="tx1"/>
                </a:solidFill>
              </a:rPr>
              <a:t>Lord! </a:t>
            </a:r>
            <a:r>
              <a:rPr lang="en-US" dirty="0">
                <a:solidFill>
                  <a:schemeClr val="tx1"/>
                </a:solidFill>
              </a:rPr>
              <a:t>The godly all have vanished;</a:t>
            </a:r>
            <a:endParaRPr lang="en-CA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gone are the faithful who </a:t>
            </a:r>
            <a:r>
              <a:rPr lang="en-GB" dirty="0">
                <a:solidFill>
                  <a:schemeClr val="tx1"/>
                </a:solidFill>
              </a:rPr>
              <a:t>you</a:t>
            </a:r>
            <a:r>
              <a:rPr lang="en-US" dirty="0">
                <a:solidFill>
                  <a:schemeClr val="tx1"/>
                </a:solidFill>
              </a:rPr>
              <a:t>r judgments seek.</a:t>
            </a:r>
            <a:endParaRPr lang="en-CA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Men lie to one another, truth is banished;</a:t>
            </a:r>
            <a:endParaRPr lang="en-CA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with </a:t>
            </a:r>
            <a:r>
              <a:rPr lang="en-US" dirty="0" err="1">
                <a:solidFill>
                  <a:schemeClr val="tx1"/>
                </a:solidFill>
              </a:rPr>
              <a:t>flatt</a:t>
            </a:r>
            <a:r>
              <a:rPr lang="en-GB" u="wavy" dirty="0" err="1"/>
              <a:t>’</a:t>
            </a:r>
            <a:r>
              <a:rPr lang="en-GB" u="sng" dirty="0" err="1">
                <a:solidFill>
                  <a:schemeClr val="tx1"/>
                </a:solidFill>
              </a:rPr>
              <a:t>r</a:t>
            </a:r>
            <a:r>
              <a:rPr lang="en-US" u="sng" dirty="0" err="1">
                <a:solidFill>
                  <a:schemeClr val="tx1"/>
                </a:solidFill>
              </a:rPr>
              <a:t>i</a:t>
            </a:r>
            <a:r>
              <a:rPr lang="en-US" dirty="0" err="1">
                <a:solidFill>
                  <a:schemeClr val="tx1"/>
                </a:solidFill>
              </a:rPr>
              <a:t>ng</a:t>
            </a:r>
            <a:r>
              <a:rPr lang="en-US" dirty="0">
                <a:solidFill>
                  <a:schemeClr val="tx1"/>
                </a:solidFill>
              </a:rPr>
              <a:t> lips and double heart they speak.</a:t>
            </a:r>
            <a:endParaRPr lang="en-CA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4.The words of promise which the </a:t>
            </a:r>
            <a:r>
              <a:rPr lang="en-US" cap="small" dirty="0">
                <a:solidFill>
                  <a:schemeClr val="tx1"/>
                </a:solidFill>
              </a:rPr>
              <a:t>Lord</a:t>
            </a:r>
            <a:r>
              <a:rPr lang="en-US" dirty="0">
                <a:solidFill>
                  <a:schemeClr val="tx1"/>
                </a:solidFill>
              </a:rPr>
              <a:t> has spoken</a:t>
            </a:r>
            <a:endParaRPr lang="en-CA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are purest silver seven times refined.</a:t>
            </a:r>
            <a:endParaRPr lang="en-CA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His </a:t>
            </a:r>
            <a:r>
              <a:rPr lang="en-US" dirty="0" err="1">
                <a:solidFill>
                  <a:schemeClr val="tx1"/>
                </a:solidFill>
              </a:rPr>
              <a:t>cov</a:t>
            </a:r>
            <a:r>
              <a:rPr lang="en-US" dirty="0">
                <a:solidFill>
                  <a:schemeClr val="tx1"/>
                </a:solidFill>
              </a:rPr>
              <a:t>’</a:t>
            </a:r>
            <a:r>
              <a:rPr lang="en-GB" dirty="0">
                <a:solidFill>
                  <a:schemeClr val="tx1"/>
                </a:solidFill>
              </a:rPr>
              <a:t>n</a:t>
            </a:r>
            <a:r>
              <a:rPr lang="en-US" dirty="0">
                <a:solidFill>
                  <a:schemeClr val="tx1"/>
                </a:solidFill>
              </a:rPr>
              <a:t>ant stands from age to age unbroken;</a:t>
            </a:r>
            <a:endParaRPr lang="en-CA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he is our God, in truth and faith enshrined.</a:t>
            </a:r>
            <a:endParaRPr lang="en-CA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999554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How shall we speak?</a:t>
            </a:r>
          </a:p>
        </p:txBody>
      </p:sp>
      <p:sp>
        <p:nvSpPr>
          <p:cNvPr id="692227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4724400" cy="5638800"/>
          </a:xfrm>
        </p:spPr>
        <p:txBody>
          <a:bodyPr/>
          <a:lstStyle/>
          <a:p>
            <a:pPr>
              <a:buFontTx/>
              <a:buNone/>
            </a:pPr>
            <a:r>
              <a:rPr lang="en-GB" dirty="0"/>
              <a:t>The 9th commandment teaches us</a:t>
            </a:r>
          </a:p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	To love our neighbour and the truth together</a:t>
            </a:r>
          </a:p>
          <a:p>
            <a:pPr>
              <a:buFontTx/>
              <a:buNone/>
            </a:pPr>
            <a:endParaRPr lang="en-GB" dirty="0">
              <a:solidFill>
                <a:srgbClr val="00FF00"/>
              </a:solidFill>
            </a:endParaRPr>
          </a:p>
          <a:p>
            <a:pPr>
              <a:buFontTx/>
              <a:buNone/>
            </a:pPr>
            <a:r>
              <a:rPr lang="en-GB" dirty="0"/>
              <a:t>When you speak, consider</a:t>
            </a:r>
          </a:p>
          <a:p>
            <a:pPr lvl="1"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- What does the most justice to the truth</a:t>
            </a:r>
          </a:p>
          <a:p>
            <a:pPr lvl="1"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- What does the least damage to myself and my neighbour</a:t>
            </a:r>
          </a:p>
          <a:p>
            <a:pPr lvl="1">
              <a:buFontTx/>
              <a:buNone/>
            </a:pPr>
            <a:endParaRPr lang="en-GB" dirty="0">
              <a:solidFill>
                <a:srgbClr val="00FF00"/>
              </a:solidFill>
            </a:endParaRPr>
          </a:p>
        </p:txBody>
      </p:sp>
      <p:sp>
        <p:nvSpPr>
          <p:cNvPr id="692228" name="Text Box 4"/>
          <p:cNvSpPr txBox="1">
            <a:spLocks noChangeArrowheads="1"/>
          </p:cNvSpPr>
          <p:nvPr/>
        </p:nvSpPr>
        <p:spPr bwMode="auto">
          <a:xfrm>
            <a:off x="7696200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>
              <a:solidFill>
                <a:schemeClr val="tx1"/>
              </a:solidFill>
            </a:endParaRPr>
          </a:p>
        </p:txBody>
      </p:sp>
      <p:pic>
        <p:nvPicPr>
          <p:cNvPr id="6922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7" t="3226" b="12903"/>
          <a:stretch>
            <a:fillRect/>
          </a:stretch>
        </p:blipFill>
        <p:spPr bwMode="auto">
          <a:xfrm>
            <a:off x="4735513" y="1524000"/>
            <a:ext cx="4408487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/>
              <a:t>9th commandment</a:t>
            </a:r>
          </a:p>
        </p:txBody>
      </p:sp>
      <p:pic>
        <p:nvPicPr>
          <p:cNvPr id="521219" name="Picture 2051" descr="C:\Documents and Settings\Karlo Janssen\Mijn documenten\Catechism\Pictures\1e gebo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36788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1221" name="AutoShape 2053"/>
          <p:cNvSpPr>
            <a:spLocks noChangeArrowheads="1"/>
          </p:cNvSpPr>
          <p:nvPr/>
        </p:nvSpPr>
        <p:spPr bwMode="auto">
          <a:xfrm>
            <a:off x="2514600" y="2057400"/>
            <a:ext cx="1295400" cy="12192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3600">
                <a:solidFill>
                  <a:schemeClr val="tx1"/>
                </a:solidFill>
                <a:latin typeface="Comic Sans MS" pitchFamily="66" charset="0"/>
              </a:rPr>
              <a:t>Don’t</a:t>
            </a:r>
          </a:p>
        </p:txBody>
      </p:sp>
      <p:sp>
        <p:nvSpPr>
          <p:cNvPr id="521222" name="AutoShape 2054"/>
          <p:cNvSpPr>
            <a:spLocks noChangeArrowheads="1"/>
          </p:cNvSpPr>
          <p:nvPr/>
        </p:nvSpPr>
        <p:spPr bwMode="auto">
          <a:xfrm>
            <a:off x="2133600" y="4800600"/>
            <a:ext cx="1295400" cy="1219200"/>
          </a:xfrm>
          <a:custGeom>
            <a:avLst/>
            <a:gdLst>
              <a:gd name="G0" fmla="+- 3300 0 0"/>
              <a:gd name="G1" fmla="+- 21600 0 3300"/>
              <a:gd name="G2" fmla="+- 21600 0 33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300" y="10800"/>
                </a:moveTo>
                <a:cubicBezTo>
                  <a:pt x="3300" y="14942"/>
                  <a:pt x="6658" y="18300"/>
                  <a:pt x="10800" y="18300"/>
                </a:cubicBezTo>
                <a:cubicBezTo>
                  <a:pt x="14942" y="18300"/>
                  <a:pt x="18300" y="14942"/>
                  <a:pt x="18300" y="10800"/>
                </a:cubicBezTo>
                <a:cubicBezTo>
                  <a:pt x="18300" y="6658"/>
                  <a:pt x="14942" y="3300"/>
                  <a:pt x="10800" y="3300"/>
                </a:cubicBezTo>
                <a:cubicBezTo>
                  <a:pt x="6658" y="3300"/>
                  <a:pt x="3300" y="6658"/>
                  <a:pt x="3300" y="10800"/>
                </a:cubicBezTo>
                <a:close/>
              </a:path>
            </a:pathLst>
          </a:cu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3600">
                <a:solidFill>
                  <a:schemeClr val="tx1"/>
                </a:solidFill>
                <a:latin typeface="Comic Sans MS" pitchFamily="66" charset="0"/>
              </a:rPr>
              <a:t>Do</a:t>
            </a:r>
          </a:p>
        </p:txBody>
      </p:sp>
      <p:sp>
        <p:nvSpPr>
          <p:cNvPr id="521253" name="Oval 2085"/>
          <p:cNvSpPr>
            <a:spLocks noChangeArrowheads="1"/>
          </p:cNvSpPr>
          <p:nvPr/>
        </p:nvSpPr>
        <p:spPr bwMode="auto">
          <a:xfrm>
            <a:off x="4419600" y="838200"/>
            <a:ext cx="4419600" cy="11366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Comic Sans MS" pitchFamily="66" charset="0"/>
              </a:rPr>
              <a:t>condemn another without hearing</a:t>
            </a:r>
          </a:p>
        </p:txBody>
      </p:sp>
      <p:sp>
        <p:nvSpPr>
          <p:cNvPr id="521254" name="Line 2086"/>
          <p:cNvSpPr>
            <a:spLocks noChangeShapeType="1"/>
          </p:cNvSpPr>
          <p:nvPr/>
        </p:nvSpPr>
        <p:spPr bwMode="auto">
          <a:xfrm flipV="1">
            <a:off x="3581400" y="1447800"/>
            <a:ext cx="838200" cy="838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21255" name="Oval 2087"/>
          <p:cNvSpPr>
            <a:spLocks noChangeArrowheads="1"/>
          </p:cNvSpPr>
          <p:nvPr/>
        </p:nvSpPr>
        <p:spPr bwMode="auto">
          <a:xfrm>
            <a:off x="3963988" y="4602163"/>
            <a:ext cx="5178425" cy="619125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>
                <a:latin typeface="Comic Sans MS" pitchFamily="66" charset="0"/>
              </a:rPr>
              <a:t>uphold another’s honour</a:t>
            </a:r>
          </a:p>
        </p:txBody>
      </p:sp>
      <p:sp>
        <p:nvSpPr>
          <p:cNvPr id="521256" name="Line 2088"/>
          <p:cNvSpPr>
            <a:spLocks noChangeShapeType="1"/>
          </p:cNvSpPr>
          <p:nvPr/>
        </p:nvSpPr>
        <p:spPr bwMode="auto">
          <a:xfrm flipV="1">
            <a:off x="3276600" y="4953000"/>
            <a:ext cx="762000" cy="30480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21257" name="Oval 2089"/>
          <p:cNvSpPr>
            <a:spLocks noChangeArrowheads="1"/>
          </p:cNvSpPr>
          <p:nvPr/>
        </p:nvSpPr>
        <p:spPr bwMode="auto">
          <a:xfrm>
            <a:off x="4495800" y="2057400"/>
            <a:ext cx="4648200" cy="6191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Comic Sans MS" pitchFamily="66" charset="0"/>
              </a:rPr>
              <a:t>twist another’s words</a:t>
            </a:r>
          </a:p>
        </p:txBody>
      </p:sp>
      <p:sp>
        <p:nvSpPr>
          <p:cNvPr id="521258" name="Line 2090"/>
          <p:cNvSpPr>
            <a:spLocks noChangeShapeType="1"/>
          </p:cNvSpPr>
          <p:nvPr/>
        </p:nvSpPr>
        <p:spPr bwMode="auto">
          <a:xfrm flipV="1">
            <a:off x="3810000" y="2362200"/>
            <a:ext cx="762000" cy="228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21259" name="Oval 2091"/>
          <p:cNvSpPr>
            <a:spLocks noChangeArrowheads="1"/>
          </p:cNvSpPr>
          <p:nvPr/>
        </p:nvSpPr>
        <p:spPr bwMode="auto">
          <a:xfrm>
            <a:off x="4343400" y="2743200"/>
            <a:ext cx="4800600" cy="6191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Comic Sans MS" pitchFamily="66" charset="0"/>
              </a:rPr>
              <a:t>speak evil of another</a:t>
            </a:r>
          </a:p>
        </p:txBody>
      </p:sp>
      <p:sp>
        <p:nvSpPr>
          <p:cNvPr id="521260" name="Line 2092"/>
          <p:cNvSpPr>
            <a:spLocks noChangeShapeType="1"/>
          </p:cNvSpPr>
          <p:nvPr/>
        </p:nvSpPr>
        <p:spPr bwMode="auto">
          <a:xfrm>
            <a:off x="3733800" y="2819400"/>
            <a:ext cx="685800" cy="228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21261" name="Oval 2093"/>
          <p:cNvSpPr>
            <a:spLocks noChangeArrowheads="1"/>
          </p:cNvSpPr>
          <p:nvPr/>
        </p:nvSpPr>
        <p:spPr bwMode="auto">
          <a:xfrm>
            <a:off x="4495800" y="3505200"/>
            <a:ext cx="4419600" cy="6191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Comic Sans MS" pitchFamily="66" charset="0"/>
              </a:rPr>
              <a:t>lie about another</a:t>
            </a:r>
          </a:p>
        </p:txBody>
      </p:sp>
      <p:sp>
        <p:nvSpPr>
          <p:cNvPr id="521262" name="Line 2094"/>
          <p:cNvSpPr>
            <a:spLocks noChangeShapeType="1"/>
          </p:cNvSpPr>
          <p:nvPr/>
        </p:nvSpPr>
        <p:spPr bwMode="auto">
          <a:xfrm>
            <a:off x="3505200" y="3048000"/>
            <a:ext cx="1143000" cy="685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21263" name="Oval 2095"/>
          <p:cNvSpPr>
            <a:spLocks noChangeArrowheads="1"/>
          </p:cNvSpPr>
          <p:nvPr/>
        </p:nvSpPr>
        <p:spPr bwMode="auto">
          <a:xfrm>
            <a:off x="3965575" y="5638800"/>
            <a:ext cx="5178425" cy="619125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>
                <a:latin typeface="Comic Sans MS" pitchFamily="66" charset="0"/>
              </a:rPr>
              <a:t>do justice to others</a:t>
            </a:r>
          </a:p>
        </p:txBody>
      </p:sp>
      <p:sp>
        <p:nvSpPr>
          <p:cNvPr id="521264" name="Line 2096"/>
          <p:cNvSpPr>
            <a:spLocks noChangeShapeType="1"/>
          </p:cNvSpPr>
          <p:nvPr/>
        </p:nvSpPr>
        <p:spPr bwMode="auto">
          <a:xfrm>
            <a:off x="3352800" y="5638800"/>
            <a:ext cx="762000" cy="30480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" name="Rectangle 2052">
            <a:extLst>
              <a:ext uri="{FF2B5EF4-FFF2-40B4-BE49-F238E27FC236}">
                <a16:creationId xmlns:a16="http://schemas.microsoft.com/office/drawing/2014/main" id="{33267600-3C64-216F-3480-22EFE35F2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1828800" cy="17526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GB" dirty="0"/>
              <a:t>You shall </a:t>
            </a:r>
          </a:p>
          <a:p>
            <a:r>
              <a:rPr lang="en-GB" dirty="0"/>
              <a:t>not testify falsely against your neighbour</a:t>
            </a:r>
          </a:p>
        </p:txBody>
      </p:sp>
    </p:spTree>
    <p:extLst>
      <p:ext uri="{BB962C8B-B14F-4D97-AF65-F5344CB8AC3E}">
        <p14:creationId xmlns:p14="http://schemas.microsoft.com/office/powerpoint/2010/main" val="1831553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/>
              <a:t>9th commandment</a:t>
            </a:r>
          </a:p>
        </p:txBody>
      </p:sp>
      <p:pic>
        <p:nvPicPr>
          <p:cNvPr id="521219" name="Picture 2051" descr="C:\Documents and Settings\Karlo Janssen\Mijn documenten\Catechism\Pictures\1e gebo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36788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1220" name="Rectangle 2052"/>
          <p:cNvSpPr>
            <a:spLocks noChangeArrowheads="1"/>
          </p:cNvSpPr>
          <p:nvPr/>
        </p:nvSpPr>
        <p:spPr bwMode="auto">
          <a:xfrm>
            <a:off x="152400" y="609600"/>
            <a:ext cx="1828800" cy="17526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GB" dirty="0"/>
              <a:t>You shall </a:t>
            </a:r>
          </a:p>
          <a:p>
            <a:r>
              <a:rPr lang="en-GB" dirty="0"/>
              <a:t>not testify falsely against your neighbour</a:t>
            </a:r>
          </a:p>
        </p:txBody>
      </p:sp>
      <p:sp>
        <p:nvSpPr>
          <p:cNvPr id="521221" name="AutoShape 2053"/>
          <p:cNvSpPr>
            <a:spLocks noChangeArrowheads="1"/>
          </p:cNvSpPr>
          <p:nvPr/>
        </p:nvSpPr>
        <p:spPr bwMode="auto">
          <a:xfrm>
            <a:off x="2514600" y="2057400"/>
            <a:ext cx="1295400" cy="12192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3600">
                <a:solidFill>
                  <a:schemeClr val="tx1"/>
                </a:solidFill>
                <a:latin typeface="Comic Sans MS" pitchFamily="66" charset="0"/>
              </a:rPr>
              <a:t>Don’t</a:t>
            </a:r>
          </a:p>
        </p:txBody>
      </p:sp>
      <p:sp>
        <p:nvSpPr>
          <p:cNvPr id="521222" name="AutoShape 2054"/>
          <p:cNvSpPr>
            <a:spLocks noChangeArrowheads="1"/>
          </p:cNvSpPr>
          <p:nvPr/>
        </p:nvSpPr>
        <p:spPr bwMode="auto">
          <a:xfrm>
            <a:off x="2133600" y="4800600"/>
            <a:ext cx="1295400" cy="1219200"/>
          </a:xfrm>
          <a:custGeom>
            <a:avLst/>
            <a:gdLst>
              <a:gd name="G0" fmla="+- 3300 0 0"/>
              <a:gd name="G1" fmla="+- 21600 0 3300"/>
              <a:gd name="G2" fmla="+- 21600 0 33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300" y="10800"/>
                </a:moveTo>
                <a:cubicBezTo>
                  <a:pt x="3300" y="14942"/>
                  <a:pt x="6658" y="18300"/>
                  <a:pt x="10800" y="18300"/>
                </a:cubicBezTo>
                <a:cubicBezTo>
                  <a:pt x="14942" y="18300"/>
                  <a:pt x="18300" y="14942"/>
                  <a:pt x="18300" y="10800"/>
                </a:cubicBezTo>
                <a:cubicBezTo>
                  <a:pt x="18300" y="6658"/>
                  <a:pt x="14942" y="3300"/>
                  <a:pt x="10800" y="3300"/>
                </a:cubicBezTo>
                <a:cubicBezTo>
                  <a:pt x="6658" y="3300"/>
                  <a:pt x="3300" y="6658"/>
                  <a:pt x="3300" y="10800"/>
                </a:cubicBezTo>
                <a:close/>
              </a:path>
            </a:pathLst>
          </a:cu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3600">
                <a:solidFill>
                  <a:schemeClr val="tx1"/>
                </a:solidFill>
                <a:latin typeface="Comic Sans MS" pitchFamily="66" charset="0"/>
              </a:rPr>
              <a:t>Do</a:t>
            </a:r>
          </a:p>
        </p:txBody>
      </p:sp>
      <p:sp>
        <p:nvSpPr>
          <p:cNvPr id="521253" name="Oval 2085"/>
          <p:cNvSpPr>
            <a:spLocks noChangeArrowheads="1"/>
          </p:cNvSpPr>
          <p:nvPr/>
        </p:nvSpPr>
        <p:spPr bwMode="auto">
          <a:xfrm>
            <a:off x="4419600" y="838200"/>
            <a:ext cx="4419600" cy="11366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Comic Sans MS" pitchFamily="66" charset="0"/>
              </a:rPr>
              <a:t>condemn another without hearing</a:t>
            </a:r>
          </a:p>
        </p:txBody>
      </p:sp>
      <p:sp>
        <p:nvSpPr>
          <p:cNvPr id="521254" name="Line 2086"/>
          <p:cNvSpPr>
            <a:spLocks noChangeShapeType="1"/>
          </p:cNvSpPr>
          <p:nvPr/>
        </p:nvSpPr>
        <p:spPr bwMode="auto">
          <a:xfrm flipV="1">
            <a:off x="3581400" y="1447800"/>
            <a:ext cx="838200" cy="838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21255" name="Oval 2087"/>
          <p:cNvSpPr>
            <a:spLocks noChangeArrowheads="1"/>
          </p:cNvSpPr>
          <p:nvPr/>
        </p:nvSpPr>
        <p:spPr bwMode="auto">
          <a:xfrm>
            <a:off x="3963988" y="4602163"/>
            <a:ext cx="5178425" cy="619125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>
                <a:latin typeface="Comic Sans MS" pitchFamily="66" charset="0"/>
              </a:rPr>
              <a:t>uphold another’s honour</a:t>
            </a:r>
          </a:p>
        </p:txBody>
      </p:sp>
      <p:sp>
        <p:nvSpPr>
          <p:cNvPr id="521256" name="Line 2088"/>
          <p:cNvSpPr>
            <a:spLocks noChangeShapeType="1"/>
          </p:cNvSpPr>
          <p:nvPr/>
        </p:nvSpPr>
        <p:spPr bwMode="auto">
          <a:xfrm flipV="1">
            <a:off x="3276600" y="4953000"/>
            <a:ext cx="762000" cy="30480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21257" name="Oval 2089"/>
          <p:cNvSpPr>
            <a:spLocks noChangeArrowheads="1"/>
          </p:cNvSpPr>
          <p:nvPr/>
        </p:nvSpPr>
        <p:spPr bwMode="auto">
          <a:xfrm>
            <a:off x="4495800" y="2057400"/>
            <a:ext cx="4648200" cy="6191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Comic Sans MS" pitchFamily="66" charset="0"/>
              </a:rPr>
              <a:t>twist another’s words</a:t>
            </a:r>
          </a:p>
        </p:txBody>
      </p:sp>
      <p:sp>
        <p:nvSpPr>
          <p:cNvPr id="521258" name="Line 2090"/>
          <p:cNvSpPr>
            <a:spLocks noChangeShapeType="1"/>
          </p:cNvSpPr>
          <p:nvPr/>
        </p:nvSpPr>
        <p:spPr bwMode="auto">
          <a:xfrm flipV="1">
            <a:off x="3810000" y="2362200"/>
            <a:ext cx="762000" cy="228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21259" name="Oval 2091"/>
          <p:cNvSpPr>
            <a:spLocks noChangeArrowheads="1"/>
          </p:cNvSpPr>
          <p:nvPr/>
        </p:nvSpPr>
        <p:spPr bwMode="auto">
          <a:xfrm>
            <a:off x="4343400" y="2743200"/>
            <a:ext cx="4800600" cy="6191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Comic Sans MS" pitchFamily="66" charset="0"/>
              </a:rPr>
              <a:t>speak evil of another</a:t>
            </a:r>
          </a:p>
        </p:txBody>
      </p:sp>
      <p:sp>
        <p:nvSpPr>
          <p:cNvPr id="521260" name="Line 2092"/>
          <p:cNvSpPr>
            <a:spLocks noChangeShapeType="1"/>
          </p:cNvSpPr>
          <p:nvPr/>
        </p:nvSpPr>
        <p:spPr bwMode="auto">
          <a:xfrm>
            <a:off x="3733800" y="2819400"/>
            <a:ext cx="685800" cy="228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21261" name="Oval 2093"/>
          <p:cNvSpPr>
            <a:spLocks noChangeArrowheads="1"/>
          </p:cNvSpPr>
          <p:nvPr/>
        </p:nvSpPr>
        <p:spPr bwMode="auto">
          <a:xfrm>
            <a:off x="4495800" y="3505200"/>
            <a:ext cx="4419600" cy="6191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Comic Sans MS" pitchFamily="66" charset="0"/>
              </a:rPr>
              <a:t>lie about another</a:t>
            </a:r>
          </a:p>
        </p:txBody>
      </p:sp>
      <p:sp>
        <p:nvSpPr>
          <p:cNvPr id="521262" name="Line 2094"/>
          <p:cNvSpPr>
            <a:spLocks noChangeShapeType="1"/>
          </p:cNvSpPr>
          <p:nvPr/>
        </p:nvSpPr>
        <p:spPr bwMode="auto">
          <a:xfrm>
            <a:off x="3505200" y="3048000"/>
            <a:ext cx="1143000" cy="685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21263" name="Oval 2095"/>
          <p:cNvSpPr>
            <a:spLocks noChangeArrowheads="1"/>
          </p:cNvSpPr>
          <p:nvPr/>
        </p:nvSpPr>
        <p:spPr bwMode="auto">
          <a:xfrm>
            <a:off x="3965575" y="5638800"/>
            <a:ext cx="5178425" cy="619125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>
                <a:latin typeface="Comic Sans MS" pitchFamily="66" charset="0"/>
              </a:rPr>
              <a:t>do justice to others</a:t>
            </a:r>
          </a:p>
        </p:txBody>
      </p:sp>
      <p:sp>
        <p:nvSpPr>
          <p:cNvPr id="521264" name="Line 2096"/>
          <p:cNvSpPr>
            <a:spLocks noChangeShapeType="1"/>
          </p:cNvSpPr>
          <p:nvPr/>
        </p:nvSpPr>
        <p:spPr bwMode="auto">
          <a:xfrm>
            <a:off x="3352800" y="5638800"/>
            <a:ext cx="762000" cy="30480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/>
              <a:t>A court room</a:t>
            </a:r>
          </a:p>
        </p:txBody>
      </p:sp>
      <p:sp>
        <p:nvSpPr>
          <p:cNvPr id="65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GB"/>
          </a:p>
          <a:p>
            <a:pPr algn="ctr">
              <a:buFontTx/>
              <a:buNone/>
            </a:pPr>
            <a:endParaRPr lang="en-GB"/>
          </a:p>
        </p:txBody>
      </p:sp>
      <p:pic>
        <p:nvPicPr>
          <p:cNvPr id="65434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2" t="15555" r="4822" b="2222"/>
          <a:stretch>
            <a:fillRect/>
          </a:stretch>
        </p:blipFill>
        <p:spPr bwMode="auto">
          <a:xfrm>
            <a:off x="3659188" y="0"/>
            <a:ext cx="53752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54343" name="Rectangle 7"/>
          <p:cNvSpPr>
            <a:spLocks noChangeArrowheads="1"/>
          </p:cNvSpPr>
          <p:nvPr/>
        </p:nvSpPr>
        <p:spPr bwMode="auto">
          <a:xfrm>
            <a:off x="5715000" y="0"/>
            <a:ext cx="1371600" cy="6096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54344" name="Text Box 8"/>
          <p:cNvSpPr txBox="1">
            <a:spLocks noChangeArrowheads="1"/>
          </p:cNvSpPr>
          <p:nvPr/>
        </p:nvSpPr>
        <p:spPr bwMode="auto">
          <a:xfrm>
            <a:off x="304800" y="1524000"/>
            <a:ext cx="3006725" cy="447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en-GB" sz="3200">
                <a:solidFill>
                  <a:schemeClr val="tx1"/>
                </a:solidFill>
                <a:latin typeface="Comic Sans MS" pitchFamily="66" charset="0"/>
              </a:rPr>
              <a:t>The 9th commandment uses the situation of a court room to indicate how we are to speak about each other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/>
              <a:t>Bible Study: 1 Kings 21</a:t>
            </a:r>
          </a:p>
        </p:txBody>
      </p:sp>
      <p:sp>
        <p:nvSpPr>
          <p:cNvPr id="675843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4343400" cy="5638800"/>
          </a:xfrm>
        </p:spPr>
        <p:txBody>
          <a:bodyPr/>
          <a:lstStyle/>
          <a:p>
            <a:pPr>
              <a:buFontTx/>
              <a:buNone/>
            </a:pPr>
            <a:r>
              <a:rPr lang="en-GB" sz="2400" dirty="0">
                <a:solidFill>
                  <a:srgbClr val="FFFF00"/>
                </a:solidFill>
              </a:rPr>
              <a:t>What does God command in the 9th commandment?</a:t>
            </a:r>
          </a:p>
          <a:p>
            <a:pPr>
              <a:buFontTx/>
              <a:buNone/>
            </a:pPr>
            <a:r>
              <a:rPr lang="en-GB" sz="2400" dirty="0">
                <a:solidFill>
                  <a:srgbClr val="FFFF00"/>
                </a:solidFill>
              </a:rPr>
              <a:t>I must not </a:t>
            </a:r>
          </a:p>
          <a:p>
            <a:pPr>
              <a:buFontTx/>
              <a:buNone/>
            </a:pPr>
            <a:r>
              <a:rPr lang="en-GB" sz="2400" dirty="0">
                <a:solidFill>
                  <a:srgbClr val="FFFF00"/>
                </a:solidFill>
              </a:rPr>
              <a:t>  1 give false testimony against anyone,</a:t>
            </a:r>
          </a:p>
          <a:p>
            <a:pPr>
              <a:buFontTx/>
              <a:buNone/>
            </a:pPr>
            <a:r>
              <a:rPr lang="en-GB" sz="2400" dirty="0">
                <a:solidFill>
                  <a:srgbClr val="FFFF00"/>
                </a:solidFill>
              </a:rPr>
              <a:t>  2 twist anyone’s words,</a:t>
            </a:r>
          </a:p>
          <a:p>
            <a:pPr>
              <a:buFontTx/>
              <a:buNone/>
            </a:pPr>
            <a:r>
              <a:rPr lang="en-GB" sz="2400" dirty="0">
                <a:solidFill>
                  <a:srgbClr val="FFFF00"/>
                </a:solidFill>
              </a:rPr>
              <a:t>  3 not gossip or slander,</a:t>
            </a:r>
          </a:p>
          <a:p>
            <a:pPr>
              <a:buFontTx/>
              <a:buNone/>
            </a:pPr>
            <a:r>
              <a:rPr lang="en-GB" sz="2400" dirty="0">
                <a:solidFill>
                  <a:srgbClr val="FFFF00"/>
                </a:solidFill>
              </a:rPr>
              <a:t>  4 nor condemn or </a:t>
            </a:r>
          </a:p>
          <a:p>
            <a:pPr>
              <a:buFontTx/>
              <a:buNone/>
            </a:pPr>
            <a:r>
              <a:rPr lang="en-GB" sz="2400" dirty="0">
                <a:solidFill>
                  <a:srgbClr val="FFFF00"/>
                </a:solidFill>
              </a:rPr>
              <a:t>  5 join in </a:t>
            </a:r>
            <a:r>
              <a:rPr lang="en-GB" sz="2400">
                <a:solidFill>
                  <a:srgbClr val="FFFF00"/>
                </a:solidFill>
              </a:rPr>
              <a:t>condemning anyone     </a:t>
            </a:r>
            <a:r>
              <a:rPr lang="en-GB" sz="2400" dirty="0">
                <a:solidFill>
                  <a:srgbClr val="FFFF00"/>
                </a:solidFill>
              </a:rPr>
              <a:t>rashly and unheard.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675844" name="Rectangle 4"/>
          <p:cNvSpPr>
            <a:spLocks noChangeArrowheads="1"/>
          </p:cNvSpPr>
          <p:nvPr/>
        </p:nvSpPr>
        <p:spPr bwMode="auto">
          <a:xfrm>
            <a:off x="4800600" y="1219200"/>
            <a:ext cx="43434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endParaRPr lang="en-GB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ct val="20000"/>
              </a:spcBef>
            </a:pPr>
            <a:endParaRPr lang="en-GB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ct val="20000"/>
              </a:spcBef>
            </a:pPr>
            <a:endParaRPr lang="en-GB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GB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_   Ahab</a:t>
            </a:r>
          </a:p>
          <a:p>
            <a:pPr marL="342900" indent="-342900" algn="l">
              <a:spcBef>
                <a:spcPct val="20000"/>
              </a:spcBef>
            </a:pPr>
            <a:r>
              <a:rPr lang="en-GB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_   Jezebel</a:t>
            </a:r>
          </a:p>
          <a:p>
            <a:pPr marL="342900" indent="-342900" algn="l">
              <a:spcBef>
                <a:spcPct val="20000"/>
              </a:spcBef>
            </a:pPr>
            <a:r>
              <a:rPr lang="en-GB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_   The elders and leaders</a:t>
            </a:r>
          </a:p>
          <a:p>
            <a:pPr marL="342900" indent="-342900" algn="l">
              <a:spcBef>
                <a:spcPct val="20000"/>
              </a:spcBef>
            </a:pPr>
            <a:r>
              <a:rPr lang="en-GB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_   The worthless men</a:t>
            </a:r>
          </a:p>
          <a:p>
            <a:pPr marL="342900" indent="-342900" algn="l">
              <a:spcBef>
                <a:spcPct val="20000"/>
              </a:spcBef>
            </a:pPr>
            <a:r>
              <a:rPr lang="en-GB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_   The people</a:t>
            </a:r>
            <a:endParaRPr lang="en-GB" sz="28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75845" name="Picture 5" descr="G:\Backup - juni 2009\Mijn afbeeldingen\Liturgy\Liturgie\bijbelleze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0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/>
              <a:t>Bible Study: 1 Kings 21</a:t>
            </a:r>
          </a:p>
        </p:txBody>
      </p:sp>
      <p:sp>
        <p:nvSpPr>
          <p:cNvPr id="676867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4343400" cy="5638800"/>
          </a:xfrm>
        </p:spPr>
        <p:txBody>
          <a:bodyPr/>
          <a:lstStyle/>
          <a:p>
            <a:pPr>
              <a:buFontTx/>
              <a:buNone/>
            </a:pPr>
            <a:r>
              <a:rPr lang="en-GB" sz="2400" dirty="0">
                <a:solidFill>
                  <a:srgbClr val="FFFF00"/>
                </a:solidFill>
              </a:rPr>
              <a:t>What does God command in the 9th commandment?</a:t>
            </a:r>
          </a:p>
          <a:p>
            <a:pPr>
              <a:buFontTx/>
              <a:buNone/>
            </a:pPr>
            <a:r>
              <a:rPr lang="en-GB" sz="2400" dirty="0">
                <a:solidFill>
                  <a:srgbClr val="FFFF00"/>
                </a:solidFill>
              </a:rPr>
              <a:t>I must not </a:t>
            </a:r>
          </a:p>
          <a:p>
            <a:pPr>
              <a:buFontTx/>
              <a:buNone/>
            </a:pPr>
            <a:r>
              <a:rPr lang="en-GB" sz="2400" dirty="0">
                <a:solidFill>
                  <a:srgbClr val="FFFF00"/>
                </a:solidFill>
              </a:rPr>
              <a:t>  1 give false testimony against anyone,</a:t>
            </a:r>
          </a:p>
          <a:p>
            <a:pPr>
              <a:buFontTx/>
              <a:buNone/>
            </a:pPr>
            <a:r>
              <a:rPr lang="en-GB" sz="2400" dirty="0">
                <a:solidFill>
                  <a:srgbClr val="FFFF00"/>
                </a:solidFill>
              </a:rPr>
              <a:t>  2 twist anyone’s words,</a:t>
            </a:r>
          </a:p>
          <a:p>
            <a:pPr>
              <a:buFontTx/>
              <a:buNone/>
            </a:pPr>
            <a:r>
              <a:rPr lang="en-GB" sz="2400" dirty="0">
                <a:solidFill>
                  <a:srgbClr val="FFFF00"/>
                </a:solidFill>
              </a:rPr>
              <a:t>  3 not gossip or slander,</a:t>
            </a:r>
          </a:p>
          <a:p>
            <a:pPr>
              <a:buFontTx/>
              <a:buNone/>
            </a:pPr>
            <a:r>
              <a:rPr lang="en-GB" sz="2400" dirty="0">
                <a:solidFill>
                  <a:srgbClr val="FFFF00"/>
                </a:solidFill>
              </a:rPr>
              <a:t>  4 nor condemn or </a:t>
            </a:r>
          </a:p>
          <a:p>
            <a:pPr>
              <a:buFontTx/>
              <a:buNone/>
            </a:pPr>
            <a:r>
              <a:rPr lang="en-GB" sz="2400" dirty="0">
                <a:solidFill>
                  <a:srgbClr val="FFFF00"/>
                </a:solidFill>
              </a:rPr>
              <a:t>  5 join in condemning anyone rashly and unheard.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676868" name="Rectangle 4"/>
          <p:cNvSpPr>
            <a:spLocks noChangeArrowheads="1"/>
          </p:cNvSpPr>
          <p:nvPr/>
        </p:nvSpPr>
        <p:spPr bwMode="auto">
          <a:xfrm>
            <a:off x="4800600" y="1219200"/>
            <a:ext cx="43434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endParaRPr lang="en-GB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ct val="20000"/>
              </a:spcBef>
            </a:pPr>
            <a:endParaRPr lang="en-GB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ct val="20000"/>
              </a:spcBef>
            </a:pPr>
            <a:endParaRPr lang="en-GB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GB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  Ahab</a:t>
            </a:r>
          </a:p>
          <a:p>
            <a:pPr marL="342900" indent="-342900" algn="l">
              <a:spcBef>
                <a:spcPct val="20000"/>
              </a:spcBef>
            </a:pPr>
            <a:r>
              <a:rPr lang="en-GB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  Jezebel</a:t>
            </a:r>
          </a:p>
          <a:p>
            <a:pPr marL="342900" indent="-342900" algn="l">
              <a:spcBef>
                <a:spcPct val="20000"/>
              </a:spcBef>
            </a:pPr>
            <a:r>
              <a:rPr lang="en-GB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  The elders and leaders</a:t>
            </a:r>
          </a:p>
          <a:p>
            <a:pPr marL="342900" indent="-342900" algn="l">
              <a:spcBef>
                <a:spcPct val="20000"/>
              </a:spcBef>
            </a:pPr>
            <a:r>
              <a:rPr lang="en-GB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The worthless men</a:t>
            </a:r>
          </a:p>
          <a:p>
            <a:pPr marL="342900" indent="-342900" algn="l">
              <a:spcBef>
                <a:spcPct val="20000"/>
              </a:spcBef>
            </a:pPr>
            <a:r>
              <a:rPr lang="en-GB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   The people</a:t>
            </a:r>
            <a:endParaRPr lang="en-GB" sz="28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76869" name="Picture 5" descr="G:\Backup - juni 2009\Mijn afbeeldingen\Liturgy\Liturgie\bijbelleze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0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issue</a:t>
            </a:r>
          </a:p>
        </p:txBody>
      </p:sp>
      <p:sp>
        <p:nvSpPr>
          <p:cNvPr id="67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GB" dirty="0"/>
          </a:p>
          <a:p>
            <a:pPr>
              <a:buFontTx/>
              <a:buNone/>
            </a:pPr>
            <a:r>
              <a:rPr lang="en-GB" dirty="0"/>
              <a:t>We are to do all we can </a:t>
            </a:r>
            <a:r>
              <a:rPr lang="en-GB" dirty="0">
                <a:solidFill>
                  <a:srgbClr val="00FF00"/>
                </a:solidFill>
              </a:rPr>
              <a:t>to protect the name of other people.</a:t>
            </a:r>
          </a:p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This promotes love and loyalty in society.</a:t>
            </a:r>
          </a:p>
          <a:p>
            <a:pPr>
              <a:buFontTx/>
              <a:buNone/>
            </a:pPr>
            <a:endParaRPr lang="en-GB" dirty="0">
              <a:solidFill>
                <a:srgbClr val="00FF00"/>
              </a:solidFill>
            </a:endParaRPr>
          </a:p>
          <a:p>
            <a:pPr>
              <a:buFontTx/>
              <a:buNone/>
            </a:pPr>
            <a:r>
              <a:rPr lang="en-GB" dirty="0"/>
              <a:t>How does it feel to be the victim?</a:t>
            </a:r>
          </a:p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	You feel like you might as well be dead.</a:t>
            </a:r>
          </a:p>
          <a:p>
            <a:pPr>
              <a:buFontTx/>
              <a:buNone/>
            </a:pPr>
            <a:r>
              <a:rPr lang="en-GB" dirty="0"/>
              <a:t>How does it feel to be the perpetrator?</a:t>
            </a:r>
          </a:p>
          <a:p>
            <a:pPr>
              <a:buFontTx/>
              <a:buNone/>
            </a:pPr>
            <a:r>
              <a:rPr lang="en-GB" dirty="0">
                <a:solidFill>
                  <a:srgbClr val="00FF00"/>
                </a:solidFill>
              </a:rPr>
              <a:t>	You’re never sure when people will take revenge.</a:t>
            </a:r>
          </a:p>
        </p:txBody>
      </p:sp>
      <p:sp>
        <p:nvSpPr>
          <p:cNvPr id="678916" name="Text Box 4"/>
          <p:cNvSpPr txBox="1">
            <a:spLocks noChangeArrowheads="1"/>
          </p:cNvSpPr>
          <p:nvPr/>
        </p:nvSpPr>
        <p:spPr bwMode="auto">
          <a:xfrm>
            <a:off x="7696200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19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891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/>
              <a:t>Bible Study: Exodus 1:15-21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4724400" cy="5638800"/>
          </a:xfrm>
        </p:spPr>
        <p:txBody>
          <a:bodyPr/>
          <a:lstStyle/>
          <a:p>
            <a:pPr>
              <a:buFontTx/>
              <a:buNone/>
            </a:pPr>
            <a:r>
              <a:rPr lang="en-GB" dirty="0"/>
              <a:t>1. They were midwives</a:t>
            </a:r>
          </a:p>
          <a:p>
            <a:pPr>
              <a:buFontTx/>
              <a:buNone/>
            </a:pPr>
            <a:r>
              <a:rPr lang="en-GB" dirty="0"/>
              <a:t>2. boys; girls</a:t>
            </a:r>
          </a:p>
          <a:p>
            <a:pPr>
              <a:buFontTx/>
              <a:buNone/>
            </a:pPr>
            <a:r>
              <a:rPr lang="en-GB" dirty="0"/>
              <a:t>3. God</a:t>
            </a:r>
          </a:p>
          <a:p>
            <a:pPr>
              <a:buFontTx/>
              <a:buNone/>
            </a:pPr>
            <a:r>
              <a:rPr lang="en-GB" dirty="0"/>
              <a:t>4. No</a:t>
            </a:r>
          </a:p>
          <a:p>
            <a:pPr>
              <a:buFontTx/>
              <a:buNone/>
            </a:pPr>
            <a:r>
              <a:rPr lang="en-GB" dirty="0"/>
              <a:t>5. No</a:t>
            </a:r>
          </a:p>
          <a:p>
            <a:pPr>
              <a:buFontTx/>
              <a:buNone/>
            </a:pPr>
            <a:r>
              <a:rPr lang="en-GB" dirty="0"/>
              <a:t>6. That the babies were already born before the midwives arrived</a:t>
            </a:r>
          </a:p>
        </p:txBody>
      </p:sp>
      <p:pic>
        <p:nvPicPr>
          <p:cNvPr id="587780" name="Picture 4" descr="G:\Backup - juni 2009\Mijn afbeeldingen\Liturgy\Liturgie\bijbelleze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0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778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888" y="1295400"/>
            <a:ext cx="4329112" cy="524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777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/>
              <a:t>Bible Study: Exodus 1:15-21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4724400" cy="5638800"/>
          </a:xfrm>
        </p:spPr>
        <p:txBody>
          <a:bodyPr/>
          <a:lstStyle/>
          <a:p>
            <a:pPr>
              <a:buFontTx/>
              <a:buNone/>
            </a:pPr>
            <a:r>
              <a:rPr lang="en-GB" dirty="0"/>
              <a:t>7. Yes</a:t>
            </a:r>
          </a:p>
          <a:p>
            <a:pPr>
              <a:buFontTx/>
              <a:buNone/>
            </a:pPr>
            <a:r>
              <a:rPr lang="en-GB" dirty="0"/>
              <a:t>8. God blessed both the people and the midwives</a:t>
            </a:r>
          </a:p>
          <a:p>
            <a:pPr>
              <a:buFontTx/>
              <a:buNone/>
            </a:pPr>
            <a:r>
              <a:rPr lang="en-GB" dirty="0"/>
              <a:t>9. A white lie</a:t>
            </a:r>
          </a:p>
          <a:p>
            <a:pPr>
              <a:buFontTx/>
              <a:buNone/>
            </a:pPr>
            <a:endParaRPr lang="en-GB" dirty="0"/>
          </a:p>
          <a:p>
            <a:pPr>
              <a:buFontTx/>
              <a:buNone/>
            </a:pPr>
            <a:endParaRPr lang="en-GB" dirty="0"/>
          </a:p>
        </p:txBody>
      </p:sp>
      <p:pic>
        <p:nvPicPr>
          <p:cNvPr id="674820" name="Picture 4" descr="G:\Backup - juni 2009\Mijn afbeeldingen\Liturgy\Liturgie\bijbelleze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0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482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1713" y="1295400"/>
            <a:ext cx="4329112" cy="524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4819" grpId="0" build="p" autoUpdateAnimBg="0"/>
    </p:bldLst>
  </p:timing>
</p:sld>
</file>

<file path=ppt/theme/theme1.xml><?xml version="1.0" encoding="utf-8"?>
<a:theme xmlns:a="http://schemas.openxmlformats.org/drawingml/2006/main" name="1_Office Theme">
  <a:themeElements>
    <a:clrScheme name="Office Theme 8">
      <a:dk1>
        <a:srgbClr val="C0C0C0"/>
      </a:dk1>
      <a:lt1>
        <a:srgbClr val="FFFFFF"/>
      </a:lt1>
      <a:dk2>
        <a:srgbClr val="000000"/>
      </a:dk2>
      <a:lt2>
        <a:srgbClr val="FFFFFF"/>
      </a:lt2>
      <a:accent1>
        <a:srgbClr val="00CC99"/>
      </a:accent1>
      <a:accent2>
        <a:srgbClr val="3333CC"/>
      </a:accent2>
      <a:accent3>
        <a:srgbClr val="AAAAAA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00CC99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6585</TotalTime>
  <Words>993</Words>
  <Application>Microsoft Office PowerPoint</Application>
  <PresentationFormat>On-screen Show (4:3)</PresentationFormat>
  <Paragraphs>226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Comic Sans MS</vt:lpstr>
      <vt:lpstr>Times New Roman</vt:lpstr>
      <vt:lpstr>1_Office Theme</vt:lpstr>
      <vt:lpstr>The Fruit of Faith:  LD 32-44</vt:lpstr>
      <vt:lpstr>Psalm 12:1,4</vt:lpstr>
      <vt:lpstr>9th commandment</vt:lpstr>
      <vt:lpstr>A court room</vt:lpstr>
      <vt:lpstr>Bible Study: 1 Kings 21</vt:lpstr>
      <vt:lpstr>Bible Study: 1 Kings 21</vt:lpstr>
      <vt:lpstr>The issue</vt:lpstr>
      <vt:lpstr>Bible Study: Exodus 1:15-21</vt:lpstr>
      <vt:lpstr>Bible Study: Exodus 1:15-21</vt:lpstr>
      <vt:lpstr>Other examples of white lies</vt:lpstr>
      <vt:lpstr>The 9th commandment</vt:lpstr>
      <vt:lpstr>The 9th commandment</vt:lpstr>
      <vt:lpstr>The 9th commandment</vt:lpstr>
      <vt:lpstr>The 9th commandment</vt:lpstr>
      <vt:lpstr>PowerPoint Presentation</vt:lpstr>
      <vt:lpstr>The 9th commandment</vt:lpstr>
      <vt:lpstr>The 9th commandment</vt:lpstr>
      <vt:lpstr>Ways of speaking</vt:lpstr>
      <vt:lpstr>Ways of speaking</vt:lpstr>
      <vt:lpstr>How shall we speak?</vt:lpstr>
      <vt:lpstr>9th commandment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Hoe gedraagt een christen zich?</dc:title>
  <dc:creator>Roelf Janssen</dc:creator>
  <cp:lastModifiedBy>Roelf Janssen</cp:lastModifiedBy>
  <cp:revision>189</cp:revision>
  <cp:lastPrinted>2010-02-18T18:14:08Z</cp:lastPrinted>
  <dcterms:created xsi:type="dcterms:W3CDTF">2008-08-14T09:20:46Z</dcterms:created>
  <dcterms:modified xsi:type="dcterms:W3CDTF">2023-02-21T02:57:10Z</dcterms:modified>
</cp:coreProperties>
</file>